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68" r:id="rId4"/>
  </p:sldMasterIdLst>
  <p:notesMasterIdLst>
    <p:notesMasterId r:id="rId41"/>
  </p:notesMasterIdLst>
  <p:handoutMasterIdLst>
    <p:handoutMasterId r:id="rId42"/>
  </p:handoutMasterIdLst>
  <p:sldIdLst>
    <p:sldId id="2542" r:id="rId5"/>
    <p:sldId id="7253" r:id="rId6"/>
    <p:sldId id="3092" r:id="rId7"/>
    <p:sldId id="3107" r:id="rId8"/>
    <p:sldId id="7145" r:id="rId9"/>
    <p:sldId id="3128" r:id="rId10"/>
    <p:sldId id="3099" r:id="rId11"/>
    <p:sldId id="2968" r:id="rId12"/>
    <p:sldId id="7248" r:id="rId13"/>
    <p:sldId id="7246" r:id="rId14"/>
    <p:sldId id="7247" r:id="rId15"/>
    <p:sldId id="3133" r:id="rId16"/>
    <p:sldId id="7196" r:id="rId17"/>
    <p:sldId id="7249" r:id="rId18"/>
    <p:sldId id="7149" r:id="rId19"/>
    <p:sldId id="7252" r:id="rId20"/>
    <p:sldId id="7241" r:id="rId21"/>
    <p:sldId id="3131" r:id="rId22"/>
    <p:sldId id="3132" r:id="rId23"/>
    <p:sldId id="3130" r:id="rId24"/>
    <p:sldId id="3096" r:id="rId25"/>
    <p:sldId id="3097" r:id="rId26"/>
    <p:sldId id="3136" r:id="rId27"/>
    <p:sldId id="3139" r:id="rId28"/>
    <p:sldId id="3140" r:id="rId29"/>
    <p:sldId id="3137" r:id="rId30"/>
    <p:sldId id="3138" r:id="rId31"/>
    <p:sldId id="7250" r:id="rId32"/>
    <p:sldId id="7240" r:id="rId33"/>
    <p:sldId id="7239" r:id="rId34"/>
    <p:sldId id="1861" r:id="rId35"/>
    <p:sldId id="3104" r:id="rId36"/>
    <p:sldId id="3141" r:id="rId37"/>
    <p:sldId id="3111" r:id="rId38"/>
    <p:sldId id="7152" r:id="rId39"/>
    <p:sldId id="2903" r:id="rId40"/>
  </p:sldIdLst>
  <p:sldSz cx="9906000" cy="6858000" type="A4"/>
  <p:notesSz cx="7102475" cy="10233025"/>
  <p:defaultTextStyle>
    <a:defPPr>
      <a:defRPr lang="en-GB"/>
    </a:defPPr>
    <a:lvl1pPr algn="ctr" rtl="0" fontAlgn="base">
      <a:spcBef>
        <a:spcPct val="0"/>
      </a:spcBef>
      <a:spcAft>
        <a:spcPct val="0"/>
      </a:spcAft>
      <a:defRPr kumimoji="1" sz="3100" kern="1200">
        <a:solidFill>
          <a:schemeClr val="bg1"/>
        </a:solidFill>
        <a:latin typeface="HGPｺﾞｼｯｸE" pitchFamily="50" charset="-128"/>
        <a:ea typeface="HGPｺﾞｼｯｸE" pitchFamily="50" charset="-128"/>
        <a:cs typeface="+mn-cs"/>
      </a:defRPr>
    </a:lvl1pPr>
    <a:lvl2pPr marL="457200" algn="ctr" rtl="0" fontAlgn="base">
      <a:spcBef>
        <a:spcPct val="0"/>
      </a:spcBef>
      <a:spcAft>
        <a:spcPct val="0"/>
      </a:spcAft>
      <a:defRPr kumimoji="1" sz="3100" kern="1200">
        <a:solidFill>
          <a:schemeClr val="bg1"/>
        </a:solidFill>
        <a:latin typeface="HGPｺﾞｼｯｸE" pitchFamily="50" charset="-128"/>
        <a:ea typeface="HGPｺﾞｼｯｸE" pitchFamily="50" charset="-128"/>
        <a:cs typeface="+mn-cs"/>
      </a:defRPr>
    </a:lvl2pPr>
    <a:lvl3pPr marL="914400" algn="ctr" rtl="0" fontAlgn="base">
      <a:spcBef>
        <a:spcPct val="0"/>
      </a:spcBef>
      <a:spcAft>
        <a:spcPct val="0"/>
      </a:spcAft>
      <a:defRPr kumimoji="1" sz="3100" kern="1200">
        <a:solidFill>
          <a:schemeClr val="bg1"/>
        </a:solidFill>
        <a:latin typeface="HGPｺﾞｼｯｸE" pitchFamily="50" charset="-128"/>
        <a:ea typeface="HGPｺﾞｼｯｸE" pitchFamily="50" charset="-128"/>
        <a:cs typeface="+mn-cs"/>
      </a:defRPr>
    </a:lvl3pPr>
    <a:lvl4pPr marL="1371600" algn="ctr" rtl="0" fontAlgn="base">
      <a:spcBef>
        <a:spcPct val="0"/>
      </a:spcBef>
      <a:spcAft>
        <a:spcPct val="0"/>
      </a:spcAft>
      <a:defRPr kumimoji="1" sz="3100" kern="1200">
        <a:solidFill>
          <a:schemeClr val="bg1"/>
        </a:solidFill>
        <a:latin typeface="HGPｺﾞｼｯｸE" pitchFamily="50" charset="-128"/>
        <a:ea typeface="HGPｺﾞｼｯｸE" pitchFamily="50" charset="-128"/>
        <a:cs typeface="+mn-cs"/>
      </a:defRPr>
    </a:lvl4pPr>
    <a:lvl5pPr marL="1828800" algn="ctr" rtl="0" fontAlgn="base">
      <a:spcBef>
        <a:spcPct val="0"/>
      </a:spcBef>
      <a:spcAft>
        <a:spcPct val="0"/>
      </a:spcAft>
      <a:defRPr kumimoji="1" sz="3100" kern="1200">
        <a:solidFill>
          <a:schemeClr val="bg1"/>
        </a:solidFill>
        <a:latin typeface="HGPｺﾞｼｯｸE" pitchFamily="50" charset="-128"/>
        <a:ea typeface="HGPｺﾞｼｯｸE" pitchFamily="50" charset="-128"/>
        <a:cs typeface="+mn-cs"/>
      </a:defRPr>
    </a:lvl5pPr>
    <a:lvl6pPr marL="2286000" algn="l" defTabSz="914400" rtl="0" eaLnBrk="1" latinLnBrk="0" hangingPunct="1">
      <a:defRPr kumimoji="1" sz="3100" kern="1200">
        <a:solidFill>
          <a:schemeClr val="bg1"/>
        </a:solidFill>
        <a:latin typeface="HGPｺﾞｼｯｸE" pitchFamily="50" charset="-128"/>
        <a:ea typeface="HGPｺﾞｼｯｸE" pitchFamily="50" charset="-128"/>
        <a:cs typeface="+mn-cs"/>
      </a:defRPr>
    </a:lvl6pPr>
    <a:lvl7pPr marL="2743200" algn="l" defTabSz="914400" rtl="0" eaLnBrk="1" latinLnBrk="0" hangingPunct="1">
      <a:defRPr kumimoji="1" sz="3100" kern="1200">
        <a:solidFill>
          <a:schemeClr val="bg1"/>
        </a:solidFill>
        <a:latin typeface="HGPｺﾞｼｯｸE" pitchFamily="50" charset="-128"/>
        <a:ea typeface="HGPｺﾞｼｯｸE" pitchFamily="50" charset="-128"/>
        <a:cs typeface="+mn-cs"/>
      </a:defRPr>
    </a:lvl7pPr>
    <a:lvl8pPr marL="3200400" algn="l" defTabSz="914400" rtl="0" eaLnBrk="1" latinLnBrk="0" hangingPunct="1">
      <a:defRPr kumimoji="1" sz="3100" kern="1200">
        <a:solidFill>
          <a:schemeClr val="bg1"/>
        </a:solidFill>
        <a:latin typeface="HGPｺﾞｼｯｸE" pitchFamily="50" charset="-128"/>
        <a:ea typeface="HGPｺﾞｼｯｸE" pitchFamily="50" charset="-128"/>
        <a:cs typeface="+mn-cs"/>
      </a:defRPr>
    </a:lvl8pPr>
    <a:lvl9pPr marL="3657600" algn="l" defTabSz="914400" rtl="0" eaLnBrk="1" latinLnBrk="0" hangingPunct="1">
      <a:defRPr kumimoji="1" sz="3100" kern="1200">
        <a:solidFill>
          <a:schemeClr val="bg1"/>
        </a:solidFill>
        <a:latin typeface="HGPｺﾞｼｯｸE" pitchFamily="50" charset="-128"/>
        <a:ea typeface="HGPｺﾞｼｯｸE"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366" userDrawn="1">
          <p15:clr>
            <a:srgbClr val="A4A3A4"/>
          </p15:clr>
        </p15:guide>
      </p15:sldGuideLst>
    </p:ext>
    <p:ext uri="{2D200454-40CA-4A62-9FC3-DE9A4176ACB9}">
      <p15:notesGuideLst xmlns:p15="http://schemas.microsoft.com/office/powerpoint/2012/main">
        <p15:guide id="1" orient="horz" pos="2968" userDrawn="1">
          <p15:clr>
            <a:srgbClr val="A4A3A4"/>
          </p15:clr>
        </p15:guide>
        <p15:guide id="2" pos="225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242389-E97A-24F7-5B2A-101D0FC78B95}" name="Hama, Miyabi" initials="HM" userId="S::m-hama@sourcenext.com::fea4c692-659f-4ee0-ba49-a983b8a4d973" providerId="AD"/>
  <p188:author id="{1263EDD5-F025-20B3-5F93-F185E045E9DC}" name="Tsuji, Masataka" initials="TM" userId="S::m-tsuji@sourcenext.com::53b73bc5-dc52-415c-b54a-5aa8610d13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ondo" initials="k"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2FC9FF"/>
    <a:srgbClr val="5BD4FF"/>
    <a:srgbClr val="00A4DE"/>
    <a:srgbClr val="75DBFF"/>
    <a:srgbClr val="4F81BD"/>
    <a:srgbClr val="F25137"/>
    <a:srgbClr val="F6816E"/>
    <a:srgbClr val="8CADD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6" autoAdjust="0"/>
    <p:restoredTop sz="94941" autoAdjust="0"/>
  </p:normalViewPr>
  <p:slideViewPr>
    <p:cSldViewPr>
      <p:cViewPr varScale="1">
        <p:scale>
          <a:sx n="101" d="100"/>
          <a:sy n="101" d="100"/>
        </p:scale>
        <p:origin x="1494" y="108"/>
      </p:cViewPr>
      <p:guideLst>
        <p:guide orient="horz" pos="2160"/>
        <p:guide pos="3366"/>
      </p:guideLst>
    </p:cSldViewPr>
  </p:slideViewPr>
  <p:outlineViewPr>
    <p:cViewPr>
      <p:scale>
        <a:sx n="33" d="100"/>
        <a:sy n="33" d="100"/>
      </p:scale>
      <p:origin x="0" y="0"/>
    </p:cViewPr>
  </p:outlineViewPr>
  <p:notesTextViewPr>
    <p:cViewPr>
      <p:scale>
        <a:sx n="75" d="100"/>
        <a:sy n="75" d="100"/>
      </p:scale>
      <p:origin x="0" y="0"/>
    </p:cViewPr>
  </p:notesTextViewPr>
  <p:sorterViewPr>
    <p:cViewPr>
      <p:scale>
        <a:sx n="75" d="100"/>
        <a:sy n="75" d="100"/>
      </p:scale>
      <p:origin x="0" y="384"/>
    </p:cViewPr>
  </p:sorterViewPr>
  <p:notesViewPr>
    <p:cSldViewPr>
      <p:cViewPr varScale="1">
        <p:scale>
          <a:sx n="65" d="100"/>
          <a:sy n="65" d="100"/>
        </p:scale>
        <p:origin x="3106" y="67"/>
      </p:cViewPr>
      <p:guideLst>
        <p:guide orient="horz" pos="2968"/>
        <p:guide pos="2258"/>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9234" name="Rectangle 2"/>
          <p:cNvSpPr>
            <a:spLocks noGrp="1" noChangeArrowheads="1"/>
          </p:cNvSpPr>
          <p:nvPr>
            <p:ph type="hdr" sz="quarter"/>
          </p:nvPr>
        </p:nvSpPr>
        <p:spPr bwMode="auto">
          <a:xfrm>
            <a:off x="14" y="17"/>
            <a:ext cx="3079537" cy="512684"/>
          </a:xfrm>
          <a:prstGeom prst="rect">
            <a:avLst/>
          </a:prstGeom>
          <a:noFill/>
          <a:ln w="9525">
            <a:noFill/>
            <a:miter lim="800000"/>
            <a:headEnd/>
            <a:tailEnd/>
          </a:ln>
          <a:effectLst/>
        </p:spPr>
        <p:txBody>
          <a:bodyPr vert="horz" wrap="square" lIns="94774" tIns="47387" rIns="94774" bIns="47387" numCol="1" anchor="t" anchorCtr="0" compatLnSpc="1">
            <a:prstTxWarp prst="textNoShape">
              <a:avLst/>
            </a:prstTxWarp>
          </a:bodyPr>
          <a:lstStyle>
            <a:lvl1pPr algn="l" defTabSz="947379" eaLnBrk="0" hangingPunct="0">
              <a:defRPr kumimoji="0" sz="1100">
                <a:solidFill>
                  <a:schemeClr val="tx1"/>
                </a:solidFill>
              </a:defRPr>
            </a:lvl1pPr>
          </a:lstStyle>
          <a:p>
            <a:pPr>
              <a:defRPr/>
            </a:pPr>
            <a:endParaRPr lang="en-US" altLang="ja-JP"/>
          </a:p>
        </p:txBody>
      </p:sp>
      <p:sp>
        <p:nvSpPr>
          <p:cNvPr id="1119235" name="Rectangle 3"/>
          <p:cNvSpPr>
            <a:spLocks noGrp="1" noChangeArrowheads="1"/>
          </p:cNvSpPr>
          <p:nvPr>
            <p:ph type="dt" sz="quarter" idx="1"/>
          </p:nvPr>
        </p:nvSpPr>
        <p:spPr bwMode="auto">
          <a:xfrm>
            <a:off x="4022953" y="17"/>
            <a:ext cx="3077950" cy="512684"/>
          </a:xfrm>
          <a:prstGeom prst="rect">
            <a:avLst/>
          </a:prstGeom>
          <a:noFill/>
          <a:ln w="9525">
            <a:noFill/>
            <a:miter lim="800000"/>
            <a:headEnd/>
            <a:tailEnd/>
          </a:ln>
          <a:effectLst/>
        </p:spPr>
        <p:txBody>
          <a:bodyPr vert="horz" wrap="square" lIns="94774" tIns="47387" rIns="94774" bIns="47387" numCol="1" anchor="t" anchorCtr="0" compatLnSpc="1">
            <a:prstTxWarp prst="textNoShape">
              <a:avLst/>
            </a:prstTxWarp>
          </a:bodyPr>
          <a:lstStyle>
            <a:lvl1pPr algn="r" defTabSz="947379" eaLnBrk="0" hangingPunct="0">
              <a:defRPr kumimoji="0" sz="1100">
                <a:solidFill>
                  <a:schemeClr val="tx1"/>
                </a:solidFill>
              </a:defRPr>
            </a:lvl1pPr>
          </a:lstStyle>
          <a:p>
            <a:pPr>
              <a:defRPr/>
            </a:pPr>
            <a:endParaRPr lang="en-US" altLang="ja-JP"/>
          </a:p>
        </p:txBody>
      </p:sp>
      <p:sp>
        <p:nvSpPr>
          <p:cNvPr id="1119236" name="Rectangle 4"/>
          <p:cNvSpPr>
            <a:spLocks noGrp="1" noChangeArrowheads="1"/>
          </p:cNvSpPr>
          <p:nvPr>
            <p:ph type="ftr" sz="quarter" idx="2"/>
          </p:nvPr>
        </p:nvSpPr>
        <p:spPr bwMode="auto">
          <a:xfrm>
            <a:off x="14" y="9718776"/>
            <a:ext cx="3079537" cy="512680"/>
          </a:xfrm>
          <a:prstGeom prst="rect">
            <a:avLst/>
          </a:prstGeom>
          <a:noFill/>
          <a:ln w="9525">
            <a:noFill/>
            <a:miter lim="800000"/>
            <a:headEnd/>
            <a:tailEnd/>
          </a:ln>
          <a:effectLst/>
        </p:spPr>
        <p:txBody>
          <a:bodyPr vert="horz" wrap="square" lIns="94774" tIns="47387" rIns="94774" bIns="47387" numCol="1" anchor="b" anchorCtr="0" compatLnSpc="1">
            <a:prstTxWarp prst="textNoShape">
              <a:avLst/>
            </a:prstTxWarp>
          </a:bodyPr>
          <a:lstStyle>
            <a:lvl1pPr algn="l" defTabSz="947379" eaLnBrk="0" hangingPunct="0">
              <a:defRPr kumimoji="0" sz="1100">
                <a:solidFill>
                  <a:schemeClr val="tx1"/>
                </a:solidFill>
              </a:defRPr>
            </a:lvl1pPr>
          </a:lstStyle>
          <a:p>
            <a:pPr>
              <a:defRPr/>
            </a:pPr>
            <a:endParaRPr lang="en-US" altLang="ja-JP"/>
          </a:p>
        </p:txBody>
      </p:sp>
      <p:sp>
        <p:nvSpPr>
          <p:cNvPr id="1119237" name="Rectangle 5"/>
          <p:cNvSpPr>
            <a:spLocks noGrp="1" noChangeArrowheads="1"/>
          </p:cNvSpPr>
          <p:nvPr>
            <p:ph type="sldNum" sz="quarter" idx="3"/>
          </p:nvPr>
        </p:nvSpPr>
        <p:spPr bwMode="auto">
          <a:xfrm>
            <a:off x="4022953" y="9718776"/>
            <a:ext cx="3077950" cy="512680"/>
          </a:xfrm>
          <a:prstGeom prst="rect">
            <a:avLst/>
          </a:prstGeom>
          <a:noFill/>
          <a:ln w="9525">
            <a:noFill/>
            <a:miter lim="800000"/>
            <a:headEnd/>
            <a:tailEnd/>
          </a:ln>
          <a:effectLst/>
        </p:spPr>
        <p:txBody>
          <a:bodyPr vert="horz" wrap="square" lIns="94774" tIns="47387" rIns="94774" bIns="47387" numCol="1" anchor="b" anchorCtr="0" compatLnSpc="1">
            <a:prstTxWarp prst="textNoShape">
              <a:avLst/>
            </a:prstTxWarp>
          </a:bodyPr>
          <a:lstStyle>
            <a:lvl1pPr algn="r" defTabSz="947379" eaLnBrk="0" hangingPunct="0">
              <a:defRPr kumimoji="0" sz="1100">
                <a:solidFill>
                  <a:schemeClr val="tx1"/>
                </a:solidFill>
              </a:defRPr>
            </a:lvl1pPr>
          </a:lstStyle>
          <a:p>
            <a:pPr>
              <a:defRPr/>
            </a:pPr>
            <a:fld id="{6976944C-ADBB-4282-A054-DB146AB1EC9A}" type="slidenum">
              <a:rPr lang="ja-JP" altLang="en-US"/>
              <a:pPr>
                <a:defRPr/>
              </a:pPr>
              <a:t>‹#›</a:t>
            </a:fld>
            <a:endParaRPr lang="en-US" altLang="ja-JP"/>
          </a:p>
        </p:txBody>
      </p:sp>
    </p:spTree>
    <p:extLst>
      <p:ext uri="{BB962C8B-B14F-4D97-AF65-F5344CB8AC3E}">
        <p14:creationId xmlns:p14="http://schemas.microsoft.com/office/powerpoint/2010/main" val="298496101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AutoShape 1"/>
          <p:cNvSpPr>
            <a:spLocks noChangeArrowheads="1"/>
          </p:cNvSpPr>
          <p:nvPr/>
        </p:nvSpPr>
        <p:spPr bwMode="auto">
          <a:xfrm>
            <a:off x="18" y="16"/>
            <a:ext cx="7102475" cy="10233025"/>
          </a:xfrm>
          <a:prstGeom prst="roundRect">
            <a:avLst>
              <a:gd name="adj" fmla="val 23"/>
            </a:avLst>
          </a:prstGeom>
          <a:solidFill>
            <a:srgbClr val="FFFFFF"/>
          </a:solidFill>
          <a:ln w="36000">
            <a:noFill/>
            <a:round/>
            <a:headEnd/>
            <a:tailEnd/>
          </a:ln>
        </p:spPr>
        <p:txBody>
          <a:bodyPr wrap="none" lIns="91254" tIns="45628" rIns="91254" bIns="45628" anchor="ctr"/>
          <a:lstStyle/>
          <a:p>
            <a:pPr>
              <a:defRPr/>
            </a:pPr>
            <a:endParaRPr lang="ja-JP" altLang="en-US"/>
          </a:p>
        </p:txBody>
      </p:sp>
      <p:sp>
        <p:nvSpPr>
          <p:cNvPr id="203779" name="Rectangle 2"/>
          <p:cNvSpPr>
            <a:spLocks noGrp="1" noRot="1" noChangeAspect="1" noChangeArrowheads="1" noTextEdit="1"/>
          </p:cNvSpPr>
          <p:nvPr>
            <p:ph type="sldImg"/>
          </p:nvPr>
        </p:nvSpPr>
        <p:spPr bwMode="auto">
          <a:xfrm>
            <a:off x="784225" y="771525"/>
            <a:ext cx="5538788" cy="3835400"/>
          </a:xfrm>
          <a:prstGeom prst="rect">
            <a:avLst/>
          </a:prstGeom>
          <a:solidFill>
            <a:srgbClr val="FFFFFF"/>
          </a:solidFill>
          <a:ln w="9525">
            <a:solidFill>
              <a:srgbClr val="000000"/>
            </a:solidFill>
            <a:miter lim="800000"/>
            <a:headEnd/>
            <a:tailEnd/>
          </a:ln>
        </p:spPr>
      </p:sp>
      <p:sp>
        <p:nvSpPr>
          <p:cNvPr id="4099" name="Rectangle 3"/>
          <p:cNvSpPr txBox="1">
            <a:spLocks noGrp="1" noChangeArrowheads="1"/>
          </p:cNvSpPr>
          <p:nvPr>
            <p:ph type="body" idx="1"/>
          </p:nvPr>
        </p:nvSpPr>
        <p:spPr bwMode="auto">
          <a:xfrm>
            <a:off x="709943" y="4861762"/>
            <a:ext cx="5684203" cy="460144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ja-JP" noProof="0" dirty="0"/>
              <a:t>http://news.kddi.com/kddi/corporate/newsrelease/2014/03/18/219.html</a:t>
            </a:r>
            <a:endParaRPr lang="ja-JP" altLang="en-US" noProof="0" dirty="0"/>
          </a:p>
        </p:txBody>
      </p:sp>
    </p:spTree>
    <p:extLst>
      <p:ext uri="{BB962C8B-B14F-4D97-AF65-F5344CB8AC3E}">
        <p14:creationId xmlns:p14="http://schemas.microsoft.com/office/powerpoint/2010/main" val="1352106645"/>
      </p:ext>
    </p:extLst>
  </p:cSld>
  <p:clrMap bg1="lt1" tx1="dk1" bg2="lt2" tx2="dk2" accent1="accent1" accent2="accent2" accent3="accent3" accent4="accent4" accent5="accent5" accent6="accent6" hlink="hlink" folHlink="folHlink"/>
  <p:hf sldNum="0" hdr="0" ftr="0" dt="0"/>
  <p:notesStyle>
    <a:lvl1pPr algn="l" defTabSz="449263" rtl="0" eaLnBrk="0" fontAlgn="base" hangingPunct="0">
      <a:spcBef>
        <a:spcPct val="30000"/>
      </a:spcBef>
      <a:spcAft>
        <a:spcPct val="0"/>
      </a:spcAft>
      <a:buClr>
        <a:srgbClr val="000000"/>
      </a:buClr>
      <a:buSzPct val="100000"/>
      <a:buFont typeface="HGPｺﾞｼｯｸE" pitchFamily="50" charset="-128"/>
      <a:defRPr sz="1200" kern="1200">
        <a:solidFill>
          <a:srgbClr val="000000"/>
        </a:solidFill>
        <a:latin typeface="HGPｺﾞｼｯｸE" pitchFamily="50" charset="-128"/>
        <a:ea typeface="+mn-ea"/>
        <a:cs typeface="+mn-cs"/>
      </a:defRPr>
    </a:lvl1pPr>
    <a:lvl2pPr marL="742950" indent="-285750" algn="l" defTabSz="449263" rtl="0" eaLnBrk="0" fontAlgn="base" hangingPunct="0">
      <a:spcBef>
        <a:spcPct val="30000"/>
      </a:spcBef>
      <a:spcAft>
        <a:spcPct val="0"/>
      </a:spcAft>
      <a:buClr>
        <a:srgbClr val="000000"/>
      </a:buClr>
      <a:buSzPct val="100000"/>
      <a:buFont typeface="HGPｺﾞｼｯｸE" pitchFamily="50" charset="-128"/>
      <a:defRPr sz="1200" kern="1200">
        <a:solidFill>
          <a:srgbClr val="000000"/>
        </a:solidFill>
        <a:latin typeface="HGPｺﾞｼｯｸE" pitchFamily="50" charset="-128"/>
        <a:ea typeface="+mn-ea"/>
        <a:cs typeface="+mn-cs"/>
      </a:defRPr>
    </a:lvl2pPr>
    <a:lvl3pPr marL="1143000" indent="-228600" algn="l" defTabSz="449263" rtl="0" eaLnBrk="0" fontAlgn="base" hangingPunct="0">
      <a:spcBef>
        <a:spcPct val="30000"/>
      </a:spcBef>
      <a:spcAft>
        <a:spcPct val="0"/>
      </a:spcAft>
      <a:buClr>
        <a:srgbClr val="000000"/>
      </a:buClr>
      <a:buSzPct val="100000"/>
      <a:buFont typeface="HGPｺﾞｼｯｸE" pitchFamily="50" charset="-128"/>
      <a:defRPr sz="1200" kern="1200">
        <a:solidFill>
          <a:srgbClr val="000000"/>
        </a:solidFill>
        <a:latin typeface="HGPｺﾞｼｯｸE" pitchFamily="50" charset="-128"/>
        <a:ea typeface="+mn-ea"/>
        <a:cs typeface="+mn-cs"/>
      </a:defRPr>
    </a:lvl3pPr>
    <a:lvl4pPr marL="1600200" indent="-228600" algn="l" defTabSz="449263" rtl="0" eaLnBrk="0" fontAlgn="base" hangingPunct="0">
      <a:spcBef>
        <a:spcPct val="30000"/>
      </a:spcBef>
      <a:spcAft>
        <a:spcPct val="0"/>
      </a:spcAft>
      <a:buClr>
        <a:srgbClr val="000000"/>
      </a:buClr>
      <a:buSzPct val="100000"/>
      <a:buFont typeface="HGPｺﾞｼｯｸE" pitchFamily="50" charset="-128"/>
      <a:defRPr sz="1200" kern="1200">
        <a:solidFill>
          <a:srgbClr val="000000"/>
        </a:solidFill>
        <a:latin typeface="HGPｺﾞｼｯｸE" pitchFamily="50" charset="-128"/>
        <a:ea typeface="+mn-ea"/>
        <a:cs typeface="+mn-cs"/>
      </a:defRPr>
    </a:lvl4pPr>
    <a:lvl5pPr marL="2057400" indent="-228600" algn="l" defTabSz="449263" rtl="0" eaLnBrk="0" fontAlgn="base" hangingPunct="0">
      <a:spcBef>
        <a:spcPct val="30000"/>
      </a:spcBef>
      <a:spcAft>
        <a:spcPct val="0"/>
      </a:spcAft>
      <a:buClr>
        <a:srgbClr val="000000"/>
      </a:buClr>
      <a:buSzPct val="100000"/>
      <a:buFont typeface="HGPｺﾞｼｯｸE" pitchFamily="50" charset="-128"/>
      <a:defRPr sz="1200" kern="1200">
        <a:solidFill>
          <a:srgbClr val="000000"/>
        </a:solidFill>
        <a:latin typeface="HGPｺﾞｼｯｸE" pitchFamily="50" charset="-128"/>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xfrm>
            <a:off x="3271838" y="523875"/>
            <a:ext cx="3754437" cy="2598738"/>
          </a:xfrm>
          <a:ln/>
        </p:spPr>
      </p:sp>
      <p:sp>
        <p:nvSpPr>
          <p:cNvPr id="204803" name="Rectangle 3"/>
          <p:cNvSpPr txBox="1">
            <a:spLocks noGrp="1" noChangeArrowheads="1"/>
          </p:cNvSpPr>
          <p:nvPr>
            <p:ph type="body" idx="1"/>
          </p:nvPr>
        </p:nvSpPr>
        <p:spPr>
          <a:xfrm>
            <a:off x="1028979" y="3294762"/>
            <a:ext cx="8236349" cy="3120496"/>
          </a:xfrm>
          <a:noFill/>
          <a:ln/>
        </p:spPr>
        <p:txBody>
          <a:bodyPr/>
          <a:lstStyle/>
          <a:p>
            <a:pPr defTabSz="904660"/>
            <a:endParaRPr lang="en-US" altLang="ja-JP" dirty="0">
              <a:ea typeface="HGPｺﾞｼｯｸE" pitchFamily="50" charset="-128"/>
            </a:endParaRPr>
          </a:p>
        </p:txBody>
      </p:sp>
    </p:spTree>
    <p:extLst>
      <p:ext uri="{BB962C8B-B14F-4D97-AF65-F5344CB8AC3E}">
        <p14:creationId xmlns:p14="http://schemas.microsoft.com/office/powerpoint/2010/main" val="1411120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a:extLst>
              <a:ext uri="{FF2B5EF4-FFF2-40B4-BE49-F238E27FC236}">
                <a16:creationId xmlns:a16="http://schemas.microsoft.com/office/drawing/2014/main" id="{B791200D-227F-47E0-82FC-3350CD9A51BB}"/>
              </a:ext>
            </a:extLst>
          </p:cNvPr>
          <p:cNvSpPr>
            <a:spLocks noGrp="1" noRot="1" noChangeAspect="1" noChangeArrowheads="1" noTextEdit="1"/>
          </p:cNvSpPr>
          <p:nvPr>
            <p:ph type="sldImg"/>
          </p:nvPr>
        </p:nvSpPr>
        <p:spPr>
          <a:ln/>
        </p:spPr>
      </p:sp>
      <p:sp>
        <p:nvSpPr>
          <p:cNvPr id="29700" name="Rectangle 5">
            <a:extLst>
              <a:ext uri="{FF2B5EF4-FFF2-40B4-BE49-F238E27FC236}">
                <a16:creationId xmlns:a16="http://schemas.microsoft.com/office/drawing/2014/main" id="{210472B6-4E7C-4D67-9441-5AE19ED1A8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1494428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lIns="91431" tIns="45716" rIns="91431" bIns="45716"/>
          <a:lstStyle/>
          <a:p>
            <a:fld id="{EA528FD4-4F5D-436D-8679-EEF138D58CCB}" type="slidenum">
              <a:rPr kumimoji="1" lang="ja-JP" altLang="en-US" smtClean="0"/>
              <a:t>21</a:t>
            </a:fld>
            <a:endParaRPr kumimoji="1" lang="ja-JP" altLang="en-US"/>
          </a:p>
        </p:txBody>
      </p:sp>
    </p:spTree>
    <p:extLst>
      <p:ext uri="{BB962C8B-B14F-4D97-AF65-F5344CB8AC3E}">
        <p14:creationId xmlns:p14="http://schemas.microsoft.com/office/powerpoint/2010/main" val="2847424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a:extLst>
              <a:ext uri="{FF2B5EF4-FFF2-40B4-BE49-F238E27FC236}">
                <a16:creationId xmlns:a16="http://schemas.microsoft.com/office/drawing/2014/main" id="{A987A686-53E9-469A-AF2F-670BAFA820D5}"/>
              </a:ext>
            </a:extLst>
          </p:cNvPr>
          <p:cNvSpPr>
            <a:spLocks noGrp="1" noRot="1" noChangeAspect="1" noChangeArrowheads="1" noTextEdit="1"/>
          </p:cNvSpPr>
          <p:nvPr>
            <p:ph type="sldImg"/>
          </p:nvPr>
        </p:nvSpPr>
        <p:spPr>
          <a:ln/>
        </p:spPr>
      </p:sp>
      <p:sp>
        <p:nvSpPr>
          <p:cNvPr id="25604" name="Rectangle 5">
            <a:extLst>
              <a:ext uri="{FF2B5EF4-FFF2-40B4-BE49-F238E27FC236}">
                <a16:creationId xmlns:a16="http://schemas.microsoft.com/office/drawing/2014/main" id="{E0EA0E5E-AC50-493A-9966-6D7E2D03C5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anose="020B0604020202020204" pitchFamily="34" charset="0"/>
              <a:ea typeface="ＭＳ Ｐ明朝" panose="02020600040205080304" pitchFamily="18"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a:extLst>
              <a:ext uri="{FF2B5EF4-FFF2-40B4-BE49-F238E27FC236}">
                <a16:creationId xmlns:a16="http://schemas.microsoft.com/office/drawing/2014/main" id="{4EBA4A22-DFE5-4E4B-AB5F-1CA5F2B72513}"/>
              </a:ext>
            </a:extLst>
          </p:cNvPr>
          <p:cNvSpPr>
            <a:spLocks noGrp="1" noRot="1" noChangeAspect="1" noChangeArrowheads="1" noTextEdit="1"/>
          </p:cNvSpPr>
          <p:nvPr>
            <p:ph type="sldImg"/>
          </p:nvPr>
        </p:nvSpPr>
        <p:spPr>
          <a:xfrm>
            <a:off x="712788" y="747713"/>
            <a:ext cx="5378450" cy="3724275"/>
          </a:xfrm>
          <a:ln/>
        </p:spPr>
      </p:sp>
      <p:sp>
        <p:nvSpPr>
          <p:cNvPr id="23555" name="ノート プレースホルダー 2">
            <a:extLst>
              <a:ext uri="{FF2B5EF4-FFF2-40B4-BE49-F238E27FC236}">
                <a16:creationId xmlns:a16="http://schemas.microsoft.com/office/drawing/2014/main" id="{F8DB15BA-BAA6-4E29-B1E8-20961A846E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2519303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a:extLst>
              <a:ext uri="{FF2B5EF4-FFF2-40B4-BE49-F238E27FC236}">
                <a16:creationId xmlns:a16="http://schemas.microsoft.com/office/drawing/2014/main" id="{0B5C7B25-A762-4A15-8622-5AED7645F2D3}"/>
              </a:ext>
            </a:extLst>
          </p:cNvPr>
          <p:cNvSpPr>
            <a:spLocks noGrp="1" noRot="1" noChangeAspect="1" noChangeArrowheads="1" noTextEdit="1"/>
          </p:cNvSpPr>
          <p:nvPr>
            <p:ph type="sldImg"/>
          </p:nvPr>
        </p:nvSpPr>
        <p:spPr>
          <a:ln/>
        </p:spPr>
      </p:sp>
      <p:sp>
        <p:nvSpPr>
          <p:cNvPr id="27652" name="Rectangle 5">
            <a:extLst>
              <a:ext uri="{FF2B5EF4-FFF2-40B4-BE49-F238E27FC236}">
                <a16:creationId xmlns:a16="http://schemas.microsoft.com/office/drawing/2014/main" id="{6A6B7A08-F21C-4A22-8C07-6B91C15AAE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3263917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a:extLst>
              <a:ext uri="{FF2B5EF4-FFF2-40B4-BE49-F238E27FC236}">
                <a16:creationId xmlns:a16="http://schemas.microsoft.com/office/drawing/2014/main" id="{A987A686-53E9-469A-AF2F-670BAFA820D5}"/>
              </a:ext>
            </a:extLst>
          </p:cNvPr>
          <p:cNvSpPr>
            <a:spLocks noGrp="1" noRot="1" noChangeAspect="1" noChangeArrowheads="1" noTextEdit="1"/>
          </p:cNvSpPr>
          <p:nvPr>
            <p:ph type="sldImg"/>
          </p:nvPr>
        </p:nvSpPr>
        <p:spPr>
          <a:ln/>
        </p:spPr>
      </p:sp>
      <p:sp>
        <p:nvSpPr>
          <p:cNvPr id="25604" name="Rectangle 5">
            <a:extLst>
              <a:ext uri="{FF2B5EF4-FFF2-40B4-BE49-F238E27FC236}">
                <a16:creationId xmlns:a16="http://schemas.microsoft.com/office/drawing/2014/main" id="{E0EA0E5E-AC50-493A-9966-6D7E2D03C5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1885441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1F47740E-E20B-44ED-A9B4-E7D5B15A776C}"/>
              </a:ext>
            </a:extLst>
          </p:cNvPr>
          <p:cNvSpPr>
            <a:spLocks noGrp="1" noRot="1" noChangeAspect="1" noChangeArrowheads="1" noTextEdit="1"/>
          </p:cNvSpPr>
          <p:nvPr>
            <p:ph type="sldImg"/>
          </p:nvPr>
        </p:nvSpPr>
        <p:spPr>
          <a:xfrm>
            <a:off x="712788" y="747713"/>
            <a:ext cx="5378450" cy="3724275"/>
          </a:xfrm>
          <a:ln/>
        </p:spPr>
      </p:sp>
      <p:sp>
        <p:nvSpPr>
          <p:cNvPr id="33795" name="ノート プレースホルダー 2">
            <a:extLst>
              <a:ext uri="{FF2B5EF4-FFF2-40B4-BE49-F238E27FC236}">
                <a16:creationId xmlns:a16="http://schemas.microsoft.com/office/drawing/2014/main" id="{1359256E-5C58-4BA7-B3F1-AA03261097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4135617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a:extLst>
              <a:ext uri="{FF2B5EF4-FFF2-40B4-BE49-F238E27FC236}">
                <a16:creationId xmlns:a16="http://schemas.microsoft.com/office/drawing/2014/main" id="{121D568B-05B3-45E4-A19D-9F4077026DF3}"/>
              </a:ext>
            </a:extLst>
          </p:cNvPr>
          <p:cNvSpPr>
            <a:spLocks noGrp="1" noRot="1" noChangeAspect="1" noChangeArrowheads="1" noTextEdit="1"/>
          </p:cNvSpPr>
          <p:nvPr>
            <p:ph type="sldImg"/>
          </p:nvPr>
        </p:nvSpPr>
        <p:spPr>
          <a:ln/>
        </p:spPr>
      </p:sp>
      <p:sp>
        <p:nvSpPr>
          <p:cNvPr id="31748" name="Rectangle 5">
            <a:extLst>
              <a:ext uri="{FF2B5EF4-FFF2-40B4-BE49-F238E27FC236}">
                <a16:creationId xmlns:a16="http://schemas.microsoft.com/office/drawing/2014/main" id="{00105329-C1BE-4C95-AF7C-DBBE3E3B4B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ea typeface="ＭＳ Ｐ明朝" panose="02020600040205080304" pitchFamily="18" charset="-128"/>
              </a:rPr>
              <a:t>使い方を１</a:t>
            </a:r>
            <a:r>
              <a:rPr lang="en-US" altLang="ja-JP">
                <a:latin typeface="Arial" panose="020B0604020202020204" pitchFamily="34" charset="0"/>
                <a:ea typeface="ＭＳ Ｐ明朝" panose="02020600040205080304" pitchFamily="18" charset="-128"/>
              </a:rPr>
              <a:t>P</a:t>
            </a:r>
            <a:r>
              <a:rPr lang="ja-JP" altLang="en-US">
                <a:latin typeface="Arial" panose="020B0604020202020204" pitchFamily="34" charset="0"/>
                <a:ea typeface="ＭＳ Ｐ明朝" panose="02020600040205080304" pitchFamily="18" charset="-128"/>
              </a:rPr>
              <a:t>をにまとめる</a:t>
            </a:r>
            <a:endParaRPr lang="ja-JP"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3255220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a:extLst>
              <a:ext uri="{FF2B5EF4-FFF2-40B4-BE49-F238E27FC236}">
                <a16:creationId xmlns:a16="http://schemas.microsoft.com/office/drawing/2014/main" id="{4EBA4A22-DFE5-4E4B-AB5F-1CA5F2B72513}"/>
              </a:ext>
            </a:extLst>
          </p:cNvPr>
          <p:cNvSpPr>
            <a:spLocks noGrp="1" noRot="1" noChangeAspect="1" noChangeArrowheads="1" noTextEdit="1"/>
          </p:cNvSpPr>
          <p:nvPr>
            <p:ph type="sldImg"/>
          </p:nvPr>
        </p:nvSpPr>
        <p:spPr>
          <a:xfrm>
            <a:off x="712788" y="747713"/>
            <a:ext cx="5378450" cy="3724275"/>
          </a:xfrm>
          <a:ln/>
        </p:spPr>
      </p:sp>
      <p:sp>
        <p:nvSpPr>
          <p:cNvPr id="23555" name="ノート プレースホルダー 2">
            <a:extLst>
              <a:ext uri="{FF2B5EF4-FFF2-40B4-BE49-F238E27FC236}">
                <a16:creationId xmlns:a16="http://schemas.microsoft.com/office/drawing/2014/main" id="{F8DB15BA-BAA6-4E29-B1E8-20961A846E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955005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a:extLst>
              <a:ext uri="{FF2B5EF4-FFF2-40B4-BE49-F238E27FC236}">
                <a16:creationId xmlns:a16="http://schemas.microsoft.com/office/drawing/2014/main" id="{4EBA4A22-DFE5-4E4B-AB5F-1CA5F2B72513}"/>
              </a:ext>
            </a:extLst>
          </p:cNvPr>
          <p:cNvSpPr>
            <a:spLocks noGrp="1" noRot="1" noChangeAspect="1" noChangeArrowheads="1" noTextEdit="1"/>
          </p:cNvSpPr>
          <p:nvPr>
            <p:ph type="sldImg"/>
          </p:nvPr>
        </p:nvSpPr>
        <p:spPr>
          <a:xfrm>
            <a:off x="712788" y="747713"/>
            <a:ext cx="5378450" cy="3724275"/>
          </a:xfrm>
          <a:ln/>
        </p:spPr>
      </p:sp>
      <p:sp>
        <p:nvSpPr>
          <p:cNvPr id="23555" name="ノート プレースホルダー 2">
            <a:extLst>
              <a:ext uri="{FF2B5EF4-FFF2-40B4-BE49-F238E27FC236}">
                <a16:creationId xmlns:a16="http://schemas.microsoft.com/office/drawing/2014/main" id="{F8DB15BA-BAA6-4E29-B1E8-20961A846E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2933266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855663" y="793750"/>
            <a:ext cx="5703887" cy="3949700"/>
          </a:xfrm>
        </p:spPr>
      </p:sp>
      <p:sp>
        <p:nvSpPr>
          <p:cNvPr id="3" name="ノート プレースホルダ 2"/>
          <p:cNvSpPr>
            <a:spLocks noGrp="1"/>
          </p:cNvSpPr>
          <p:nvPr>
            <p:ph type="body" idx="1"/>
          </p:nvPr>
        </p:nvSpPr>
        <p:spPr/>
        <p:txBody>
          <a:bodyPr>
            <a:normAutofit/>
          </a:bodyPr>
          <a:lstStyle/>
          <a:p>
            <a:pPr defTabSz="944836"/>
            <a:endParaRPr lang="ja-JP" altLang="en-US" dirty="0">
              <a:ea typeface="HGPｺﾞｼｯｸE" pitchFamily="50" charset="-128"/>
            </a:endParaRPr>
          </a:p>
        </p:txBody>
      </p:sp>
    </p:spTree>
    <p:extLst>
      <p:ext uri="{BB962C8B-B14F-4D97-AF65-F5344CB8AC3E}">
        <p14:creationId xmlns:p14="http://schemas.microsoft.com/office/powerpoint/2010/main" val="1107579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D7684864-B9A0-47B2-92F2-22687221A6C0}"/>
              </a:ext>
            </a:extLst>
          </p:cNvPr>
          <p:cNvSpPr>
            <a:spLocks noGrp="1" noRot="1" noChangeAspect="1" noChangeArrowheads="1" noTextEdit="1"/>
          </p:cNvSpPr>
          <p:nvPr>
            <p:ph type="sldImg"/>
          </p:nvPr>
        </p:nvSpPr>
        <p:spPr>
          <a:ln/>
        </p:spPr>
      </p:sp>
      <p:sp>
        <p:nvSpPr>
          <p:cNvPr id="48131" name="ノート プレースホルダー 2">
            <a:extLst>
              <a:ext uri="{FF2B5EF4-FFF2-40B4-BE49-F238E27FC236}">
                <a16:creationId xmlns:a16="http://schemas.microsoft.com/office/drawing/2014/main" id="{99EE6A4E-B4C4-4ECF-9A2F-5504F52658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
        <p:nvSpPr>
          <p:cNvPr id="48132" name="スライド番号プレースホルダー 3">
            <a:extLst>
              <a:ext uri="{FF2B5EF4-FFF2-40B4-BE49-F238E27FC236}">
                <a16:creationId xmlns:a16="http://schemas.microsoft.com/office/drawing/2014/main" id="{157C3E09-2C0E-4CB0-8013-36E3062080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lstStyle>
            <a:lvl1pPr>
              <a:defRPr kumimoji="1" sz="1200">
                <a:solidFill>
                  <a:schemeClr val="tx1"/>
                </a:solidFill>
                <a:latin typeface="HGPｺﾞｼｯｸE" panose="020B0900000000000000" pitchFamily="50" charset="-128"/>
                <a:ea typeface="HGPｺﾞｼｯｸE" panose="020B0900000000000000" pitchFamily="50" charset="-128"/>
              </a:defRPr>
            </a:lvl1pPr>
            <a:lvl2pPr marL="744250" indent="-282464">
              <a:defRPr kumimoji="1" sz="1200">
                <a:solidFill>
                  <a:schemeClr val="tx1"/>
                </a:solidFill>
                <a:latin typeface="HGPｺﾞｼｯｸE" panose="020B0900000000000000" pitchFamily="50" charset="-128"/>
                <a:ea typeface="HGPｺﾞｼｯｸE" panose="020B0900000000000000" pitchFamily="50" charset="-128"/>
              </a:defRPr>
            </a:lvl2pPr>
            <a:lvl3pPr marL="1147319" indent="-225338">
              <a:defRPr kumimoji="1" sz="1200">
                <a:solidFill>
                  <a:schemeClr val="tx1"/>
                </a:solidFill>
                <a:latin typeface="HGPｺﾞｼｯｸE" panose="020B0900000000000000" pitchFamily="50" charset="-128"/>
                <a:ea typeface="HGPｺﾞｼｯｸE" panose="020B0900000000000000" pitchFamily="50" charset="-128"/>
              </a:defRPr>
            </a:lvl3pPr>
            <a:lvl4pPr marL="1609101" indent="-225338">
              <a:defRPr kumimoji="1" sz="1200">
                <a:solidFill>
                  <a:schemeClr val="tx1"/>
                </a:solidFill>
                <a:latin typeface="HGPｺﾞｼｯｸE" panose="020B0900000000000000" pitchFamily="50" charset="-128"/>
                <a:ea typeface="HGPｺﾞｼｯｸE" panose="020B0900000000000000" pitchFamily="50" charset="-128"/>
              </a:defRPr>
            </a:lvl4pPr>
            <a:lvl5pPr marL="2066126" indent="-225338">
              <a:defRPr kumimoji="1" sz="1200">
                <a:solidFill>
                  <a:schemeClr val="tx1"/>
                </a:solidFill>
                <a:latin typeface="HGPｺﾞｼｯｸE" panose="020B0900000000000000" pitchFamily="50" charset="-128"/>
                <a:ea typeface="HGPｺﾞｼｯｸE" panose="020B0900000000000000" pitchFamily="50" charset="-128"/>
              </a:defRPr>
            </a:lvl5pPr>
            <a:lvl6pPr marL="2523148" indent="-225338" eaLnBrk="0" fontAlgn="base" hangingPunct="0">
              <a:spcBef>
                <a:spcPct val="0"/>
              </a:spcBef>
              <a:spcAft>
                <a:spcPct val="0"/>
              </a:spcAft>
              <a:defRPr kumimoji="1" sz="1200">
                <a:solidFill>
                  <a:schemeClr val="tx1"/>
                </a:solidFill>
                <a:latin typeface="HGPｺﾞｼｯｸE" panose="020B0900000000000000" pitchFamily="50" charset="-128"/>
                <a:ea typeface="HGPｺﾞｼｯｸE" panose="020B0900000000000000" pitchFamily="50" charset="-128"/>
              </a:defRPr>
            </a:lvl6pPr>
            <a:lvl7pPr marL="2980172" indent="-225338" eaLnBrk="0" fontAlgn="base" hangingPunct="0">
              <a:spcBef>
                <a:spcPct val="0"/>
              </a:spcBef>
              <a:spcAft>
                <a:spcPct val="0"/>
              </a:spcAft>
              <a:defRPr kumimoji="1" sz="1200">
                <a:solidFill>
                  <a:schemeClr val="tx1"/>
                </a:solidFill>
                <a:latin typeface="HGPｺﾞｼｯｸE" panose="020B0900000000000000" pitchFamily="50" charset="-128"/>
                <a:ea typeface="HGPｺﾞｼｯｸE" panose="020B0900000000000000" pitchFamily="50" charset="-128"/>
              </a:defRPr>
            </a:lvl7pPr>
            <a:lvl8pPr marL="3437194" indent="-225338" eaLnBrk="0" fontAlgn="base" hangingPunct="0">
              <a:spcBef>
                <a:spcPct val="0"/>
              </a:spcBef>
              <a:spcAft>
                <a:spcPct val="0"/>
              </a:spcAft>
              <a:defRPr kumimoji="1" sz="1200">
                <a:solidFill>
                  <a:schemeClr val="tx1"/>
                </a:solidFill>
                <a:latin typeface="HGPｺﾞｼｯｸE" panose="020B0900000000000000" pitchFamily="50" charset="-128"/>
                <a:ea typeface="HGPｺﾞｼｯｸE" panose="020B0900000000000000" pitchFamily="50" charset="-128"/>
              </a:defRPr>
            </a:lvl8pPr>
            <a:lvl9pPr marL="3894218" indent="-225338" eaLnBrk="0" fontAlgn="base" hangingPunct="0">
              <a:spcBef>
                <a:spcPct val="0"/>
              </a:spcBef>
              <a:spcAft>
                <a:spcPct val="0"/>
              </a:spcAft>
              <a:defRPr kumimoji="1" sz="1200">
                <a:solidFill>
                  <a:schemeClr val="tx1"/>
                </a:solidFill>
                <a:latin typeface="HGPｺﾞｼｯｸE" panose="020B0900000000000000" pitchFamily="50" charset="-128"/>
                <a:ea typeface="HGPｺﾞｼｯｸE" panose="020B0900000000000000" pitchFamily="50" charset="-128"/>
              </a:defRPr>
            </a:lvl9pPr>
          </a:lstStyle>
          <a:p>
            <a:fld id="{E7010436-84D7-4884-995F-B547E7C39FD7}" type="slidenum">
              <a:rPr lang="en-US" altLang="ja-JP" sz="1300">
                <a:latin typeface="Arial" panose="020B0604020202020204" pitchFamily="34" charset="0"/>
                <a:ea typeface="ＭＳ Ｐゴシック" panose="020B0600070205080204" pitchFamily="50" charset="-128"/>
              </a:rPr>
              <a:pPr/>
              <a:t>34</a:t>
            </a:fld>
            <a:endParaRPr lang="en-US" altLang="ja-JP" sz="1300">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D7684864-B9A0-47B2-92F2-22687221A6C0}"/>
              </a:ext>
            </a:extLst>
          </p:cNvPr>
          <p:cNvSpPr>
            <a:spLocks noGrp="1" noRot="1" noChangeAspect="1" noChangeArrowheads="1" noTextEdit="1"/>
          </p:cNvSpPr>
          <p:nvPr>
            <p:ph type="sldImg"/>
          </p:nvPr>
        </p:nvSpPr>
        <p:spPr>
          <a:ln/>
        </p:spPr>
      </p:sp>
      <p:sp>
        <p:nvSpPr>
          <p:cNvPr id="48131" name="ノート プレースホルダー 2">
            <a:extLst>
              <a:ext uri="{FF2B5EF4-FFF2-40B4-BE49-F238E27FC236}">
                <a16:creationId xmlns:a16="http://schemas.microsoft.com/office/drawing/2014/main" id="{99EE6A4E-B4C4-4ECF-9A2F-5504F52658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
        <p:nvSpPr>
          <p:cNvPr id="48132" name="スライド番号プレースホルダー 3">
            <a:extLst>
              <a:ext uri="{FF2B5EF4-FFF2-40B4-BE49-F238E27FC236}">
                <a16:creationId xmlns:a16="http://schemas.microsoft.com/office/drawing/2014/main" id="{157C3E09-2C0E-4CB0-8013-36E3062080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lstStyle>
            <a:lvl1pPr>
              <a:defRPr kumimoji="1" sz="1200">
                <a:solidFill>
                  <a:schemeClr val="tx1"/>
                </a:solidFill>
                <a:latin typeface="HGPｺﾞｼｯｸE" panose="020B0900000000000000" pitchFamily="50" charset="-128"/>
                <a:ea typeface="HGPｺﾞｼｯｸE" panose="020B0900000000000000" pitchFamily="50" charset="-128"/>
              </a:defRPr>
            </a:lvl1pPr>
            <a:lvl2pPr marL="744250" indent="-282464">
              <a:defRPr kumimoji="1" sz="1200">
                <a:solidFill>
                  <a:schemeClr val="tx1"/>
                </a:solidFill>
                <a:latin typeface="HGPｺﾞｼｯｸE" panose="020B0900000000000000" pitchFamily="50" charset="-128"/>
                <a:ea typeface="HGPｺﾞｼｯｸE" panose="020B0900000000000000" pitchFamily="50" charset="-128"/>
              </a:defRPr>
            </a:lvl2pPr>
            <a:lvl3pPr marL="1147319" indent="-225338">
              <a:defRPr kumimoji="1" sz="1200">
                <a:solidFill>
                  <a:schemeClr val="tx1"/>
                </a:solidFill>
                <a:latin typeface="HGPｺﾞｼｯｸE" panose="020B0900000000000000" pitchFamily="50" charset="-128"/>
                <a:ea typeface="HGPｺﾞｼｯｸE" panose="020B0900000000000000" pitchFamily="50" charset="-128"/>
              </a:defRPr>
            </a:lvl3pPr>
            <a:lvl4pPr marL="1609101" indent="-225338">
              <a:defRPr kumimoji="1" sz="1200">
                <a:solidFill>
                  <a:schemeClr val="tx1"/>
                </a:solidFill>
                <a:latin typeface="HGPｺﾞｼｯｸE" panose="020B0900000000000000" pitchFamily="50" charset="-128"/>
                <a:ea typeface="HGPｺﾞｼｯｸE" panose="020B0900000000000000" pitchFamily="50" charset="-128"/>
              </a:defRPr>
            </a:lvl4pPr>
            <a:lvl5pPr marL="2066126" indent="-225338">
              <a:defRPr kumimoji="1" sz="1200">
                <a:solidFill>
                  <a:schemeClr val="tx1"/>
                </a:solidFill>
                <a:latin typeface="HGPｺﾞｼｯｸE" panose="020B0900000000000000" pitchFamily="50" charset="-128"/>
                <a:ea typeface="HGPｺﾞｼｯｸE" panose="020B0900000000000000" pitchFamily="50" charset="-128"/>
              </a:defRPr>
            </a:lvl5pPr>
            <a:lvl6pPr marL="2523148" indent="-225338" eaLnBrk="0" fontAlgn="base" hangingPunct="0">
              <a:spcBef>
                <a:spcPct val="0"/>
              </a:spcBef>
              <a:spcAft>
                <a:spcPct val="0"/>
              </a:spcAft>
              <a:defRPr kumimoji="1" sz="1200">
                <a:solidFill>
                  <a:schemeClr val="tx1"/>
                </a:solidFill>
                <a:latin typeface="HGPｺﾞｼｯｸE" panose="020B0900000000000000" pitchFamily="50" charset="-128"/>
                <a:ea typeface="HGPｺﾞｼｯｸE" panose="020B0900000000000000" pitchFamily="50" charset="-128"/>
              </a:defRPr>
            </a:lvl6pPr>
            <a:lvl7pPr marL="2980172" indent="-225338" eaLnBrk="0" fontAlgn="base" hangingPunct="0">
              <a:spcBef>
                <a:spcPct val="0"/>
              </a:spcBef>
              <a:spcAft>
                <a:spcPct val="0"/>
              </a:spcAft>
              <a:defRPr kumimoji="1" sz="1200">
                <a:solidFill>
                  <a:schemeClr val="tx1"/>
                </a:solidFill>
                <a:latin typeface="HGPｺﾞｼｯｸE" panose="020B0900000000000000" pitchFamily="50" charset="-128"/>
                <a:ea typeface="HGPｺﾞｼｯｸE" panose="020B0900000000000000" pitchFamily="50" charset="-128"/>
              </a:defRPr>
            </a:lvl7pPr>
            <a:lvl8pPr marL="3437194" indent="-225338" eaLnBrk="0" fontAlgn="base" hangingPunct="0">
              <a:spcBef>
                <a:spcPct val="0"/>
              </a:spcBef>
              <a:spcAft>
                <a:spcPct val="0"/>
              </a:spcAft>
              <a:defRPr kumimoji="1" sz="1200">
                <a:solidFill>
                  <a:schemeClr val="tx1"/>
                </a:solidFill>
                <a:latin typeface="HGPｺﾞｼｯｸE" panose="020B0900000000000000" pitchFamily="50" charset="-128"/>
                <a:ea typeface="HGPｺﾞｼｯｸE" panose="020B0900000000000000" pitchFamily="50" charset="-128"/>
              </a:defRPr>
            </a:lvl8pPr>
            <a:lvl9pPr marL="3894218" indent="-225338" eaLnBrk="0" fontAlgn="base" hangingPunct="0">
              <a:spcBef>
                <a:spcPct val="0"/>
              </a:spcBef>
              <a:spcAft>
                <a:spcPct val="0"/>
              </a:spcAft>
              <a:defRPr kumimoji="1" sz="1200">
                <a:solidFill>
                  <a:schemeClr val="tx1"/>
                </a:solidFill>
                <a:latin typeface="HGPｺﾞｼｯｸE" panose="020B0900000000000000" pitchFamily="50" charset="-128"/>
                <a:ea typeface="HGPｺﾞｼｯｸE" panose="020B0900000000000000" pitchFamily="50" charset="-128"/>
              </a:defRPr>
            </a:lvl9pPr>
          </a:lstStyle>
          <a:p>
            <a:fld id="{E7010436-84D7-4884-995F-B547E7C39FD7}" type="slidenum">
              <a:rPr lang="en-US" altLang="ja-JP" sz="1300">
                <a:latin typeface="Arial" panose="020B0604020202020204" pitchFamily="34" charset="0"/>
                <a:ea typeface="ＭＳ Ｐゴシック" panose="020B0600070205080204" pitchFamily="50" charset="-128"/>
              </a:rPr>
              <a:pPr/>
              <a:t>35</a:t>
            </a:fld>
            <a:endParaRPr lang="en-US" altLang="ja-JP" sz="130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584750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lIns="91431" tIns="45716" rIns="91431" bIns="45716"/>
          <a:lstStyle/>
          <a:p>
            <a:fld id="{EA528FD4-4F5D-436D-8679-EEF138D58CCB}" type="slidenum">
              <a:rPr kumimoji="1" lang="ja-JP" altLang="en-US" smtClean="0"/>
              <a:t>4</a:t>
            </a:fld>
            <a:endParaRPr kumimoji="1" lang="ja-JP" altLang="en-US"/>
          </a:p>
        </p:txBody>
      </p:sp>
    </p:spTree>
    <p:extLst>
      <p:ext uri="{BB962C8B-B14F-4D97-AF65-F5344CB8AC3E}">
        <p14:creationId xmlns:p14="http://schemas.microsoft.com/office/powerpoint/2010/main" val="2615289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a:extLst>
              <a:ext uri="{FF2B5EF4-FFF2-40B4-BE49-F238E27FC236}">
                <a16:creationId xmlns:a16="http://schemas.microsoft.com/office/drawing/2014/main" id="{4EBA4A22-DFE5-4E4B-AB5F-1CA5F2B72513}"/>
              </a:ext>
            </a:extLst>
          </p:cNvPr>
          <p:cNvSpPr>
            <a:spLocks noGrp="1" noRot="1" noChangeAspect="1" noChangeArrowheads="1" noTextEdit="1"/>
          </p:cNvSpPr>
          <p:nvPr>
            <p:ph type="sldImg"/>
          </p:nvPr>
        </p:nvSpPr>
        <p:spPr>
          <a:xfrm>
            <a:off x="712788" y="747713"/>
            <a:ext cx="5378450" cy="3724275"/>
          </a:xfrm>
          <a:ln/>
        </p:spPr>
      </p:sp>
      <p:sp>
        <p:nvSpPr>
          <p:cNvPr id="23555" name="ノート プレースホルダー 2">
            <a:extLst>
              <a:ext uri="{FF2B5EF4-FFF2-40B4-BE49-F238E27FC236}">
                <a16:creationId xmlns:a16="http://schemas.microsoft.com/office/drawing/2014/main" id="{F8DB15BA-BAA6-4E29-B1E8-20961A846E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347636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84225" y="771525"/>
            <a:ext cx="5538788" cy="3835400"/>
          </a:xfrm>
        </p:spPr>
      </p:sp>
      <p:sp>
        <p:nvSpPr>
          <p:cNvPr id="3" name="ノート プレースホルダ 2"/>
          <p:cNvSpPr>
            <a:spLocks noGrp="1"/>
          </p:cNvSpPr>
          <p:nvPr>
            <p:ph type="body" idx="1"/>
          </p:nvPr>
        </p:nvSpPr>
        <p:spPr/>
        <p:txBody>
          <a:bodyPr>
            <a:normAutofit/>
          </a:bodyPr>
          <a:lstStyle/>
          <a:p>
            <a:pPr defTabSz="912529"/>
            <a:endParaRPr lang="ja-JP" altLang="en-US" dirty="0">
              <a:ea typeface="HGPｺﾞｼｯｸE" pitchFamily="50" charset="-128"/>
            </a:endParaRPr>
          </a:p>
        </p:txBody>
      </p:sp>
    </p:spTree>
    <p:extLst>
      <p:ext uri="{BB962C8B-B14F-4D97-AF65-F5344CB8AC3E}">
        <p14:creationId xmlns:p14="http://schemas.microsoft.com/office/powerpoint/2010/main" val="368367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a:extLst>
              <a:ext uri="{FF2B5EF4-FFF2-40B4-BE49-F238E27FC236}">
                <a16:creationId xmlns:a16="http://schemas.microsoft.com/office/drawing/2014/main" id="{A987A686-53E9-469A-AF2F-670BAFA820D5}"/>
              </a:ext>
            </a:extLst>
          </p:cNvPr>
          <p:cNvSpPr>
            <a:spLocks noGrp="1" noRot="1" noChangeAspect="1" noChangeArrowheads="1" noTextEdit="1"/>
          </p:cNvSpPr>
          <p:nvPr>
            <p:ph type="sldImg"/>
          </p:nvPr>
        </p:nvSpPr>
        <p:spPr>
          <a:ln/>
        </p:spPr>
      </p:sp>
      <p:sp>
        <p:nvSpPr>
          <p:cNvPr id="25604" name="Rectangle 5">
            <a:extLst>
              <a:ext uri="{FF2B5EF4-FFF2-40B4-BE49-F238E27FC236}">
                <a16:creationId xmlns:a16="http://schemas.microsoft.com/office/drawing/2014/main" id="{E0EA0E5E-AC50-493A-9966-6D7E2D03C5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3707400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a:extLst>
              <a:ext uri="{FF2B5EF4-FFF2-40B4-BE49-F238E27FC236}">
                <a16:creationId xmlns:a16="http://schemas.microsoft.com/office/drawing/2014/main" id="{A987A686-53E9-469A-AF2F-670BAFA820D5}"/>
              </a:ext>
            </a:extLst>
          </p:cNvPr>
          <p:cNvSpPr>
            <a:spLocks noGrp="1" noRot="1" noChangeAspect="1" noChangeArrowheads="1" noTextEdit="1"/>
          </p:cNvSpPr>
          <p:nvPr>
            <p:ph type="sldImg"/>
          </p:nvPr>
        </p:nvSpPr>
        <p:spPr>
          <a:ln/>
        </p:spPr>
      </p:sp>
      <p:sp>
        <p:nvSpPr>
          <p:cNvPr id="25604" name="Rectangle 5">
            <a:extLst>
              <a:ext uri="{FF2B5EF4-FFF2-40B4-BE49-F238E27FC236}">
                <a16:creationId xmlns:a16="http://schemas.microsoft.com/office/drawing/2014/main" id="{E0EA0E5E-AC50-493A-9966-6D7E2D03C5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anose="020B0604020202020204" pitchFamily="34" charset="0"/>
              <a:ea typeface="ＭＳ Ｐ明朝" panose="02020600040205080304" pitchFamily="1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203F2-DF6B-5893-4487-C7C3BA19DB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D9DD1C-5540-F2E4-A0BE-D3BC0192734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F9D9EBB-4937-B3A0-8CAD-6672C72B2617}"/>
              </a:ext>
            </a:extLst>
          </p:cNvPr>
          <p:cNvSpPr>
            <a:spLocks noGrp="1"/>
          </p:cNvSpPr>
          <p:nvPr>
            <p:ph type="body" idx="1"/>
          </p:nvPr>
        </p:nvSpPr>
        <p:spPr/>
        <p:txBody>
          <a:bodyPr/>
          <a:lstStyle/>
          <a:p>
            <a:endParaRPr kumimoji="1" lang="en-US" altLang="ja-JP"/>
          </a:p>
        </p:txBody>
      </p:sp>
      <p:sp>
        <p:nvSpPr>
          <p:cNvPr id="4" name="スライド番号プレースホルダー 3">
            <a:extLst>
              <a:ext uri="{FF2B5EF4-FFF2-40B4-BE49-F238E27FC236}">
                <a16:creationId xmlns:a16="http://schemas.microsoft.com/office/drawing/2014/main" id="{DF4DFFAF-0508-E4DD-2040-11901A462B14}"/>
              </a:ext>
            </a:extLst>
          </p:cNvPr>
          <p:cNvSpPr>
            <a:spLocks noGrp="1"/>
          </p:cNvSpPr>
          <p:nvPr>
            <p:ph type="sldNum" sz="quarter" idx="5"/>
          </p:nvPr>
        </p:nvSpPr>
        <p:spPr/>
        <p:txBody>
          <a:bodyPr/>
          <a:lstStyle/>
          <a:p>
            <a:fld id="{984264D4-3580-418E-9323-AC1BBE0072D3}" type="slidenum">
              <a:rPr kumimoji="1" lang="ja-JP" altLang="en-US" smtClean="0"/>
              <a:t>13</a:t>
            </a:fld>
            <a:endParaRPr kumimoji="1" lang="ja-JP" altLang="en-US"/>
          </a:p>
        </p:txBody>
      </p:sp>
    </p:spTree>
    <p:extLst>
      <p:ext uri="{BB962C8B-B14F-4D97-AF65-F5344CB8AC3E}">
        <p14:creationId xmlns:p14="http://schemas.microsoft.com/office/powerpoint/2010/main" val="2126242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9CCC-5D99-92EE-C0CA-3254BD3672F9}"/>
            </a:ext>
          </a:extLst>
        </p:cNvPr>
        <p:cNvGrpSpPr/>
        <p:nvPr/>
      </p:nvGrpSpPr>
      <p:grpSpPr>
        <a:xfrm>
          <a:off x="0" y="0"/>
          <a:ext cx="0" cy="0"/>
          <a:chOff x="0" y="0"/>
          <a:chExt cx="0" cy="0"/>
        </a:xfrm>
      </p:grpSpPr>
      <p:sp>
        <p:nvSpPr>
          <p:cNvPr id="29699" name="Rectangle 2">
            <a:extLst>
              <a:ext uri="{FF2B5EF4-FFF2-40B4-BE49-F238E27FC236}">
                <a16:creationId xmlns:a16="http://schemas.microsoft.com/office/drawing/2014/main" id="{AD320012-553E-C19B-FB90-AE916DDD2AFB}"/>
              </a:ext>
            </a:extLst>
          </p:cNvPr>
          <p:cNvSpPr>
            <a:spLocks noGrp="1" noRot="1" noChangeAspect="1" noChangeArrowheads="1" noTextEdit="1"/>
          </p:cNvSpPr>
          <p:nvPr>
            <p:ph type="sldImg"/>
          </p:nvPr>
        </p:nvSpPr>
        <p:spPr>
          <a:ln/>
        </p:spPr>
      </p:sp>
      <p:sp>
        <p:nvSpPr>
          <p:cNvPr id="29700" name="Rectangle 5">
            <a:extLst>
              <a:ext uri="{FF2B5EF4-FFF2-40B4-BE49-F238E27FC236}">
                <a16:creationId xmlns:a16="http://schemas.microsoft.com/office/drawing/2014/main" id="{4CD6870D-2212-89CE-AFEB-8BAC6D0BCB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3167682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4" name="図 3" descr="文字が書かれている&#10;&#10;中程度の精度で自動的に生成された説明">
            <a:extLst>
              <a:ext uri="{FF2B5EF4-FFF2-40B4-BE49-F238E27FC236}">
                <a16:creationId xmlns:a16="http://schemas.microsoft.com/office/drawing/2014/main" id="{5D5D37FC-FFC9-4995-B568-3E78EA3603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74" y="116632"/>
            <a:ext cx="2829875" cy="736638"/>
          </a:xfrm>
          <a:prstGeom prst="rect">
            <a:avLst/>
          </a:prstGeom>
        </p:spPr>
      </p:pic>
      <p:pic>
        <p:nvPicPr>
          <p:cNvPr id="6" name="図 5" descr="電子機器, キーボード が含まれている画像&#10;&#10;自動的に生成された説明">
            <a:extLst>
              <a:ext uri="{FF2B5EF4-FFF2-40B4-BE49-F238E27FC236}">
                <a16:creationId xmlns:a16="http://schemas.microsoft.com/office/drawing/2014/main" id="{A2A5D251-59B8-4966-994F-B0AFE8968F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022" y="962764"/>
            <a:ext cx="9919023" cy="1854168"/>
          </a:xfrm>
          <a:prstGeom prst="rect">
            <a:avLst/>
          </a:prstGeom>
        </p:spPr>
      </p:pic>
      <p:sp>
        <p:nvSpPr>
          <p:cNvPr id="7" name="テキスト ボックス 6">
            <a:extLst>
              <a:ext uri="{FF2B5EF4-FFF2-40B4-BE49-F238E27FC236}">
                <a16:creationId xmlns:a16="http://schemas.microsoft.com/office/drawing/2014/main" id="{7FCCE7D2-F50C-F184-6613-A8A2F15AD674}"/>
              </a:ext>
            </a:extLst>
          </p:cNvPr>
          <p:cNvSpPr txBox="1"/>
          <p:nvPr userDrawn="1"/>
        </p:nvSpPr>
        <p:spPr>
          <a:xfrm>
            <a:off x="0" y="6577317"/>
            <a:ext cx="814647" cy="200055"/>
          </a:xfrm>
          <a:prstGeom prst="rect">
            <a:avLst/>
          </a:prstGeom>
          <a:noFill/>
        </p:spPr>
        <p:txBody>
          <a:bodyPr wrap="none" rtlCol="0">
            <a:spAutoFit/>
          </a:bodyPr>
          <a:lstStyle/>
          <a:p>
            <a:pPr algn="l"/>
            <a:r>
              <a:rPr kumimoji="1" lang="en-US" altLang="ja-JP" sz="700" dirty="0">
                <a:solidFill>
                  <a:schemeClr val="bg1">
                    <a:lumMod val="50000"/>
                  </a:schemeClr>
                </a:solidFill>
                <a:latin typeface="Meiryo UI" panose="020B0604030504040204" pitchFamily="50" charset="-128"/>
                <a:ea typeface="Meiryo UI" panose="020B0604030504040204" pitchFamily="50" charset="-128"/>
              </a:rPr>
              <a:t>Ver.20230526</a:t>
            </a:r>
            <a:endParaRPr kumimoji="1" lang="ja-JP" altLang="en-US" sz="700" dirty="0">
              <a:solidFill>
                <a:schemeClr val="bg1">
                  <a:lumMod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173415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82506" y="3093009"/>
            <a:ext cx="8420100" cy="1362075"/>
          </a:xfrm>
          <a:prstGeom prst="rect">
            <a:avLst/>
          </a:prstGeom>
        </p:spPr>
        <p:txBody>
          <a:bodyPr anchor="t"/>
          <a:lstStyle>
            <a:lvl1pPr algn="ctr">
              <a:defRPr sz="4000" b="1" cap="all">
                <a:latin typeface="Yu Gothic Medium" panose="020B0500000000000000" pitchFamily="50" charset="-128"/>
                <a:ea typeface="Yu Gothic Medium" panose="020B0500000000000000" pitchFamily="50" charset="-128"/>
                <a:cs typeface="Yu Gothic Medium" panose="020B0500000000000000" pitchFamily="50" charset="-128"/>
              </a:defRPr>
            </a:lvl1pPr>
          </a:lstStyle>
          <a:p>
            <a:r>
              <a:rPr lang="ja-JP" altLang="en-US" dirty="0"/>
              <a:t>マスタ タイトルの書式設定</a:t>
            </a:r>
          </a:p>
        </p:txBody>
      </p:sp>
      <p:sp>
        <p:nvSpPr>
          <p:cNvPr id="3" name="テキスト プレースホルダ 2"/>
          <p:cNvSpPr>
            <a:spLocks noGrp="1"/>
          </p:cNvSpPr>
          <p:nvPr>
            <p:ph type="body" idx="1"/>
          </p:nvPr>
        </p:nvSpPr>
        <p:spPr>
          <a:xfrm>
            <a:off x="782506" y="1592797"/>
            <a:ext cx="8420100" cy="1500187"/>
          </a:xfrm>
          <a:prstGeom prst="rect">
            <a:avLst/>
          </a:prstGeom>
        </p:spPr>
        <p:txBody>
          <a:bodyPr anchor="b"/>
          <a:lstStyle>
            <a:lvl1pPr marL="0" indent="0">
              <a:buNone/>
              <a:defRPr sz="2000">
                <a:effectLst/>
                <a:latin typeface="Yu Gothic Medium" panose="020B0500000000000000" pitchFamily="50" charset="-128"/>
                <a:ea typeface="Yu Gothic Medium" panose="020B0500000000000000" pitchFamily="50" charset="-128"/>
                <a:cs typeface="Yu Gothic Medium" panose="020B0500000000000000" pitchFamily="50" charset="-128"/>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dirty="0"/>
              <a:t>マスタ テキストの書式設定</a:t>
            </a:r>
          </a:p>
        </p:txBody>
      </p:sp>
      <p:sp>
        <p:nvSpPr>
          <p:cNvPr id="7" name="スライド番号プレースホルダー 4">
            <a:extLst>
              <a:ext uri="{FF2B5EF4-FFF2-40B4-BE49-F238E27FC236}">
                <a16:creationId xmlns:a16="http://schemas.microsoft.com/office/drawing/2014/main" id="{2051BE07-14C5-458D-A5FA-83A8C166D0D2}"/>
              </a:ext>
            </a:extLst>
          </p:cNvPr>
          <p:cNvSpPr txBox="1">
            <a:spLocks/>
          </p:cNvSpPr>
          <p:nvPr userDrawn="1"/>
        </p:nvSpPr>
        <p:spPr bwMode="auto">
          <a:xfrm>
            <a:off x="0" y="6590014"/>
            <a:ext cx="9906000" cy="19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gn="r"/>
            <a:fld id="{62B8F819-705D-4F63-AA3F-CE88E854924A}" type="slidenum">
              <a:rPr lang="ja-JP" altLang="en-US" sz="1000" smtClean="0">
                <a:solidFill>
                  <a:srgbClr val="323232"/>
                </a:solidFill>
                <a:latin typeface="+mn-lt"/>
                <a:ea typeface="メイリオ" panose="020B0604030504040204" pitchFamily="50" charset="-128"/>
                <a:cs typeface="Arial" panose="020B0604020202020204" pitchFamily="34" charset="0"/>
              </a:rPr>
              <a:pPr algn="r"/>
              <a:t>‹#›</a:t>
            </a:fld>
            <a:endParaRPr lang="en-US" altLang="ja-JP" sz="1000" dirty="0">
              <a:solidFill>
                <a:srgbClr val="323232"/>
              </a:solidFill>
              <a:latin typeface="+mn-lt"/>
              <a:ea typeface="メイリオ" panose="020B0604030504040204" pitchFamily="50" charset="-128"/>
              <a:cs typeface="Arial" panose="020B0604020202020204" pitchFamily="34" charset="0"/>
            </a:endParaRPr>
          </a:p>
        </p:txBody>
      </p:sp>
      <p:pic>
        <p:nvPicPr>
          <p:cNvPr id="8" name="図 7" descr="文字が書かれている&#10;&#10;中程度の精度で自動的に生成された説明">
            <a:extLst>
              <a:ext uri="{FF2B5EF4-FFF2-40B4-BE49-F238E27FC236}">
                <a16:creationId xmlns:a16="http://schemas.microsoft.com/office/drawing/2014/main" id="{7B7A084D-3986-4728-8DF8-9C25AEA0B9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3645" y="6537937"/>
            <a:ext cx="1138710" cy="296415"/>
          </a:xfrm>
          <a:prstGeom prst="rect">
            <a:avLst/>
          </a:prstGeom>
        </p:spPr>
      </p:pic>
    </p:spTree>
    <p:extLst>
      <p:ext uri="{BB962C8B-B14F-4D97-AF65-F5344CB8AC3E}">
        <p14:creationId xmlns:p14="http://schemas.microsoft.com/office/powerpoint/2010/main" val="403557949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88854" y="126039"/>
            <a:ext cx="5914363" cy="468052"/>
          </a:xfrm>
          <a:prstGeom prst="rect">
            <a:avLst/>
          </a:prstGeom>
        </p:spPr>
        <p:txBody>
          <a:bodyPr/>
          <a:lstStyle>
            <a:lvl1pPr>
              <a:defRPr sz="2400">
                <a:latin typeface="Yu Gothic Medium" panose="020B0500000000000000" pitchFamily="50" charset="-128"/>
                <a:ea typeface="Yu Gothic Medium" panose="020B0500000000000000" pitchFamily="50" charset="-128"/>
                <a:cs typeface="Yu Gothic Medium" panose="020B0500000000000000" pitchFamily="50" charset="-128"/>
              </a:defRPr>
            </a:lvl1pPr>
          </a:lstStyle>
          <a:p>
            <a:r>
              <a:rPr lang="ja-JP" altLang="en-US" dirty="0"/>
              <a:t>マスタ タイトルの書式設定</a:t>
            </a:r>
          </a:p>
        </p:txBody>
      </p:sp>
      <p:sp>
        <p:nvSpPr>
          <p:cNvPr id="3" name="コンテンツ プレースホルダ 2"/>
          <p:cNvSpPr>
            <a:spLocks noGrp="1"/>
          </p:cNvSpPr>
          <p:nvPr>
            <p:ph idx="1" hasCustomPrompt="1"/>
          </p:nvPr>
        </p:nvSpPr>
        <p:spPr>
          <a:xfrm>
            <a:off x="495300" y="1600205"/>
            <a:ext cx="8915400" cy="4525963"/>
          </a:xfrm>
          <a:prstGeom prst="rect">
            <a:avLst/>
          </a:prstGeom>
        </p:spPr>
        <p:txBody>
          <a:bodyPr/>
          <a:lstStyle>
            <a:lvl1pPr>
              <a:defRPr sz="2000">
                <a:effectLst/>
                <a:latin typeface="Yu Gothic Medium" panose="020B0500000000000000" pitchFamily="50" charset="-128"/>
                <a:ea typeface="Yu Gothic Medium" panose="020B0500000000000000" pitchFamily="50" charset="-128"/>
                <a:cs typeface="Yu Gothic Medium" panose="020B0500000000000000" pitchFamily="50" charset="-128"/>
              </a:defRPr>
            </a:lvl1pPr>
            <a:lvl2pPr>
              <a:defRPr sz="2600" b="1">
                <a:latin typeface="Yu Gothic Medium" panose="020B0500000000000000" pitchFamily="50" charset="-128"/>
                <a:ea typeface="Yu Gothic Medium" panose="020B0500000000000000" pitchFamily="50" charset="-128"/>
                <a:cs typeface="Yu Gothic Medium" panose="020B0500000000000000" pitchFamily="50" charset="-128"/>
              </a:defRPr>
            </a:lvl2pPr>
            <a:lvl3pPr marL="914400" indent="0">
              <a:buNone/>
              <a:defRPr sz="2000">
                <a:latin typeface="Yu Gothic Medium" panose="020B0500000000000000" pitchFamily="50" charset="-128"/>
                <a:ea typeface="Yu Gothic Medium" panose="020B0500000000000000" pitchFamily="50" charset="-128"/>
                <a:cs typeface="Yu Gothic Medium" panose="020B0500000000000000" pitchFamily="50" charset="-128"/>
              </a:defRPr>
            </a:lvl3pPr>
            <a:lvl4pPr marL="1371600" indent="0">
              <a:buNone/>
              <a:defRPr sz="1600">
                <a:latin typeface="Yu Gothic Medium" panose="020B0500000000000000" pitchFamily="50" charset="-128"/>
                <a:ea typeface="Yu Gothic Medium" panose="020B0500000000000000" pitchFamily="50" charset="-128"/>
                <a:cs typeface="Yu Gothic Medium" panose="020B0500000000000000" pitchFamily="50" charset="-128"/>
              </a:defRPr>
            </a:lvl4pPr>
            <a:lvl5pPr>
              <a:defRPr>
                <a:latin typeface="Yu Gothic Medium" panose="020B0500000000000000" pitchFamily="50" charset="-128"/>
                <a:ea typeface="Yu Gothic Medium" panose="020B0500000000000000" pitchFamily="50" charset="-128"/>
                <a:cs typeface="Yu Gothic Medium" panose="020B0500000000000000" pitchFamily="50" charset="-128"/>
              </a:defRPr>
            </a:lvl5pPr>
          </a:lstStyle>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en-US" altLang="ja-JP" dirty="0"/>
              <a:t> </a:t>
            </a:r>
            <a:r>
              <a:rPr lang="ja-JP" altLang="en-US" dirty="0"/>
              <a:t>第 </a:t>
            </a:r>
            <a:r>
              <a:rPr lang="en-US" altLang="ja-JP" dirty="0"/>
              <a:t>4 </a:t>
            </a:r>
            <a:r>
              <a:rPr lang="ja-JP" altLang="en-US" dirty="0"/>
              <a:t>レベル</a:t>
            </a:r>
          </a:p>
        </p:txBody>
      </p:sp>
      <p:sp>
        <p:nvSpPr>
          <p:cNvPr id="9" name="スライド番号プレースホルダー 4">
            <a:extLst>
              <a:ext uri="{FF2B5EF4-FFF2-40B4-BE49-F238E27FC236}">
                <a16:creationId xmlns:a16="http://schemas.microsoft.com/office/drawing/2014/main" id="{BF2D21AF-2D57-4FDC-85FF-AEAF72F35FA0}"/>
              </a:ext>
            </a:extLst>
          </p:cNvPr>
          <p:cNvSpPr txBox="1">
            <a:spLocks/>
          </p:cNvSpPr>
          <p:nvPr userDrawn="1"/>
        </p:nvSpPr>
        <p:spPr bwMode="auto">
          <a:xfrm>
            <a:off x="0" y="6590014"/>
            <a:ext cx="9906000" cy="19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gn="r"/>
            <a:fld id="{62B8F819-705D-4F63-AA3F-CE88E854924A}" type="slidenum">
              <a:rPr lang="ja-JP" altLang="en-US" sz="1000" smtClean="0">
                <a:solidFill>
                  <a:srgbClr val="323232"/>
                </a:solidFill>
                <a:latin typeface="+mn-lt"/>
                <a:ea typeface="メイリオ" panose="020B0604030504040204" pitchFamily="50" charset="-128"/>
                <a:cs typeface="Arial" panose="020B0604020202020204" pitchFamily="34" charset="0"/>
              </a:rPr>
              <a:pPr algn="r"/>
              <a:t>‹#›</a:t>
            </a:fld>
            <a:endParaRPr lang="en-US" altLang="ja-JP" sz="1000" dirty="0">
              <a:solidFill>
                <a:srgbClr val="323232"/>
              </a:solidFill>
              <a:latin typeface="+mn-lt"/>
              <a:ea typeface="メイリオ" panose="020B0604030504040204" pitchFamily="50" charset="-128"/>
              <a:cs typeface="Arial" panose="020B0604020202020204" pitchFamily="34" charset="0"/>
            </a:endParaRPr>
          </a:p>
        </p:txBody>
      </p:sp>
      <p:pic>
        <p:nvPicPr>
          <p:cNvPr id="10" name="図 9" descr="文字が書かれている&#10;&#10;中程度の精度で自動的に生成された説明">
            <a:extLst>
              <a:ext uri="{FF2B5EF4-FFF2-40B4-BE49-F238E27FC236}">
                <a16:creationId xmlns:a16="http://schemas.microsoft.com/office/drawing/2014/main" id="{EC3679D7-17C4-4998-BB02-0FC0C1C1DF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3645" y="6537937"/>
            <a:ext cx="1138710" cy="296415"/>
          </a:xfrm>
          <a:prstGeom prst="rect">
            <a:avLst/>
          </a:prstGeom>
        </p:spPr>
      </p:pic>
    </p:spTree>
    <p:extLst>
      <p:ext uri="{BB962C8B-B14F-4D97-AF65-F5344CB8AC3E}">
        <p14:creationId xmlns:p14="http://schemas.microsoft.com/office/powerpoint/2010/main" val="306500083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pic>
        <p:nvPicPr>
          <p:cNvPr id="3" name="図 2" descr="文字が書かれている&#10;&#10;中程度の精度で自動的に生成された説明">
            <a:extLst>
              <a:ext uri="{FF2B5EF4-FFF2-40B4-BE49-F238E27FC236}">
                <a16:creationId xmlns:a16="http://schemas.microsoft.com/office/drawing/2014/main" id="{50BD3C06-366B-4BA7-BD70-9530B02FF8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54" y="3"/>
            <a:ext cx="2457273" cy="852863"/>
          </a:xfrm>
          <a:prstGeom prst="rect">
            <a:avLst/>
          </a:prstGeom>
        </p:spPr>
      </p:pic>
      <p:sp>
        <p:nvSpPr>
          <p:cNvPr id="7" name="タイトル 1">
            <a:extLst>
              <a:ext uri="{FF2B5EF4-FFF2-40B4-BE49-F238E27FC236}">
                <a16:creationId xmlns:a16="http://schemas.microsoft.com/office/drawing/2014/main" id="{EC953898-D869-4198-B630-492F9AABE2AD}"/>
              </a:ext>
            </a:extLst>
          </p:cNvPr>
          <p:cNvSpPr>
            <a:spLocks noGrp="1"/>
          </p:cNvSpPr>
          <p:nvPr>
            <p:ph type="title" hasCustomPrompt="1"/>
          </p:nvPr>
        </p:nvSpPr>
        <p:spPr>
          <a:xfrm>
            <a:off x="782506" y="3093012"/>
            <a:ext cx="8420100" cy="1362075"/>
          </a:xfrm>
          <a:prstGeom prst="rect">
            <a:avLst/>
          </a:prstGeom>
        </p:spPr>
        <p:txBody>
          <a:bodyPr anchor="t"/>
          <a:lstStyle>
            <a:lvl1pPr algn="ctr">
              <a:defRPr sz="3000" b="1" cap="all">
                <a:latin typeface="Yu Gothic Medium" panose="020B0500000000000000" pitchFamily="50" charset="-128"/>
                <a:ea typeface="Yu Gothic Medium" panose="020B0500000000000000" pitchFamily="50" charset="-128"/>
                <a:cs typeface="Yu Gothic Medium" panose="020B0500000000000000" pitchFamily="50" charset="-128"/>
              </a:defRPr>
            </a:lvl1pPr>
          </a:lstStyle>
          <a:p>
            <a:r>
              <a:rPr lang="ja-JP" altLang="en-US" dirty="0"/>
              <a:t>マスタ タイトルの書式設定</a:t>
            </a:r>
          </a:p>
        </p:txBody>
      </p:sp>
      <p:pic>
        <p:nvPicPr>
          <p:cNvPr id="8" name="図 7" descr="白いバックグラウンドの前にあるキーボード&#10;&#10;低い精度で自動的に生成された説明">
            <a:extLst>
              <a:ext uri="{FF2B5EF4-FFF2-40B4-BE49-F238E27FC236}">
                <a16:creationId xmlns:a16="http://schemas.microsoft.com/office/drawing/2014/main" id="{DFE7A06E-7043-4462-856B-CF382DEA60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836715"/>
            <a:ext cx="9906000" cy="2045765"/>
          </a:xfrm>
          <a:prstGeom prst="rect">
            <a:avLst/>
          </a:prstGeom>
        </p:spPr>
      </p:pic>
    </p:spTree>
    <p:extLst>
      <p:ext uri="{BB962C8B-B14F-4D97-AF65-F5344CB8AC3E}">
        <p14:creationId xmlns:p14="http://schemas.microsoft.com/office/powerpoint/2010/main" val="220018223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2 つのコンテンツ">
    <p:spTree>
      <p:nvGrpSpPr>
        <p:cNvPr id="1" name=""/>
        <p:cNvGrpSpPr/>
        <p:nvPr/>
      </p:nvGrpSpPr>
      <p:grpSpPr>
        <a:xfrm>
          <a:off x="0" y="0"/>
          <a:ext cx="0" cy="0"/>
          <a:chOff x="0" y="0"/>
          <a:chExt cx="0" cy="0"/>
        </a:xfrm>
      </p:grpSpPr>
      <p:sp>
        <p:nvSpPr>
          <p:cNvPr id="4" name="スライド番号プレースホルダー 4">
            <a:extLst>
              <a:ext uri="{FF2B5EF4-FFF2-40B4-BE49-F238E27FC236}">
                <a16:creationId xmlns:a16="http://schemas.microsoft.com/office/drawing/2014/main" id="{64D5EB68-DFF6-4E76-9545-8D534C647D32}"/>
              </a:ext>
            </a:extLst>
          </p:cNvPr>
          <p:cNvSpPr txBox="1">
            <a:spLocks/>
          </p:cNvSpPr>
          <p:nvPr userDrawn="1"/>
        </p:nvSpPr>
        <p:spPr bwMode="auto">
          <a:xfrm>
            <a:off x="0" y="6590014"/>
            <a:ext cx="9906000" cy="19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gn="r"/>
            <a:fld id="{62B8F819-705D-4F63-AA3F-CE88E854924A}" type="slidenum">
              <a:rPr lang="ja-JP" altLang="en-US" sz="1000" smtClean="0">
                <a:solidFill>
                  <a:srgbClr val="323232"/>
                </a:solidFill>
                <a:latin typeface="+mn-lt"/>
                <a:ea typeface="メイリオ" panose="020B0604030504040204" pitchFamily="50" charset="-128"/>
                <a:cs typeface="Arial" panose="020B0604020202020204" pitchFamily="34" charset="0"/>
              </a:rPr>
              <a:pPr algn="r"/>
              <a:t>‹#›</a:t>
            </a:fld>
            <a:endParaRPr lang="en-US" altLang="ja-JP" sz="1000" dirty="0">
              <a:solidFill>
                <a:srgbClr val="323232"/>
              </a:solidFill>
              <a:latin typeface="+mn-lt"/>
              <a:ea typeface="メイリオ" panose="020B0604030504040204" pitchFamily="50" charset="-128"/>
              <a:cs typeface="Arial" panose="020B0604020202020204" pitchFamily="34" charset="0"/>
            </a:endParaRPr>
          </a:p>
        </p:txBody>
      </p:sp>
      <p:pic>
        <p:nvPicPr>
          <p:cNvPr id="5" name="図 4" descr="文字が書かれている&#10;&#10;中程度の精度で自動的に生成された説明">
            <a:extLst>
              <a:ext uri="{FF2B5EF4-FFF2-40B4-BE49-F238E27FC236}">
                <a16:creationId xmlns:a16="http://schemas.microsoft.com/office/drawing/2014/main" id="{916E6AB9-C76B-4D14-8FDA-6B20796069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3645" y="6537937"/>
            <a:ext cx="1138710" cy="296415"/>
          </a:xfrm>
          <a:prstGeom prst="rect">
            <a:avLst/>
          </a:prstGeom>
        </p:spPr>
      </p:pic>
    </p:spTree>
    <p:extLst>
      <p:ext uri="{BB962C8B-B14F-4D97-AF65-F5344CB8AC3E}">
        <p14:creationId xmlns:p14="http://schemas.microsoft.com/office/powerpoint/2010/main" val="1783870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2025/6/13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45096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E66963-D518-42A3-AB6A-3C332F1CAE3C}"/>
              </a:ext>
            </a:extLst>
          </p:cNvPr>
          <p:cNvSpPr>
            <a:spLocks noGrp="1"/>
          </p:cNvSpPr>
          <p:nvPr>
            <p:ph type="title"/>
          </p:nvPr>
        </p:nvSpPr>
        <p:spPr>
          <a:xfrm>
            <a:off x="2144688" y="3007147"/>
            <a:ext cx="5130058" cy="435583"/>
          </a:xfrm>
          <a:prstGeom prst="rect">
            <a:avLst/>
          </a:prstGeom>
        </p:spPr>
        <p:txBody>
          <a:bodyPr/>
          <a:lstStyle>
            <a:lvl1pPr>
              <a:defRPr sz="2600">
                <a:latin typeface="游ゴシック Medium" panose="020B0500000000000000" pitchFamily="50" charset="-128"/>
                <a:ea typeface="游ゴシック Medium"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12460673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スライド番号プレースホルダー 4">
            <a:extLst>
              <a:ext uri="{FF2B5EF4-FFF2-40B4-BE49-F238E27FC236}">
                <a16:creationId xmlns:a16="http://schemas.microsoft.com/office/drawing/2014/main" id="{223DF37F-A416-4F3A-A36A-0B84A49B5D08}"/>
              </a:ext>
            </a:extLst>
          </p:cNvPr>
          <p:cNvSpPr txBox="1">
            <a:spLocks/>
          </p:cNvSpPr>
          <p:nvPr userDrawn="1"/>
        </p:nvSpPr>
        <p:spPr bwMode="auto">
          <a:xfrm>
            <a:off x="0" y="6590014"/>
            <a:ext cx="9906000" cy="19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gn="r"/>
            <a:fld id="{62B8F819-705D-4F63-AA3F-CE88E854924A}" type="slidenum">
              <a:rPr lang="ja-JP" altLang="en-US" sz="1000" smtClean="0">
                <a:solidFill>
                  <a:srgbClr val="323232"/>
                </a:solidFill>
                <a:latin typeface="+mn-lt"/>
                <a:ea typeface="メイリオ" panose="020B0604030504040204" pitchFamily="50" charset="-128"/>
                <a:cs typeface="Arial" panose="020B0604020202020204" pitchFamily="34" charset="0"/>
              </a:rPr>
              <a:pPr algn="r"/>
              <a:t>‹#›</a:t>
            </a:fld>
            <a:endParaRPr lang="en-US" altLang="ja-JP" sz="1000" dirty="0">
              <a:solidFill>
                <a:srgbClr val="323232"/>
              </a:solidFill>
              <a:latin typeface="+mn-lt"/>
              <a:ea typeface="メイリオ" panose="020B0604030504040204" pitchFamily="50" charset="-128"/>
              <a:cs typeface="Arial" panose="020B0604020202020204" pitchFamily="34" charset="0"/>
            </a:endParaRPr>
          </a:p>
        </p:txBody>
      </p:sp>
      <p:pic>
        <p:nvPicPr>
          <p:cNvPr id="3" name="図 2" descr="文字が書かれている&#10;&#10;中程度の精度で自動的に生成された説明">
            <a:extLst>
              <a:ext uri="{FF2B5EF4-FFF2-40B4-BE49-F238E27FC236}">
                <a16:creationId xmlns:a16="http://schemas.microsoft.com/office/drawing/2014/main" id="{F31613FA-978E-4228-8A74-ECE987FD33E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383645" y="6537937"/>
            <a:ext cx="1138710" cy="296415"/>
          </a:xfrm>
          <a:prstGeom prst="rect">
            <a:avLst/>
          </a:prstGeom>
        </p:spPr>
      </p:pic>
    </p:spTree>
    <p:extLst>
      <p:ext uri="{BB962C8B-B14F-4D97-AF65-F5344CB8AC3E}">
        <p14:creationId xmlns:p14="http://schemas.microsoft.com/office/powerpoint/2010/main" val="3127155655"/>
      </p:ext>
    </p:extLst>
  </p:cSld>
  <p:clrMap bg1="lt1" tx1="dk1" bg2="lt2" tx2="dk2" accent1="accent1" accent2="accent2" accent3="accent3" accent4="accent4" accent5="accent5" accent6="accent6" hlink="hlink" folHlink="folHlink"/>
  <p:sldLayoutIdLst>
    <p:sldLayoutId id="2147483969" r:id="rId1"/>
    <p:sldLayoutId id="2147483972" r:id="rId2"/>
    <p:sldLayoutId id="2147483971" r:id="rId3"/>
    <p:sldLayoutId id="2147483973" r:id="rId4"/>
    <p:sldLayoutId id="2147483974" r:id="rId5"/>
    <p:sldLayoutId id="2147483976" r:id="rId6"/>
    <p:sldLayoutId id="2147483978" r:id="rId7"/>
  </p:sldLayoutIdLst>
  <p:transition/>
  <p:hf sldNum="0" hdr="0" ftr="0" dt="0"/>
  <p:txStyles>
    <p:titleStyle>
      <a:lvl1pPr algn="l" rtl="0" eaLnBrk="1" fontAlgn="base" hangingPunct="1">
        <a:spcBef>
          <a:spcPct val="0"/>
        </a:spcBef>
        <a:spcAft>
          <a:spcPct val="0"/>
        </a:spcAft>
        <a:defRPr kumimoji="1" sz="2500">
          <a:solidFill>
            <a:schemeClr val="tx1"/>
          </a:solidFill>
          <a:latin typeface="+mj-lt"/>
          <a:ea typeface="+mj-ea"/>
          <a:cs typeface="+mj-cs"/>
        </a:defRPr>
      </a:lvl1pPr>
      <a:lvl2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9pPr>
    </p:titleStyle>
    <p:bodyStyle>
      <a:lvl1pPr marL="342900" indent="-342900" algn="ctr" rtl="0" eaLnBrk="1" fontAlgn="base" hangingPunct="1">
        <a:spcBef>
          <a:spcPct val="20000"/>
        </a:spcBef>
        <a:spcAft>
          <a:spcPct val="0"/>
        </a:spcAft>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1" fontAlgn="base" hangingPunct="1">
        <a:spcBef>
          <a:spcPct val="20000"/>
        </a:spcBef>
        <a:spcAft>
          <a:spcPct val="0"/>
        </a:spcAft>
        <a:defRPr kumimoji="1" sz="2800">
          <a:solidFill>
            <a:schemeClr val="tx1"/>
          </a:solidFill>
          <a:latin typeface="Arial" charset="0"/>
          <a:ea typeface="+mn-ea"/>
        </a:defRPr>
      </a:lvl2pPr>
      <a:lvl3pPr marL="1143000" indent="-228600" algn="l" rtl="0" eaLnBrk="1" fontAlgn="base" hangingPunct="1">
        <a:spcBef>
          <a:spcPct val="20000"/>
        </a:spcBef>
        <a:spcAft>
          <a:spcPct val="0"/>
        </a:spcAft>
        <a:buChar char="•"/>
        <a:defRPr kumimoji="1" sz="2400">
          <a:solidFill>
            <a:schemeClr val="tx1"/>
          </a:solidFill>
          <a:latin typeface="Arial" charset="0"/>
          <a:ea typeface="+mn-ea"/>
        </a:defRPr>
      </a:lvl3pPr>
      <a:lvl4pPr marL="1600200" indent="-228600" algn="l" rtl="0" eaLnBrk="1" fontAlgn="base" hangingPunct="1">
        <a:spcBef>
          <a:spcPct val="20000"/>
        </a:spcBef>
        <a:spcAft>
          <a:spcPct val="0"/>
        </a:spcAft>
        <a:buChar char="–"/>
        <a:defRPr kumimoji="1" sz="2000">
          <a:solidFill>
            <a:schemeClr val="tx1"/>
          </a:solidFill>
          <a:latin typeface="Arial" charset="0"/>
          <a:ea typeface="+mn-ea"/>
        </a:defRPr>
      </a:lvl4pPr>
      <a:lvl5pPr marL="2057400" indent="-228600" algn="l" rtl="0" eaLnBrk="1" fontAlgn="base" hangingPunct="1">
        <a:spcBef>
          <a:spcPct val="20000"/>
        </a:spcBef>
        <a:spcAft>
          <a:spcPct val="0"/>
        </a:spcAft>
        <a:buChar char="»"/>
        <a:defRPr kumimoji="1" sz="2000">
          <a:solidFill>
            <a:schemeClr val="tx1"/>
          </a:solidFill>
          <a:latin typeface="Arial" charset="0"/>
          <a:ea typeface="+mn-ea"/>
        </a:defRPr>
      </a:lvl5pPr>
      <a:lvl6pPr marL="2514600" indent="-228600" algn="l" rtl="0" eaLnBrk="1" fontAlgn="base" hangingPunct="1">
        <a:spcBef>
          <a:spcPct val="20000"/>
        </a:spcBef>
        <a:spcAft>
          <a:spcPct val="0"/>
        </a:spcAft>
        <a:buChar char="»"/>
        <a:defRPr kumimoji="1" sz="2000">
          <a:solidFill>
            <a:schemeClr val="tx1"/>
          </a:solidFill>
          <a:latin typeface="Arial" charset="0"/>
          <a:ea typeface="+mn-ea"/>
        </a:defRPr>
      </a:lvl6pPr>
      <a:lvl7pPr marL="2971800" indent="-228600" algn="l" rtl="0" eaLnBrk="1" fontAlgn="base" hangingPunct="1">
        <a:spcBef>
          <a:spcPct val="20000"/>
        </a:spcBef>
        <a:spcAft>
          <a:spcPct val="0"/>
        </a:spcAft>
        <a:buChar char="»"/>
        <a:defRPr kumimoji="1" sz="2000">
          <a:solidFill>
            <a:schemeClr val="tx1"/>
          </a:solidFill>
          <a:latin typeface="Arial" charset="0"/>
          <a:ea typeface="+mn-ea"/>
        </a:defRPr>
      </a:lvl7pPr>
      <a:lvl8pPr marL="3429000" indent="-228600" algn="l" rtl="0" eaLnBrk="1" fontAlgn="base" hangingPunct="1">
        <a:spcBef>
          <a:spcPct val="20000"/>
        </a:spcBef>
        <a:spcAft>
          <a:spcPct val="0"/>
        </a:spcAft>
        <a:buChar char="»"/>
        <a:defRPr kumimoji="1" sz="2000">
          <a:solidFill>
            <a:schemeClr val="tx1"/>
          </a:solidFill>
          <a:latin typeface="Arial" charset="0"/>
          <a:ea typeface="+mn-ea"/>
        </a:defRPr>
      </a:lvl8pPr>
      <a:lvl9pPr marL="3886200" indent="-228600" algn="l" rtl="0" eaLnBrk="1" fontAlgn="base" hangingPunct="1">
        <a:spcBef>
          <a:spcPct val="20000"/>
        </a:spcBef>
        <a:spcAft>
          <a:spcPct val="0"/>
        </a:spcAft>
        <a:buChar char="»"/>
        <a:defRPr kumimoji="1" sz="2000">
          <a:solidFill>
            <a:schemeClr val="tx1"/>
          </a:solidFill>
          <a:latin typeface="Arial" charset="0"/>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ourcenext.com/r/business/seminar/ChoiceRESERVE/?i=mailsig"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hyperlink" Target="http://www.sourcenext.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0.png"/><Relationship Id="rId11" Type="http://schemas.openxmlformats.org/officeDocument/2006/relationships/image" Target="../media/image64.jpe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image" Target="../media/image30.png"/><Relationship Id="rId2" Type="http://schemas.openxmlformats.org/officeDocument/2006/relationships/image" Target="../media/image66.jpe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8.png"/><Relationship Id="rId10" Type="http://schemas.openxmlformats.org/officeDocument/2006/relationships/image" Target="../media/image59.png"/><Relationship Id="rId4" Type="http://schemas.openxmlformats.org/officeDocument/2006/relationships/image" Target="../media/image68.png"/><Relationship Id="rId9" Type="http://schemas.openxmlformats.org/officeDocument/2006/relationships/image" Target="../media/image7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support.sourcenext.com/fa/support/web/knowledge21117.html" TargetMode="Externa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1.jpeg"/><Relationship Id="rId26" Type="http://schemas.openxmlformats.org/officeDocument/2006/relationships/image" Target="../media/image29.png"/><Relationship Id="rId3" Type="http://schemas.openxmlformats.org/officeDocument/2006/relationships/image" Target="../media/image7.jpeg"/><Relationship Id="rId21" Type="http://schemas.openxmlformats.org/officeDocument/2006/relationships/image" Target="../media/image24.png"/><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jpeg"/><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image" Target="../media/image14.jpeg"/><Relationship Id="rId24"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hyperlink" Target="https://www.sourcenext.com/~/media/Files/business/doc/biz_product" TargetMode="External"/><Relationship Id="rId19"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7.png"/><Relationship Id="rId22"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automemo.com/automemo_app/"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2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hyperlink" Target="https://automemo.com/"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jpeg"/><Relationship Id="rId9" Type="http://schemas.openxmlformats.org/officeDocument/2006/relationships/image" Target="../media/image120.png"/></Relationships>
</file>

<file path=ppt/slides/_rels/slide3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hyperlink" Target="https://prtimes.jp/main/html/rd/p/000000577.000035169.html"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mailto:sn_support@sourcenext.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hyperlink" Target="mailto:sn_support@sourcenext.com"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hyperlink" Target="https://prtimes.jp/main/html/rd/p/000000577.000035169.html"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0.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0.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3">
            <a:extLst>
              <a:ext uri="{FF2B5EF4-FFF2-40B4-BE49-F238E27FC236}">
                <a16:creationId xmlns:a16="http://schemas.microsoft.com/office/drawing/2014/main" id="{1DFA39BC-84AC-41BD-AC60-0265F7685690}"/>
              </a:ext>
            </a:extLst>
          </p:cNvPr>
          <p:cNvGrpSpPr>
            <a:grpSpLocks/>
          </p:cNvGrpSpPr>
          <p:nvPr/>
        </p:nvGrpSpPr>
        <p:grpSpPr bwMode="auto">
          <a:xfrm>
            <a:off x="455762" y="4178856"/>
            <a:ext cx="5418992" cy="2128158"/>
            <a:chOff x="241300" y="4223287"/>
            <a:chExt cx="5870575" cy="2386610"/>
          </a:xfrm>
        </p:grpSpPr>
        <p:sp>
          <p:nvSpPr>
            <p:cNvPr id="13" name="Rectangle 5">
              <a:extLst>
                <a:ext uri="{FF2B5EF4-FFF2-40B4-BE49-F238E27FC236}">
                  <a16:creationId xmlns:a16="http://schemas.microsoft.com/office/drawing/2014/main" id="{D492B57D-0563-477F-BE3D-E9677A809FDB}"/>
                </a:ext>
              </a:extLst>
            </p:cNvPr>
            <p:cNvSpPr>
              <a:spLocks noChangeArrowheads="1"/>
            </p:cNvSpPr>
            <p:nvPr/>
          </p:nvSpPr>
          <p:spPr bwMode="auto">
            <a:xfrm>
              <a:off x="700038" y="4223287"/>
              <a:ext cx="200125" cy="597477"/>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ja-JP" altLang="en-US" sz="2862">
                <a:latin typeface="Meiryo UI" panose="020B0604030504040204" pitchFamily="50" charset="-128"/>
                <a:ea typeface="Meiryo UI" panose="020B0604030504040204" pitchFamily="50" charset="-128"/>
                <a:cs typeface="メイリオ" panose="020B0604030504040204" pitchFamily="50" charset="-128"/>
              </a:endParaRPr>
            </a:p>
          </p:txBody>
        </p:sp>
        <p:sp>
          <p:nvSpPr>
            <p:cNvPr id="14" name="正方形/長方形 13">
              <a:extLst>
                <a:ext uri="{FF2B5EF4-FFF2-40B4-BE49-F238E27FC236}">
                  <a16:creationId xmlns:a16="http://schemas.microsoft.com/office/drawing/2014/main" id="{188C2686-66A9-46E1-B720-D4FBBACA000B}"/>
                </a:ext>
              </a:extLst>
            </p:cNvPr>
            <p:cNvSpPr/>
            <p:nvPr/>
          </p:nvSpPr>
          <p:spPr>
            <a:xfrm>
              <a:off x="241300" y="5035571"/>
              <a:ext cx="5870575" cy="1574326"/>
            </a:xfrm>
            <a:prstGeom prst="rect">
              <a:avLst/>
            </a:prstGeom>
            <a:solidFill>
              <a:srgbClr val="FFCCF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831" b="1" dirty="0">
                <a:solidFill>
                  <a:schemeClr val="tx1"/>
                </a:solidFill>
                <a:latin typeface="Meiryo UI" panose="020B0604030504040204" pitchFamily="50" charset="-128"/>
                <a:ea typeface="Meiryo UI" panose="020B0604030504040204" pitchFamily="50" charset="-128"/>
              </a:endParaRPr>
            </a:p>
          </p:txBody>
        </p:sp>
        <p:sp>
          <p:nvSpPr>
            <p:cNvPr id="15" name="コンテンツ プレースホルダ 2">
              <a:extLst>
                <a:ext uri="{FF2B5EF4-FFF2-40B4-BE49-F238E27FC236}">
                  <a16:creationId xmlns:a16="http://schemas.microsoft.com/office/drawing/2014/main" id="{55310474-6E10-475A-B70F-EEF425015E9A}"/>
                </a:ext>
              </a:extLst>
            </p:cNvPr>
            <p:cNvSpPr txBox="1">
              <a:spLocks noChangeArrowheads="1"/>
            </p:cNvSpPr>
            <p:nvPr/>
          </p:nvSpPr>
          <p:spPr bwMode="auto">
            <a:xfrm>
              <a:off x="320675" y="5148962"/>
              <a:ext cx="5791200" cy="1400131"/>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sz="1292" b="1" u="sng" kern="0" dirty="0">
                  <a:effectLst/>
                  <a:latin typeface="Meiryo UI" panose="020B0604030504040204" pitchFamily="50" charset="-128"/>
                  <a:ea typeface="Meiryo UI" panose="020B0604030504040204" pitchFamily="50" charset="-128"/>
                </a:rPr>
                <a:t>オンラインセミナー情報</a:t>
              </a:r>
            </a:p>
            <a:p>
              <a:pPr algn="l" eaLnBrk="1" hangingPunct="1">
                <a:buFontTx/>
                <a:buNone/>
                <a:defRPr/>
              </a:pPr>
              <a:r>
                <a:rPr lang="ja-JP" altLang="en-US" sz="969" b="1" dirty="0">
                  <a:effectLst/>
                  <a:latin typeface="Meiryo UI" panose="020B0604030504040204" pitchFamily="50" charset="-128"/>
                  <a:ea typeface="Meiryo UI" panose="020B0604030504040204" pitchFamily="50" charset="-128"/>
                </a:rPr>
                <a:t>・参加費用：無料</a:t>
              </a:r>
              <a:r>
                <a:rPr lang="en-US" altLang="ja-JP" sz="969" b="1" dirty="0">
                  <a:effectLst/>
                  <a:latin typeface="Meiryo UI" panose="020B0604030504040204" pitchFamily="50" charset="-128"/>
                  <a:ea typeface="Meiryo UI" panose="020B0604030504040204" pitchFamily="50" charset="-128"/>
                </a:rPr>
                <a:t>(</a:t>
              </a:r>
              <a:r>
                <a:rPr lang="ja-JP" altLang="en-US" sz="969" b="1" dirty="0">
                  <a:effectLst/>
                  <a:latin typeface="Meiryo UI" panose="020B0604030504040204" pitchFamily="50" charset="-128"/>
                  <a:ea typeface="Meiryo UI" panose="020B0604030504040204" pitchFamily="50" charset="-128"/>
                </a:rPr>
                <a:t>事前申込制</a:t>
              </a:r>
              <a:r>
                <a:rPr lang="en-US" altLang="ja-JP" sz="969" b="1" dirty="0">
                  <a:effectLst/>
                  <a:latin typeface="Meiryo UI" panose="020B0604030504040204" pitchFamily="50" charset="-128"/>
                  <a:ea typeface="Meiryo UI" panose="020B0604030504040204" pitchFamily="50" charset="-128"/>
                </a:rPr>
                <a:t>)</a:t>
              </a:r>
            </a:p>
            <a:p>
              <a:pPr algn="l" eaLnBrk="1" hangingPunct="1">
                <a:buFontTx/>
                <a:buNone/>
                <a:defRPr/>
              </a:pPr>
              <a:r>
                <a:rPr lang="ja-JP" altLang="en-US" sz="969" b="1" dirty="0">
                  <a:effectLst/>
                  <a:latin typeface="Meiryo UI" panose="020B0604030504040204" pitchFamily="50" charset="-128"/>
                  <a:ea typeface="Meiryo UI" panose="020B0604030504040204" pitchFamily="50" charset="-128"/>
                </a:rPr>
                <a:t>・それぞれのスケジュールは下記</a:t>
              </a:r>
              <a:r>
                <a:rPr lang="en-US" altLang="ja-JP" sz="969" b="1" dirty="0">
                  <a:effectLst/>
                  <a:latin typeface="Meiryo UI" panose="020B0604030504040204" pitchFamily="50" charset="-128"/>
                  <a:ea typeface="Meiryo UI" panose="020B0604030504040204" pitchFamily="50" charset="-128"/>
                </a:rPr>
                <a:t>URL</a:t>
              </a:r>
              <a:r>
                <a:rPr lang="ja-JP" altLang="en-US" sz="969" b="1" dirty="0">
                  <a:effectLst/>
                  <a:latin typeface="Meiryo UI" panose="020B0604030504040204" pitchFamily="50" charset="-128"/>
                  <a:ea typeface="Meiryo UI" panose="020B0604030504040204" pitchFamily="50" charset="-128"/>
                </a:rPr>
                <a:t>からご確認ください</a:t>
              </a:r>
              <a:endParaRPr lang="en-US" altLang="ja-JP" sz="969" b="1" dirty="0">
                <a:effectLst/>
                <a:latin typeface="Meiryo UI" panose="020B0604030504040204" pitchFamily="50" charset="-128"/>
                <a:ea typeface="Meiryo UI" panose="020B0604030504040204" pitchFamily="50" charset="-128"/>
              </a:endParaRPr>
            </a:p>
            <a:p>
              <a:pPr algn="l" eaLnBrk="1" hangingPunct="1">
                <a:buFontTx/>
                <a:buNone/>
                <a:defRPr/>
              </a:pPr>
              <a:r>
                <a:rPr lang="ja-JP" altLang="en-US" sz="969" b="1" dirty="0">
                  <a:effectLst/>
                  <a:latin typeface="Meiryo UI" panose="020B0604030504040204" pitchFamily="50" charset="-128"/>
                  <a:ea typeface="Meiryo UI" panose="020B0604030504040204" pitchFamily="50" charset="-128"/>
                </a:rPr>
                <a:t>・お申込方法：下記サイトの申込フォームから、必要事項を記入のうえお申し込みください。</a:t>
              </a:r>
              <a:endParaRPr lang="en-US" altLang="ja-JP" sz="969" b="1" dirty="0">
                <a:effectLst/>
                <a:latin typeface="Meiryo UI" panose="020B0604030504040204" pitchFamily="50" charset="-128"/>
                <a:ea typeface="Meiryo UI" panose="020B0604030504040204" pitchFamily="50" charset="-128"/>
              </a:endParaRPr>
            </a:p>
            <a:p>
              <a:pPr algn="l" eaLnBrk="1" hangingPunct="1">
                <a:buFontTx/>
                <a:buNone/>
                <a:defRPr/>
              </a:pPr>
              <a:r>
                <a:rPr lang="ja-JP" altLang="en-US" sz="923" b="1" dirty="0">
                  <a:effectLst/>
                  <a:latin typeface="Meiryo UI" panose="020B0604030504040204" pitchFamily="50" charset="-128"/>
                  <a:ea typeface="Meiryo UI" panose="020B0604030504040204" pitchFamily="50" charset="-128"/>
                  <a:hlinkClick r:id="rId3"/>
                </a:rPr>
                <a:t>　</a:t>
              </a:r>
              <a:r>
                <a:rPr lang="en-US" altLang="ja-JP" sz="923" b="1" u="sng" dirty="0">
                  <a:effectLst/>
                  <a:latin typeface="Meiryo UI" panose="020B0604030504040204" pitchFamily="50" charset="-128"/>
                  <a:ea typeface="Meiryo UI" panose="020B0604030504040204" pitchFamily="50" charset="-128"/>
                  <a:hlinkClick r:id="rId3"/>
                </a:rPr>
                <a:t>https://www.sourcenext.com/r/business/seminar/ChoiceRESERVE/?i=mailsig</a:t>
              </a:r>
              <a:endParaRPr lang="en-US" altLang="ja-JP" sz="923" b="1" u="sng" dirty="0">
                <a:effectLst/>
                <a:latin typeface="Meiryo UI" panose="020B0604030504040204" pitchFamily="50" charset="-128"/>
                <a:ea typeface="Meiryo UI" panose="020B0604030504040204" pitchFamily="50" charset="-128"/>
              </a:endParaRPr>
            </a:p>
            <a:p>
              <a:pPr algn="l" eaLnBrk="1" hangingPunct="1">
                <a:buFontTx/>
                <a:buNone/>
                <a:defRPr/>
              </a:pPr>
              <a:r>
                <a:rPr lang="ja-JP" altLang="en-US" sz="969" b="1" dirty="0">
                  <a:effectLst/>
                  <a:latin typeface="Meiryo UI" panose="020B0604030504040204" pitchFamily="50" charset="-128"/>
                  <a:ea typeface="Meiryo UI" panose="020B0604030504040204" pitchFamily="50" charset="-128"/>
                </a:rPr>
                <a:t>　</a:t>
              </a:r>
              <a:r>
                <a:rPr lang="en-US" altLang="ja-JP" sz="969" b="1" dirty="0">
                  <a:effectLst/>
                  <a:latin typeface="Meiryo UI" panose="020B0604030504040204" pitchFamily="50" charset="-128"/>
                  <a:ea typeface="Meiryo UI" panose="020B0604030504040204" pitchFamily="50" charset="-128"/>
                </a:rPr>
                <a:t>※</a:t>
              </a:r>
              <a:r>
                <a:rPr lang="ja-JP" altLang="en-US" sz="969" b="1" dirty="0">
                  <a:effectLst/>
                  <a:latin typeface="Meiryo UI" panose="020B0604030504040204" pitchFamily="50" charset="-128"/>
                  <a:ea typeface="Meiryo UI" panose="020B0604030504040204" pitchFamily="50" charset="-128"/>
                </a:rPr>
                <a:t>現在お申込み可能なセミナー情報のみが掲載されています。</a:t>
              </a:r>
              <a:endParaRPr lang="en-US" altLang="ja-JP" sz="969" b="1" dirty="0">
                <a:effectLst/>
                <a:latin typeface="Meiryo UI" panose="020B0604030504040204" pitchFamily="50" charset="-128"/>
                <a:ea typeface="Meiryo UI" panose="020B0604030504040204" pitchFamily="50" charset="-128"/>
              </a:endParaRPr>
            </a:p>
          </p:txBody>
        </p:sp>
      </p:grpSp>
      <p:sp>
        <p:nvSpPr>
          <p:cNvPr id="16" name="Text Box 9">
            <a:extLst>
              <a:ext uri="{FF2B5EF4-FFF2-40B4-BE49-F238E27FC236}">
                <a16:creationId xmlns:a16="http://schemas.microsoft.com/office/drawing/2014/main" id="{2ACDCB1E-DBC9-4BC4-AEAF-B1525C726C30}"/>
              </a:ext>
            </a:extLst>
          </p:cNvPr>
          <p:cNvSpPr txBox="1">
            <a:spLocks noChangeArrowheads="1"/>
          </p:cNvSpPr>
          <p:nvPr/>
        </p:nvSpPr>
        <p:spPr bwMode="auto">
          <a:xfrm>
            <a:off x="6663871" y="5180641"/>
            <a:ext cx="2638390" cy="107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spcBef>
                <a:spcPct val="0"/>
              </a:spcBef>
              <a:buFontTx/>
              <a:buNone/>
            </a:pPr>
            <a:r>
              <a:rPr lang="ja-JP" altLang="en-US" sz="1292" b="1" dirty="0">
                <a:latin typeface="Meiryo UI" panose="020B0604030504040204" pitchFamily="50" charset="-128"/>
                <a:ea typeface="Meiryo UI" panose="020B0604030504040204" pitchFamily="50" charset="-128"/>
              </a:rPr>
              <a:t>ソースネクスト株式会社　</a:t>
            </a:r>
          </a:p>
          <a:p>
            <a:pPr algn="l">
              <a:spcBef>
                <a:spcPct val="0"/>
              </a:spcBef>
              <a:buFontTx/>
              <a:buNone/>
            </a:pPr>
            <a:r>
              <a:rPr lang="ja-JP" altLang="en-US" sz="1015" b="1" dirty="0">
                <a:latin typeface="Meiryo UI" panose="020B0604030504040204" pitchFamily="50" charset="-128"/>
                <a:ea typeface="Meiryo UI" panose="020B0604030504040204" pitchFamily="50" charset="-128"/>
              </a:rPr>
              <a:t>東京都港区赤坂</a:t>
            </a:r>
            <a:r>
              <a:rPr lang="en-US" altLang="ja-JP" sz="1015" b="1" dirty="0">
                <a:latin typeface="Meiryo UI" panose="020B0604030504040204" pitchFamily="50" charset="-128"/>
                <a:ea typeface="Meiryo UI" panose="020B0604030504040204" pitchFamily="50" charset="-128"/>
              </a:rPr>
              <a:t>1-14-14</a:t>
            </a:r>
            <a:r>
              <a:rPr lang="ja-JP" altLang="en-US" sz="1015" b="1" dirty="0">
                <a:latin typeface="Meiryo UI" panose="020B0604030504040204" pitchFamily="50" charset="-128"/>
                <a:ea typeface="Meiryo UI" panose="020B0604030504040204" pitchFamily="50" charset="-128"/>
              </a:rPr>
              <a:t>　</a:t>
            </a:r>
          </a:p>
          <a:p>
            <a:pPr algn="l">
              <a:spcBef>
                <a:spcPct val="0"/>
              </a:spcBef>
              <a:buFontTx/>
              <a:buNone/>
            </a:pPr>
            <a:r>
              <a:rPr lang="ja-JP" altLang="en-US" sz="1015" b="1" dirty="0">
                <a:latin typeface="Meiryo UI" panose="020B0604030504040204" pitchFamily="50" charset="-128"/>
                <a:ea typeface="Meiryo UI" panose="020B0604030504040204" pitchFamily="50" charset="-128"/>
              </a:rPr>
              <a:t>第</a:t>
            </a:r>
            <a:r>
              <a:rPr lang="en-US" altLang="ja-JP" sz="1015" b="1" dirty="0">
                <a:latin typeface="Meiryo UI" panose="020B0604030504040204" pitchFamily="50" charset="-128"/>
                <a:ea typeface="Meiryo UI" panose="020B0604030504040204" pitchFamily="50" charset="-128"/>
              </a:rPr>
              <a:t>35</a:t>
            </a:r>
            <a:r>
              <a:rPr lang="ja-JP" altLang="en-US" sz="1015" b="1" dirty="0">
                <a:latin typeface="Meiryo UI" panose="020B0604030504040204" pitchFamily="50" charset="-128"/>
                <a:ea typeface="Meiryo UI" panose="020B0604030504040204" pitchFamily="50" charset="-128"/>
              </a:rPr>
              <a:t>興和ビル</a:t>
            </a:r>
            <a:r>
              <a:rPr lang="en-US" altLang="ja-JP" sz="1015" b="1" dirty="0">
                <a:latin typeface="Meiryo UI" panose="020B0604030504040204" pitchFamily="50" charset="-128"/>
                <a:ea typeface="Meiryo UI" panose="020B0604030504040204" pitchFamily="50" charset="-128"/>
              </a:rPr>
              <a:t>4</a:t>
            </a:r>
            <a:r>
              <a:rPr lang="ja-JP" altLang="en-US" sz="1015" b="1" dirty="0">
                <a:latin typeface="Meiryo UI" panose="020B0604030504040204" pitchFamily="50" charset="-128"/>
                <a:ea typeface="Meiryo UI" panose="020B0604030504040204" pitchFamily="50" charset="-128"/>
              </a:rPr>
              <a:t>階</a:t>
            </a:r>
            <a:endParaRPr lang="en-US" altLang="ja-JP" sz="1015" b="1" dirty="0">
              <a:latin typeface="Meiryo UI" panose="020B0604030504040204" pitchFamily="50" charset="-128"/>
              <a:ea typeface="Meiryo UI" panose="020B0604030504040204" pitchFamily="50" charset="-128"/>
            </a:endParaRPr>
          </a:p>
          <a:p>
            <a:pPr algn="l">
              <a:spcBef>
                <a:spcPct val="0"/>
              </a:spcBef>
              <a:buFontTx/>
              <a:buNone/>
            </a:pPr>
            <a:r>
              <a:rPr lang="ja-JP" altLang="en-US" sz="1015" b="1" dirty="0">
                <a:latin typeface="Meiryo UI" panose="020B0604030504040204" pitchFamily="50" charset="-128"/>
                <a:ea typeface="Meiryo UI" panose="020B0604030504040204" pitchFamily="50" charset="-128"/>
              </a:rPr>
              <a:t>東京証券取引所 プライム市場</a:t>
            </a:r>
            <a:endParaRPr lang="en-US" altLang="ja-JP" sz="1015" b="1" dirty="0">
              <a:latin typeface="Meiryo UI" panose="020B0604030504040204" pitchFamily="50" charset="-128"/>
              <a:ea typeface="Meiryo UI" panose="020B0604030504040204" pitchFamily="50" charset="-128"/>
            </a:endParaRPr>
          </a:p>
          <a:p>
            <a:pPr algn="l">
              <a:spcBef>
                <a:spcPct val="0"/>
              </a:spcBef>
              <a:buFontTx/>
              <a:buNone/>
            </a:pPr>
            <a:r>
              <a:rPr lang="ja-JP" altLang="en-US" sz="1015" b="1" dirty="0">
                <a:latin typeface="Meiryo UI" panose="020B0604030504040204" pitchFamily="50" charset="-128"/>
                <a:ea typeface="Meiryo UI" panose="020B0604030504040204" pitchFamily="50" charset="-128"/>
              </a:rPr>
              <a:t>（証券コード</a:t>
            </a:r>
            <a:r>
              <a:rPr lang="en-US" altLang="ja-JP" sz="1015" b="1" dirty="0">
                <a:latin typeface="Meiryo UI" panose="020B0604030504040204" pitchFamily="50" charset="-128"/>
                <a:ea typeface="Meiryo UI" panose="020B0604030504040204" pitchFamily="50" charset="-128"/>
              </a:rPr>
              <a:t>4344</a:t>
            </a:r>
            <a:r>
              <a:rPr lang="ja-JP" altLang="en-US" sz="1015" b="1" dirty="0">
                <a:latin typeface="Meiryo UI" panose="020B0604030504040204" pitchFamily="50" charset="-128"/>
                <a:ea typeface="Meiryo UI" panose="020B0604030504040204" pitchFamily="50" charset="-128"/>
              </a:rPr>
              <a:t>）</a:t>
            </a:r>
            <a:endParaRPr lang="en-US" altLang="ja-JP" sz="1015" b="1" dirty="0">
              <a:latin typeface="Meiryo UI" panose="020B0604030504040204" pitchFamily="50" charset="-128"/>
              <a:ea typeface="Meiryo UI" panose="020B0604030504040204" pitchFamily="50" charset="-128"/>
            </a:endParaRPr>
          </a:p>
          <a:p>
            <a:pPr algn="l">
              <a:spcBef>
                <a:spcPct val="0"/>
              </a:spcBef>
              <a:buFontTx/>
              <a:buNone/>
            </a:pPr>
            <a:r>
              <a:rPr lang="en-US" altLang="ja-JP" sz="1015" b="1" dirty="0">
                <a:latin typeface="Meiryo UI" panose="020B0604030504040204" pitchFamily="50" charset="-128"/>
                <a:ea typeface="Meiryo UI" panose="020B0604030504040204" pitchFamily="50" charset="-128"/>
                <a:hlinkClick r:id="rId4"/>
              </a:rPr>
              <a:t>http://www.sourcenext.com/</a:t>
            </a:r>
            <a:endParaRPr lang="en-US" altLang="ja-JP" sz="1015" b="1" dirty="0">
              <a:latin typeface="Meiryo UI" panose="020B0604030504040204" pitchFamily="50" charset="-128"/>
              <a:ea typeface="Meiryo UI" panose="020B0604030504040204" pitchFamily="50" charset="-128"/>
            </a:endParaRPr>
          </a:p>
        </p:txBody>
      </p:sp>
      <p:sp>
        <p:nvSpPr>
          <p:cNvPr id="17" name="Text Box 7">
            <a:extLst>
              <a:ext uri="{FF2B5EF4-FFF2-40B4-BE49-F238E27FC236}">
                <a16:creationId xmlns:a16="http://schemas.microsoft.com/office/drawing/2014/main" id="{40E29E34-414D-4334-86B6-D8CD486A9C19}"/>
              </a:ext>
            </a:extLst>
          </p:cNvPr>
          <p:cNvSpPr txBox="1">
            <a:spLocks noChangeArrowheads="1"/>
          </p:cNvSpPr>
          <p:nvPr/>
        </p:nvSpPr>
        <p:spPr bwMode="auto">
          <a:xfrm>
            <a:off x="452500" y="3255921"/>
            <a:ext cx="5898000" cy="73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68" algn="ctr">
                <a:solidFill>
                  <a:srgbClr val="000000"/>
                </a:solidFill>
                <a:miter lim="800000"/>
                <a:headEnd/>
                <a:tailEnd/>
              </a14:hiddenLine>
            </a:ext>
          </a:extLst>
        </p:spPr>
        <p:txBody>
          <a:bodyPr wrap="square" lIns="0" tIns="0" rIns="0" bIns="0" anchor="ctr">
            <a:spAutoFit/>
          </a:bodyPr>
          <a:lstStyle>
            <a:lvl1pPr algn="ct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000">
                <a:solidFill>
                  <a:schemeClr val="tx1"/>
                </a:solidFill>
                <a:latin typeface="Arial" panose="020B0604020202020204" pitchFamily="34" charset="0"/>
                <a:ea typeface="ＭＳ Ｐゴシック" panose="020B0600070205080204" pitchFamily="50" charset="-128"/>
              </a:defRPr>
            </a:lvl9pPr>
          </a:lstStyle>
          <a:p>
            <a:pPr algn="l">
              <a:lnSpc>
                <a:spcPct val="93000"/>
              </a:lnSpc>
              <a:spcBef>
                <a:spcPts val="600"/>
              </a:spcBef>
              <a:buClr>
                <a:srgbClr val="000000"/>
              </a:buClr>
              <a:buFontTx/>
              <a:buNone/>
            </a:pPr>
            <a:r>
              <a:rPr kumimoji="0" lang="ja-JP" altLang="en-US" sz="1800" dirty="0">
                <a:solidFill>
                  <a:srgbClr val="000000"/>
                </a:solidFill>
                <a:latin typeface="Meiryo UI" panose="020B0604030504040204" pitchFamily="50" charset="-128"/>
                <a:ea typeface="Meiryo UI" panose="020B0604030504040204" pitchFamily="50" charset="-128"/>
                <a:cs typeface="メイリオ" panose="020B0604030504040204" pitchFamily="50" charset="-128"/>
              </a:rPr>
              <a:t>サッと議事録！文字起こし</a:t>
            </a:r>
            <a:r>
              <a:rPr kumimoji="0" lang="en-US" altLang="ja-JP" sz="1800" dirty="0">
                <a:solidFill>
                  <a:srgbClr val="000000"/>
                </a:solidFill>
                <a:latin typeface="Meiryo UI" panose="020B0604030504040204" pitchFamily="50" charset="-128"/>
                <a:ea typeface="Meiryo UI" panose="020B0604030504040204" pitchFamily="50" charset="-128"/>
                <a:cs typeface="メイリオ" panose="020B0604030504040204" pitchFamily="50" charset="-128"/>
              </a:rPr>
              <a:t>AI</a:t>
            </a:r>
          </a:p>
          <a:p>
            <a:pPr algn="l">
              <a:lnSpc>
                <a:spcPct val="93000"/>
              </a:lnSpc>
              <a:spcBef>
                <a:spcPts val="600"/>
              </a:spcBef>
              <a:buClr>
                <a:srgbClr val="000000"/>
              </a:buClr>
              <a:buFontTx/>
              <a:buNone/>
            </a:pPr>
            <a:r>
              <a:rPr kumimoji="0" lang="en-US" altLang="ja-JP" sz="2800" b="1" dirty="0" err="1">
                <a:solidFill>
                  <a:srgbClr val="000000"/>
                </a:solidFill>
                <a:latin typeface="Meiryo UI" panose="020B0604030504040204" pitchFamily="50" charset="-128"/>
                <a:ea typeface="Meiryo UI" panose="020B0604030504040204" pitchFamily="50" charset="-128"/>
                <a:cs typeface="メイリオ" panose="020B0604030504040204" pitchFamily="50" charset="-128"/>
              </a:rPr>
              <a:t>AutoMemo</a:t>
            </a:r>
            <a:r>
              <a:rPr kumimoji="0" lang="ja-JP" altLang="en-US" sz="2800" b="1" dirty="0">
                <a:solidFill>
                  <a:srgbClr val="000000"/>
                </a:solidFill>
                <a:latin typeface="Meiryo UI" panose="020B0604030504040204" pitchFamily="50" charset="-128"/>
                <a:ea typeface="Meiryo UI" panose="020B0604030504040204" pitchFamily="50" charset="-128"/>
                <a:cs typeface="メイリオ" panose="020B0604030504040204" pitchFamily="50" charset="-128"/>
              </a:rPr>
              <a:t>（オートメモ）シリーズ</a:t>
            </a:r>
            <a:endParaRPr kumimoji="0" lang="en-US" altLang="ja-JP" sz="2800" b="1" dirty="0">
              <a:solidFill>
                <a:srgbClr val="00000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テキスト ボックス 1">
            <a:extLst>
              <a:ext uri="{FF2B5EF4-FFF2-40B4-BE49-F238E27FC236}">
                <a16:creationId xmlns:a16="http://schemas.microsoft.com/office/drawing/2014/main" id="{5056B934-364C-E660-F679-3EB91E1034BB}"/>
              </a:ext>
            </a:extLst>
          </p:cNvPr>
          <p:cNvSpPr txBox="1"/>
          <p:nvPr/>
        </p:nvSpPr>
        <p:spPr>
          <a:xfrm>
            <a:off x="42337" y="6597352"/>
            <a:ext cx="814647" cy="200055"/>
          </a:xfrm>
          <a:prstGeom prst="rect">
            <a:avLst/>
          </a:prstGeom>
          <a:noFill/>
        </p:spPr>
        <p:txBody>
          <a:bodyPr wrap="none" rtlCol="0">
            <a:spAutoFit/>
          </a:bodyPr>
          <a:lstStyle/>
          <a:p>
            <a:pPr algn="l"/>
            <a:r>
              <a:rPr kumimoji="1" lang="en-US" altLang="ja-JP" sz="700" dirty="0">
                <a:solidFill>
                  <a:schemeClr val="bg1">
                    <a:lumMod val="50000"/>
                  </a:schemeClr>
                </a:solidFill>
                <a:latin typeface="Meiryo UI" panose="020B0604030504040204" pitchFamily="50" charset="-128"/>
                <a:ea typeface="Meiryo UI" panose="020B0604030504040204" pitchFamily="50" charset="-128"/>
              </a:rPr>
              <a:t>Ver.20250616</a:t>
            </a:r>
            <a:endParaRPr kumimoji="1" lang="ja-JP" altLang="en-US" sz="700" dirty="0">
              <a:solidFill>
                <a:schemeClr val="bg1">
                  <a:lumMod val="50000"/>
                </a:schemeClr>
              </a:solidFill>
              <a:latin typeface="Meiryo UI" panose="020B0604030504040204" pitchFamily="50" charset="-128"/>
              <a:ea typeface="Meiryo UI" panose="020B0604030504040204" pitchFamily="50" charset="-128"/>
            </a:endParaRPr>
          </a:p>
        </p:txBody>
      </p:sp>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F3DBABC4-B9E3-0E19-6AFC-F180F2C81B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128" y="3377795"/>
            <a:ext cx="3373752" cy="1239338"/>
          </a:xfrm>
          <a:prstGeom prst="rect">
            <a:avLst/>
          </a:prstGeom>
        </p:spPr>
      </p:pic>
    </p:spTree>
    <p:extLst>
      <p:ext uri="{BB962C8B-B14F-4D97-AF65-F5344CB8AC3E}">
        <p14:creationId xmlns:p14="http://schemas.microsoft.com/office/powerpoint/2010/main" val="117191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四角形: 角を丸くする 24">
            <a:extLst>
              <a:ext uri="{FF2B5EF4-FFF2-40B4-BE49-F238E27FC236}">
                <a16:creationId xmlns:a16="http://schemas.microsoft.com/office/drawing/2014/main" id="{56A9491D-0DBA-7AD6-C3C9-F2EF7A5A20A5}"/>
              </a:ext>
            </a:extLst>
          </p:cNvPr>
          <p:cNvSpPr/>
          <p:nvPr/>
        </p:nvSpPr>
        <p:spPr bwMode="auto">
          <a:xfrm>
            <a:off x="190009" y="3790797"/>
            <a:ext cx="5652628" cy="2364712"/>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4" name="四角形: 角を丸くする 23">
            <a:extLst>
              <a:ext uri="{FF2B5EF4-FFF2-40B4-BE49-F238E27FC236}">
                <a16:creationId xmlns:a16="http://schemas.microsoft.com/office/drawing/2014/main" id="{1BF44A7A-9E67-3244-D7C5-B28B97746F1B}"/>
              </a:ext>
            </a:extLst>
          </p:cNvPr>
          <p:cNvSpPr/>
          <p:nvPr/>
        </p:nvSpPr>
        <p:spPr bwMode="auto">
          <a:xfrm>
            <a:off x="215735" y="1223999"/>
            <a:ext cx="5652628" cy="2364712"/>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正方形/長方形 1">
            <a:extLst>
              <a:ext uri="{FF2B5EF4-FFF2-40B4-BE49-F238E27FC236}">
                <a16:creationId xmlns:a16="http://schemas.microsoft.com/office/drawing/2014/main" id="{7AB4F398-BD00-3F43-CEEB-5453ECD5EB64}"/>
              </a:ext>
            </a:extLst>
          </p:cNvPr>
          <p:cNvSpPr/>
          <p:nvPr/>
        </p:nvSpPr>
        <p:spPr bwMode="auto">
          <a:xfrm>
            <a:off x="293731" y="685140"/>
            <a:ext cx="9219914" cy="4635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AutoMemo</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なら、どんな会議の議事録も一元管理できます。</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pic>
        <p:nvPicPr>
          <p:cNvPr id="4" name="図 3">
            <a:extLst>
              <a:ext uri="{FF2B5EF4-FFF2-40B4-BE49-F238E27FC236}">
                <a16:creationId xmlns:a16="http://schemas.microsoft.com/office/drawing/2014/main" id="{BDE70CB8-8AC2-C654-DD6F-296E578B9F86}"/>
              </a:ext>
            </a:extLst>
          </p:cNvPr>
          <p:cNvPicPr>
            <a:picLocks noChangeAspect="1"/>
          </p:cNvPicPr>
          <p:nvPr/>
        </p:nvPicPr>
        <p:blipFill rotWithShape="1">
          <a:blip r:embed="rId3"/>
          <a:srcRect l="2757" r="2757"/>
          <a:stretch/>
        </p:blipFill>
        <p:spPr>
          <a:xfrm>
            <a:off x="395755" y="1432999"/>
            <a:ext cx="2484276" cy="1825880"/>
          </a:xfrm>
          <a:prstGeom prst="rect">
            <a:avLst/>
          </a:prstGeom>
        </p:spPr>
      </p:pic>
      <p:pic>
        <p:nvPicPr>
          <p:cNvPr id="5" name="図 4" descr="グラフィカル ユーザー インターフェイス, アプリケーション&#10;&#10;自動的に生成された説明">
            <a:extLst>
              <a:ext uri="{FF2B5EF4-FFF2-40B4-BE49-F238E27FC236}">
                <a16:creationId xmlns:a16="http://schemas.microsoft.com/office/drawing/2014/main" id="{1713C90E-BC96-8707-1306-AE1A7E6ABC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872" t="2111" r="41259" b="19436"/>
          <a:stretch/>
        </p:blipFill>
        <p:spPr>
          <a:xfrm>
            <a:off x="4052597" y="1809771"/>
            <a:ext cx="663798" cy="1396826"/>
          </a:xfrm>
          <a:prstGeom prst="rect">
            <a:avLst/>
          </a:prstGeom>
        </p:spPr>
      </p:pic>
      <p:pic>
        <p:nvPicPr>
          <p:cNvPr id="6" name="図 5" descr="電話 が含まれている画像&#10;&#10;自動的に生成された説明">
            <a:extLst>
              <a:ext uri="{FF2B5EF4-FFF2-40B4-BE49-F238E27FC236}">
                <a16:creationId xmlns:a16="http://schemas.microsoft.com/office/drawing/2014/main" id="{BF49A26E-B803-3859-4CA9-56D4178F33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4485" y="1669074"/>
            <a:ext cx="821842" cy="1602178"/>
          </a:xfrm>
          <a:prstGeom prst="rect">
            <a:avLst/>
          </a:prstGeom>
          <a:effectLst>
            <a:outerShdw blurRad="50800" dist="38100" dir="5400000" algn="t" rotWithShape="0">
              <a:prstClr val="black">
                <a:alpha val="40000"/>
              </a:prstClr>
            </a:outerShdw>
          </a:effectLst>
        </p:spPr>
      </p:pic>
      <p:pic>
        <p:nvPicPr>
          <p:cNvPr id="7" name="図 6" descr="白黒の写真にテキストが書いてあるスマートフォン&#10;&#10;低い精度で自動的に生成された説明">
            <a:extLst>
              <a:ext uri="{FF2B5EF4-FFF2-40B4-BE49-F238E27FC236}">
                <a16:creationId xmlns:a16="http://schemas.microsoft.com/office/drawing/2014/main" id="{0A4A9F61-BBD0-E19D-D3C6-FD5CBCE6ED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8167" y="1901063"/>
            <a:ext cx="1349407" cy="1349407"/>
          </a:xfrm>
          <a:prstGeom prst="rect">
            <a:avLst/>
          </a:prstGeom>
        </p:spPr>
      </p:pic>
      <p:pic>
        <p:nvPicPr>
          <p:cNvPr id="10" name="図 9">
            <a:extLst>
              <a:ext uri="{FF2B5EF4-FFF2-40B4-BE49-F238E27FC236}">
                <a16:creationId xmlns:a16="http://schemas.microsoft.com/office/drawing/2014/main" id="{D3A47890-15A8-9711-C833-FDC998101272}"/>
              </a:ext>
            </a:extLst>
          </p:cNvPr>
          <p:cNvPicPr>
            <a:picLocks noChangeAspect="1"/>
          </p:cNvPicPr>
          <p:nvPr/>
        </p:nvPicPr>
        <p:blipFill rotWithShape="1">
          <a:blip r:embed="rId7"/>
          <a:srcRect t="2929"/>
          <a:stretch/>
        </p:blipFill>
        <p:spPr>
          <a:xfrm>
            <a:off x="405718" y="4012386"/>
            <a:ext cx="2515539" cy="1720869"/>
          </a:xfrm>
          <a:prstGeom prst="rect">
            <a:avLst/>
          </a:prstGeom>
        </p:spPr>
      </p:pic>
      <p:pic>
        <p:nvPicPr>
          <p:cNvPr id="11" name="図 10">
            <a:extLst>
              <a:ext uri="{FF2B5EF4-FFF2-40B4-BE49-F238E27FC236}">
                <a16:creationId xmlns:a16="http://schemas.microsoft.com/office/drawing/2014/main" id="{75A0B5BB-1D29-2B4C-C540-B86987398211}"/>
              </a:ext>
            </a:extLst>
          </p:cNvPr>
          <p:cNvPicPr>
            <a:picLocks noChangeAspect="1"/>
          </p:cNvPicPr>
          <p:nvPr/>
        </p:nvPicPr>
        <p:blipFill>
          <a:blip r:embed="rId8"/>
          <a:stretch>
            <a:fillRect/>
          </a:stretch>
        </p:blipFill>
        <p:spPr>
          <a:xfrm>
            <a:off x="3207677" y="4163715"/>
            <a:ext cx="2393352" cy="1396826"/>
          </a:xfrm>
          <a:prstGeom prst="rect">
            <a:avLst/>
          </a:prstGeom>
          <a:effectLst>
            <a:outerShdw blurRad="50800" dist="38100" dir="5400000" algn="t" rotWithShape="0">
              <a:prstClr val="black">
                <a:alpha val="40000"/>
              </a:prstClr>
            </a:outerShdw>
          </a:effectLst>
        </p:spPr>
      </p:pic>
      <p:sp>
        <p:nvSpPr>
          <p:cNvPr id="12" name="テキスト ボックス 11">
            <a:extLst>
              <a:ext uri="{FF2B5EF4-FFF2-40B4-BE49-F238E27FC236}">
                <a16:creationId xmlns:a16="http://schemas.microsoft.com/office/drawing/2014/main" id="{BDF114A8-D752-A6B9-28A0-81E9CD008436}"/>
              </a:ext>
            </a:extLst>
          </p:cNvPr>
          <p:cNvSpPr txBox="1"/>
          <p:nvPr/>
        </p:nvSpPr>
        <p:spPr>
          <a:xfrm>
            <a:off x="672422" y="3271252"/>
            <a:ext cx="1947290" cy="31745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6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対面会議</a:t>
            </a:r>
          </a:p>
        </p:txBody>
      </p:sp>
      <p:sp>
        <p:nvSpPr>
          <p:cNvPr id="13" name="テキスト ボックス 12">
            <a:extLst>
              <a:ext uri="{FF2B5EF4-FFF2-40B4-BE49-F238E27FC236}">
                <a16:creationId xmlns:a16="http://schemas.microsoft.com/office/drawing/2014/main" id="{886E3E5B-2587-A98C-5C30-1F2DBB7F9CD8}"/>
              </a:ext>
            </a:extLst>
          </p:cNvPr>
          <p:cNvSpPr txBox="1"/>
          <p:nvPr/>
        </p:nvSpPr>
        <p:spPr>
          <a:xfrm>
            <a:off x="522741" y="5759172"/>
            <a:ext cx="2320295" cy="31745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6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146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web</a:t>
            </a:r>
            <a:r>
              <a:rPr kumimoji="1" lang="ja-JP" altLang="en-US" sz="146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会議</a:t>
            </a:r>
          </a:p>
        </p:txBody>
      </p:sp>
      <p:sp>
        <p:nvSpPr>
          <p:cNvPr id="14" name="矢印: 右 13">
            <a:extLst>
              <a:ext uri="{FF2B5EF4-FFF2-40B4-BE49-F238E27FC236}">
                <a16:creationId xmlns:a16="http://schemas.microsoft.com/office/drawing/2014/main" id="{836C80F2-04E4-C98E-8EFA-CE21D51FCB98}"/>
              </a:ext>
            </a:extLst>
          </p:cNvPr>
          <p:cNvSpPr/>
          <p:nvPr/>
        </p:nvSpPr>
        <p:spPr bwMode="auto">
          <a:xfrm rot="1843070">
            <a:off x="6091358" y="2590358"/>
            <a:ext cx="900100" cy="415496"/>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5" name="矢印: 右 14">
            <a:extLst>
              <a:ext uri="{FF2B5EF4-FFF2-40B4-BE49-F238E27FC236}">
                <a16:creationId xmlns:a16="http://schemas.microsoft.com/office/drawing/2014/main" id="{A37C147D-DBBD-0165-33F1-4FABAF6BADDD}"/>
              </a:ext>
            </a:extLst>
          </p:cNvPr>
          <p:cNvSpPr/>
          <p:nvPr/>
        </p:nvSpPr>
        <p:spPr bwMode="auto">
          <a:xfrm rot="19899867">
            <a:off x="6107825" y="4352432"/>
            <a:ext cx="900100" cy="415496"/>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pic>
        <p:nvPicPr>
          <p:cNvPr id="2050" name="Picture 2" descr="Microsoft Teams | ここからアプリ">
            <a:extLst>
              <a:ext uri="{FF2B5EF4-FFF2-40B4-BE49-F238E27FC236}">
                <a16:creationId xmlns:a16="http://schemas.microsoft.com/office/drawing/2014/main" id="{F8DB01A8-83B9-E8C3-674D-05A04B09DDB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6446" y="3879439"/>
            <a:ext cx="853157" cy="853157"/>
          </a:xfrm>
          <a:prstGeom prst="rect">
            <a:avLst/>
          </a:prstGeom>
          <a:noFill/>
          <a:extLst>
            <a:ext uri="{909E8E84-426E-40DD-AFC4-6F175D3DCCD1}">
              <a14:hiddenFill xmlns:a14="http://schemas.microsoft.com/office/drawing/2010/main">
                <a:solidFill>
                  <a:srgbClr val="FFFFFF"/>
                </a:solidFill>
              </a14:hiddenFill>
            </a:ext>
          </a:extLst>
        </p:spPr>
      </p:pic>
      <p:pic>
        <p:nvPicPr>
          <p:cNvPr id="21" name="図 20">
            <a:extLst>
              <a:ext uri="{FF2B5EF4-FFF2-40B4-BE49-F238E27FC236}">
                <a16:creationId xmlns:a16="http://schemas.microsoft.com/office/drawing/2014/main" id="{B2D89262-1FE9-F17B-8220-DA8B2D015BD8}"/>
              </a:ext>
            </a:extLst>
          </p:cNvPr>
          <p:cNvPicPr>
            <a:picLocks noChangeAspect="1"/>
          </p:cNvPicPr>
          <p:nvPr/>
        </p:nvPicPr>
        <p:blipFill>
          <a:blip r:embed="rId10"/>
          <a:stretch>
            <a:fillRect/>
          </a:stretch>
        </p:blipFill>
        <p:spPr>
          <a:xfrm>
            <a:off x="1940264" y="4038237"/>
            <a:ext cx="447978" cy="446444"/>
          </a:xfrm>
          <a:prstGeom prst="rect">
            <a:avLst/>
          </a:prstGeom>
        </p:spPr>
      </p:pic>
      <p:pic>
        <p:nvPicPr>
          <p:cNvPr id="2052" name="Picture 4" descr="Webex Meetings - Google Play のアプリ">
            <a:extLst>
              <a:ext uri="{FF2B5EF4-FFF2-40B4-BE49-F238E27FC236}">
                <a16:creationId xmlns:a16="http://schemas.microsoft.com/office/drawing/2014/main" id="{12E72543-4103-A237-8683-3151431D9FE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36497" y="4069398"/>
            <a:ext cx="406539" cy="406539"/>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descr="携帯電話の画面のスクリーンショット&#10;&#10;自動的に生成された説明">
            <a:extLst>
              <a:ext uri="{FF2B5EF4-FFF2-40B4-BE49-F238E27FC236}">
                <a16:creationId xmlns:a16="http://schemas.microsoft.com/office/drawing/2014/main" id="{9C49882E-2168-DF24-F537-86C7C80830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71624" y="2854072"/>
            <a:ext cx="2438621" cy="1469277"/>
          </a:xfrm>
          <a:prstGeom prst="rect">
            <a:avLst/>
          </a:prstGeom>
        </p:spPr>
      </p:pic>
      <p:sp>
        <p:nvSpPr>
          <p:cNvPr id="23" name="テキスト ボックス 22">
            <a:extLst>
              <a:ext uri="{FF2B5EF4-FFF2-40B4-BE49-F238E27FC236}">
                <a16:creationId xmlns:a16="http://schemas.microsoft.com/office/drawing/2014/main" id="{15256AD6-9E89-8EC1-8C4F-2141A6D7BD00}"/>
              </a:ext>
            </a:extLst>
          </p:cNvPr>
          <p:cNvSpPr txBox="1"/>
          <p:nvPr/>
        </p:nvSpPr>
        <p:spPr>
          <a:xfrm>
            <a:off x="7342822" y="4538014"/>
            <a:ext cx="203867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rPr>
              <a:t>すべて</a:t>
            </a:r>
            <a:r>
              <a:rPr kumimoji="1" lang="en-US" altLang="ja-JP" sz="1600" b="1" i="0" u="none" strike="noStrike" kern="1200" cap="none" spc="0" normalizeH="0" baseline="0" noProof="0" dirty="0" err="1">
                <a:ln>
                  <a:noFill/>
                </a:ln>
                <a:solidFill>
                  <a:srgbClr val="FF0000"/>
                </a:solidFill>
                <a:effectLst/>
                <a:highlight>
                  <a:srgbClr val="FFFF00"/>
                </a:highlight>
                <a:uLnTx/>
                <a:uFillTx/>
                <a:latin typeface="Meiryo UI" panose="020B0604030504040204" pitchFamily="50" charset="-128"/>
                <a:ea typeface="Meiryo UI" panose="020B0604030504040204" pitchFamily="50" charset="-128"/>
              </a:rPr>
              <a:t>AutoMemo</a:t>
            </a:r>
            <a:r>
              <a:rPr kumimoji="1" lang="ja-JP" altLang="en-US" sz="16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rPr>
              <a:t>で</a:t>
            </a:r>
            <a:endParaRPr kumimoji="1" lang="en-US" altLang="ja-JP" sz="16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rPr>
              <a:t>一元管理できる！</a:t>
            </a:r>
            <a:endParaRPr kumimoji="1" lang="en-US" altLang="ja-JP" sz="16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endParaRPr>
          </a:p>
        </p:txBody>
      </p:sp>
      <p:sp>
        <p:nvSpPr>
          <p:cNvPr id="3" name="Rectangle 2">
            <a:extLst>
              <a:ext uri="{FF2B5EF4-FFF2-40B4-BE49-F238E27FC236}">
                <a16:creationId xmlns:a16="http://schemas.microsoft.com/office/drawing/2014/main" id="{944B0AEF-DB9A-7DDF-ED0D-024335DE5B2A}"/>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defTabSz="742950" eaLnBrk="1" hangingPunct="1">
              <a:defRPr/>
            </a:pPr>
            <a:r>
              <a:rPr lang="ja-JP" altLang="en-US" sz="2400" b="1" kern="0" dirty="0">
                <a:solidFill>
                  <a:prstClr val="white"/>
                </a:solidFill>
                <a:latin typeface="Meiryo UI" panose="020B0604030504040204" pitchFamily="50" charset="-128"/>
                <a:ea typeface="Meiryo UI" panose="020B0604030504040204" pitchFamily="50" charset="-128"/>
              </a:rPr>
              <a:t>誰でも簡単に使える</a:t>
            </a:r>
          </a:p>
        </p:txBody>
      </p:sp>
      <p:sp>
        <p:nvSpPr>
          <p:cNvPr id="9" name="テキスト ボックス 8">
            <a:extLst>
              <a:ext uri="{FF2B5EF4-FFF2-40B4-BE49-F238E27FC236}">
                <a16:creationId xmlns:a16="http://schemas.microsoft.com/office/drawing/2014/main" id="{05F45E4A-F4DE-1178-E9EC-1AD12CCBAEF5}"/>
              </a:ext>
            </a:extLst>
          </p:cNvPr>
          <p:cNvSpPr txBox="1"/>
          <p:nvPr/>
        </p:nvSpPr>
        <p:spPr>
          <a:xfrm>
            <a:off x="3131674" y="5710931"/>
            <a:ext cx="2320295"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10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web</a:t>
            </a:r>
            <a:r>
              <a:rPr kumimoji="1" lang="ja-JP" altLang="en-US" sz="10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会議の録音</a:t>
            </a:r>
            <a:endParaRPr kumimoji="1" lang="en-US" altLang="ja-JP" sz="10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000" dirty="0">
                <a:solidFill>
                  <a:prstClr val="black"/>
                </a:solidFill>
                <a:latin typeface="Meiryo UI" panose="020B0604030504040204" pitchFamily="50" charset="-128"/>
                <a:ea typeface="Meiryo UI" panose="020B0604030504040204" pitchFamily="50" charset="-128"/>
              </a:rPr>
              <a:t>・音声・動画データ取込</a:t>
            </a:r>
            <a:endParaRPr kumimoji="1" lang="ja-JP" altLang="en-US" sz="10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933AD75D-73AA-92C4-DBB7-D1C24A1CC913}"/>
              </a:ext>
            </a:extLst>
          </p:cNvPr>
          <p:cNvSpPr txBox="1"/>
          <p:nvPr/>
        </p:nvSpPr>
        <p:spPr>
          <a:xfrm>
            <a:off x="3113594" y="3310493"/>
            <a:ext cx="2320295"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各端末・スマホアプリでの録音</a:t>
            </a:r>
          </a:p>
        </p:txBody>
      </p:sp>
    </p:spTree>
    <p:extLst>
      <p:ext uri="{BB962C8B-B14F-4D97-AF65-F5344CB8AC3E}">
        <p14:creationId xmlns:p14="http://schemas.microsoft.com/office/powerpoint/2010/main" val="3666685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82D6CB01-6678-8004-C129-8B2CEFDC03CC}"/>
              </a:ext>
            </a:extLst>
          </p:cNvPr>
          <p:cNvSpPr/>
          <p:nvPr/>
        </p:nvSpPr>
        <p:spPr bwMode="auto">
          <a:xfrm>
            <a:off x="272480" y="944724"/>
            <a:ext cx="3024336" cy="3384376"/>
          </a:xfrm>
          <a:prstGeom prst="round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四角形: 角を丸くする 3">
            <a:extLst>
              <a:ext uri="{FF2B5EF4-FFF2-40B4-BE49-F238E27FC236}">
                <a16:creationId xmlns:a16="http://schemas.microsoft.com/office/drawing/2014/main" id="{996A05AA-BEB8-FB93-C950-D935F2ADE93F}"/>
              </a:ext>
            </a:extLst>
          </p:cNvPr>
          <p:cNvSpPr/>
          <p:nvPr/>
        </p:nvSpPr>
        <p:spPr bwMode="auto">
          <a:xfrm>
            <a:off x="3440832" y="929917"/>
            <a:ext cx="3024336" cy="3384376"/>
          </a:xfrm>
          <a:prstGeom prst="round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四角形: 角を丸くする 4">
            <a:extLst>
              <a:ext uri="{FF2B5EF4-FFF2-40B4-BE49-F238E27FC236}">
                <a16:creationId xmlns:a16="http://schemas.microsoft.com/office/drawing/2014/main" id="{6F1AAE24-193B-918F-D7D9-D3ABCCD7193A}"/>
              </a:ext>
            </a:extLst>
          </p:cNvPr>
          <p:cNvSpPr/>
          <p:nvPr/>
        </p:nvSpPr>
        <p:spPr bwMode="auto">
          <a:xfrm>
            <a:off x="6645188" y="944724"/>
            <a:ext cx="3024336" cy="3384376"/>
          </a:xfrm>
          <a:prstGeom prst="round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58,900点を超えるミーティングのイラスト素材、ロイヤリティ ...">
            <a:extLst>
              <a:ext uri="{FF2B5EF4-FFF2-40B4-BE49-F238E27FC236}">
                <a16:creationId xmlns:a16="http://schemas.microsoft.com/office/drawing/2014/main" id="{30C4A1C4-1CE3-3DD3-DE9D-11F9BA8B2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36" y="1844824"/>
            <a:ext cx="2650764" cy="14466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会議のフリーイラスト素材一覧｜商用可">
            <a:extLst>
              <a:ext uri="{FF2B5EF4-FFF2-40B4-BE49-F238E27FC236}">
                <a16:creationId xmlns:a16="http://schemas.microsoft.com/office/drawing/2014/main" id="{C244BF7D-5539-BFDC-A5A6-5E4AAC04B0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0918" y="1465667"/>
            <a:ext cx="2312876" cy="23128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会議・ミーティングをするイラスト（大人数）">
            <a:extLst>
              <a:ext uri="{FF2B5EF4-FFF2-40B4-BE49-F238E27FC236}">
                <a16:creationId xmlns:a16="http://schemas.microsoft.com/office/drawing/2014/main" id="{C1C0BEAB-5BEB-3EDE-71AF-D34BA3B18E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5401" y="1480880"/>
            <a:ext cx="2214246" cy="221424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E5253FE8-6798-FB0B-79F0-4440E7D3FBEB}"/>
              </a:ext>
            </a:extLst>
          </p:cNvPr>
          <p:cNvSpPr txBox="1"/>
          <p:nvPr/>
        </p:nvSpPr>
        <p:spPr>
          <a:xfrm>
            <a:off x="981384" y="1048195"/>
            <a:ext cx="1606530"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少人数の対面会議</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対面商談の録音</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a:extLst>
              <a:ext uri="{FF2B5EF4-FFF2-40B4-BE49-F238E27FC236}">
                <a16:creationId xmlns:a16="http://schemas.microsoft.com/office/drawing/2014/main" id="{BE3E6AA2-7D35-B6F6-A010-3F72E3D98B28}"/>
              </a:ext>
            </a:extLst>
          </p:cNvPr>
          <p:cNvSpPr txBox="1"/>
          <p:nvPr/>
        </p:nvSpPr>
        <p:spPr>
          <a:xfrm>
            <a:off x="4149440" y="1048195"/>
            <a:ext cx="1606530"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大人数の対面会議</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ハイブリッド会議</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a:extLst>
              <a:ext uri="{FF2B5EF4-FFF2-40B4-BE49-F238E27FC236}">
                <a16:creationId xmlns:a16="http://schemas.microsoft.com/office/drawing/2014/main" id="{7BC27E1C-AE90-7F4E-80F7-668848B6D201}"/>
              </a:ext>
            </a:extLst>
          </p:cNvPr>
          <p:cNvSpPr txBox="1"/>
          <p:nvPr/>
        </p:nvSpPr>
        <p:spPr>
          <a:xfrm>
            <a:off x="7530422" y="1048195"/>
            <a:ext cx="1253869"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オンライン会議</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テキスト ボックス 9">
            <a:extLst>
              <a:ext uri="{FF2B5EF4-FFF2-40B4-BE49-F238E27FC236}">
                <a16:creationId xmlns:a16="http://schemas.microsoft.com/office/drawing/2014/main" id="{2CDD49C3-0204-E326-A5D8-83E229123869}"/>
              </a:ext>
            </a:extLst>
          </p:cNvPr>
          <p:cNvSpPr txBox="1"/>
          <p:nvPr/>
        </p:nvSpPr>
        <p:spPr>
          <a:xfrm>
            <a:off x="964138" y="3664949"/>
            <a:ext cx="1717137"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＜おすすめ＞</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ボイスレコーダー利用</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a:extLst>
              <a:ext uri="{FF2B5EF4-FFF2-40B4-BE49-F238E27FC236}">
                <a16:creationId xmlns:a16="http://schemas.microsoft.com/office/drawing/2014/main" id="{5CA6CE5F-325A-2282-2437-A6F596F6FF29}"/>
              </a:ext>
            </a:extLst>
          </p:cNvPr>
          <p:cNvSpPr txBox="1"/>
          <p:nvPr/>
        </p:nvSpPr>
        <p:spPr>
          <a:xfrm>
            <a:off x="3991989" y="3635807"/>
            <a:ext cx="1867819"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＜おすすめ＞</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PC</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アプリ</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a:extLst>
              <a:ext uri="{FF2B5EF4-FFF2-40B4-BE49-F238E27FC236}">
                <a16:creationId xmlns:a16="http://schemas.microsoft.com/office/drawing/2014/main" id="{06D756E1-CF08-C085-CE30-3EDBD6049CD9}"/>
              </a:ext>
            </a:extLst>
          </p:cNvPr>
          <p:cNvSpPr txBox="1"/>
          <p:nvPr/>
        </p:nvSpPr>
        <p:spPr>
          <a:xfrm>
            <a:off x="7580114" y="3626628"/>
            <a:ext cx="1154483"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＜おすすめ＞</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アプリ</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0C36E274-3469-FE6B-9FEB-9145E08D61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872" t="2111" r="41259" b="19436"/>
          <a:stretch/>
        </p:blipFill>
        <p:spPr>
          <a:xfrm>
            <a:off x="1445716" y="4611761"/>
            <a:ext cx="663798" cy="1396826"/>
          </a:xfrm>
          <a:prstGeom prst="rect">
            <a:avLst/>
          </a:prstGeom>
        </p:spPr>
      </p:pic>
      <p:pic>
        <p:nvPicPr>
          <p:cNvPr id="14" name="図 13" descr="白黒の写真にテキストが書いてあるスマートフォン&#10;&#10;低い精度で自動的に生成された説明">
            <a:extLst>
              <a:ext uri="{FF2B5EF4-FFF2-40B4-BE49-F238E27FC236}">
                <a16:creationId xmlns:a16="http://schemas.microsoft.com/office/drawing/2014/main" id="{5F616525-BD82-AC7C-FF42-8723A34650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286" y="4703053"/>
            <a:ext cx="1349407" cy="1349407"/>
          </a:xfrm>
          <a:prstGeom prst="rect">
            <a:avLst/>
          </a:prstGeom>
        </p:spPr>
      </p:pic>
      <p:pic>
        <p:nvPicPr>
          <p:cNvPr id="15" name="図 14">
            <a:extLst>
              <a:ext uri="{FF2B5EF4-FFF2-40B4-BE49-F238E27FC236}">
                <a16:creationId xmlns:a16="http://schemas.microsoft.com/office/drawing/2014/main" id="{D4E153C3-0646-6DE7-4B7E-CD917C4DAEB2}"/>
              </a:ext>
            </a:extLst>
          </p:cNvPr>
          <p:cNvPicPr>
            <a:picLocks noChangeAspect="1"/>
          </p:cNvPicPr>
          <p:nvPr/>
        </p:nvPicPr>
        <p:blipFill>
          <a:blip r:embed="rId7"/>
          <a:stretch>
            <a:fillRect/>
          </a:stretch>
        </p:blipFill>
        <p:spPr>
          <a:xfrm>
            <a:off x="7401272" y="4761148"/>
            <a:ext cx="1623711" cy="947642"/>
          </a:xfrm>
          <a:prstGeom prst="rect">
            <a:avLst/>
          </a:prstGeom>
          <a:effectLst>
            <a:outerShdw blurRad="50800" dist="38100" dir="5400000" algn="t" rotWithShape="0">
              <a:prstClr val="black">
                <a:alpha val="40000"/>
              </a:prstClr>
            </a:outerShdw>
          </a:effectLst>
        </p:spPr>
      </p:pic>
      <p:pic>
        <p:nvPicPr>
          <p:cNvPr id="16" name="図 15" descr="携帯電話の画面のスクリーンショット&#10;&#10;自動的に生成された説明">
            <a:extLst>
              <a:ext uri="{FF2B5EF4-FFF2-40B4-BE49-F238E27FC236}">
                <a16:creationId xmlns:a16="http://schemas.microsoft.com/office/drawing/2014/main" id="{987E27C7-9045-EF62-48C1-9282864EB3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8180" y="4834505"/>
            <a:ext cx="1578976" cy="951337"/>
          </a:xfrm>
          <a:prstGeom prst="rect">
            <a:avLst/>
          </a:prstGeom>
        </p:spPr>
      </p:pic>
      <p:pic>
        <p:nvPicPr>
          <p:cNvPr id="1032" name="Picture 8" descr="スピーカーフォンの無料フリーイラスト | 咲くっとイラスト ...">
            <a:extLst>
              <a:ext uri="{FF2B5EF4-FFF2-40B4-BE49-F238E27FC236}">
                <a16:creationId xmlns:a16="http://schemas.microsoft.com/office/drawing/2014/main" id="{B1974670-6850-72DC-26A0-A8F41D0694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11850" y="5145315"/>
            <a:ext cx="1314173" cy="7014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9B414096-8F63-9457-79CD-3DF7D1514D2C}"/>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defTabSz="742950" eaLnBrk="1" hangingPunct="1">
              <a:defRPr/>
            </a:pPr>
            <a:r>
              <a:rPr lang="ja-JP" altLang="en-US" sz="2400" b="1" kern="0" dirty="0">
                <a:solidFill>
                  <a:prstClr val="white"/>
                </a:solidFill>
                <a:latin typeface="Meiryo UI" panose="020B0604030504040204" pitchFamily="50" charset="-128"/>
                <a:ea typeface="Meiryo UI" panose="020B0604030504040204" pitchFamily="50" charset="-128"/>
              </a:rPr>
              <a:t>誰でも簡単に使える</a:t>
            </a:r>
          </a:p>
        </p:txBody>
      </p:sp>
      <p:pic>
        <p:nvPicPr>
          <p:cNvPr id="2" name="図 1" descr="電話 が含まれている画像&#10;&#10;自動的に生成された説明">
            <a:extLst>
              <a:ext uri="{FF2B5EF4-FFF2-40B4-BE49-F238E27FC236}">
                <a16:creationId xmlns:a16="http://schemas.microsoft.com/office/drawing/2014/main" id="{09700F41-7B7F-9CBC-A9E7-ECF040DF46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3119" y="4428111"/>
            <a:ext cx="821842" cy="160217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62426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3867577D-2652-408E-B592-D794DCF81591}"/>
              </a:ext>
            </a:extLst>
          </p:cNvPr>
          <p:cNvSpPr txBox="1">
            <a:spLocks noChangeArrowheads="1"/>
          </p:cNvSpPr>
          <p:nvPr/>
        </p:nvSpPr>
        <p:spPr bwMode="auto">
          <a:xfrm>
            <a:off x="0" y="-1456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dirty="0">
                <a:solidFill>
                  <a:schemeClr val="bg1">
                    <a:lumMod val="95000"/>
                  </a:schemeClr>
                </a:solidFill>
                <a:latin typeface="Meiryo UI" panose="020B0604030504040204" pitchFamily="50" charset="-128"/>
                <a:ea typeface="Meiryo UI" panose="020B0604030504040204" pitchFamily="50" charset="-128"/>
              </a:rPr>
              <a:t>機能紹介：文字起こし</a:t>
            </a:r>
          </a:p>
        </p:txBody>
      </p:sp>
      <p:sp>
        <p:nvSpPr>
          <p:cNvPr id="14" name="コンテンツ プレースホルダ 2">
            <a:extLst>
              <a:ext uri="{FF2B5EF4-FFF2-40B4-BE49-F238E27FC236}">
                <a16:creationId xmlns:a16="http://schemas.microsoft.com/office/drawing/2014/main" id="{BBF83879-928F-4EDA-A87C-3BF6CDDF44A5}"/>
              </a:ext>
            </a:extLst>
          </p:cNvPr>
          <p:cNvSpPr txBox="1">
            <a:spLocks noChangeArrowheads="1"/>
          </p:cNvSpPr>
          <p:nvPr/>
        </p:nvSpPr>
        <p:spPr bwMode="auto">
          <a:xfrm>
            <a:off x="812540" y="580977"/>
            <a:ext cx="5326062" cy="325437"/>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b="1" kern="0" dirty="0">
                <a:solidFill>
                  <a:schemeClr val="tx1">
                    <a:lumMod val="85000"/>
                    <a:lumOff val="15000"/>
                  </a:schemeClr>
                </a:solidFill>
                <a:effectLst/>
                <a:latin typeface="Meiryo UI" panose="020B0604030504040204" pitchFamily="50" charset="-128"/>
                <a:ea typeface="Meiryo UI" panose="020B0604030504040204" pitchFamily="50" charset="-128"/>
              </a:rPr>
              <a:t>ここまで進化した、文字起こし精度</a:t>
            </a:r>
          </a:p>
        </p:txBody>
      </p:sp>
      <p:sp>
        <p:nvSpPr>
          <p:cNvPr id="24582" name="テキスト ボックス 28">
            <a:extLst>
              <a:ext uri="{FF2B5EF4-FFF2-40B4-BE49-F238E27FC236}">
                <a16:creationId xmlns:a16="http://schemas.microsoft.com/office/drawing/2014/main" id="{597EA72D-47A5-49A9-B20B-C2484D76156C}"/>
              </a:ext>
            </a:extLst>
          </p:cNvPr>
          <p:cNvSpPr txBox="1">
            <a:spLocks noChangeArrowheads="1"/>
          </p:cNvSpPr>
          <p:nvPr/>
        </p:nvSpPr>
        <p:spPr bwMode="auto">
          <a:xfrm>
            <a:off x="812540" y="906413"/>
            <a:ext cx="8069262"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spcBef>
                <a:spcPct val="0"/>
              </a:spcBef>
              <a:buFontTx/>
              <a:buNone/>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・音声認識エンジンに</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OpenAI</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社の「</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Whisper</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」を一部採用し、文字起こし精度が向上しました。</a:t>
            </a:r>
          </a:p>
          <a:p>
            <a:pPr algn="l">
              <a:spcBef>
                <a:spcPct val="0"/>
              </a:spcBef>
              <a:buFontTx/>
              <a:buNone/>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・「話者分離機能」を実装。文字起こし結果は、話者ごとのブロックに自動で分割。</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spcBef>
                <a:spcPct val="0"/>
              </a:spcBef>
              <a:buFontTx/>
              <a:buNone/>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・自然な位置に「、」や「。」が入り、「えー」や「あー」などのフィラー（言いよどみなど）を自動で除去</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spcBef>
                <a:spcPct val="0"/>
              </a:spcBef>
              <a:buFontTx/>
              <a:buNone/>
            </a:pPr>
            <a:endParaRPr lang="en-US" altLang="ja-JP" sz="500" dirty="0">
              <a:solidFill>
                <a:schemeClr val="tx1">
                  <a:lumMod val="85000"/>
                  <a:lumOff val="15000"/>
                </a:schemeClr>
              </a:solidFill>
              <a:latin typeface="Meiryo UI" panose="020B0604030504040204" pitchFamily="50" charset="-128"/>
              <a:ea typeface="Meiryo UI" panose="020B0604030504040204" pitchFamily="50" charset="-128"/>
            </a:endParaRPr>
          </a:p>
          <a:p>
            <a:pPr algn="l">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rPr>
              <a:t>・目安として、録音時間の</a:t>
            </a:r>
            <a:r>
              <a:rPr lang="en-US" altLang="ja-JP" sz="1000" dirty="0">
                <a:solidFill>
                  <a:srgbClr val="FF0000"/>
                </a:solidFill>
                <a:latin typeface="Meiryo UI" panose="020B0604030504040204" pitchFamily="50" charset="-128"/>
                <a:ea typeface="Meiryo UI" panose="020B0604030504040204" pitchFamily="50" charset="-128"/>
              </a:rPr>
              <a:t>3</a:t>
            </a:r>
            <a:r>
              <a:rPr lang="ja-JP" altLang="en-US" sz="1000" dirty="0">
                <a:solidFill>
                  <a:srgbClr val="FF0000"/>
                </a:solidFill>
                <a:latin typeface="Meiryo UI" panose="020B0604030504040204" pitchFamily="50" charset="-128"/>
                <a:ea typeface="Meiryo UI" panose="020B0604030504040204" pitchFamily="50" charset="-128"/>
              </a:rPr>
              <a:t>分の</a:t>
            </a:r>
            <a:r>
              <a:rPr lang="en-US" altLang="ja-JP" sz="1000" dirty="0">
                <a:solidFill>
                  <a:srgbClr val="FF0000"/>
                </a:solidFill>
                <a:latin typeface="Meiryo UI" panose="020B0604030504040204" pitchFamily="50" charset="-128"/>
                <a:ea typeface="Meiryo UI" panose="020B0604030504040204" pitchFamily="50" charset="-128"/>
              </a:rPr>
              <a:t>1</a:t>
            </a:r>
            <a:r>
              <a:rPr lang="ja-JP" altLang="en-US" sz="1000" dirty="0">
                <a:solidFill>
                  <a:srgbClr val="FF0000"/>
                </a:solidFill>
                <a:latin typeface="Meiryo UI" panose="020B0604030504040204" pitchFamily="50" charset="-128"/>
                <a:ea typeface="Meiryo UI" panose="020B0604030504040204" pitchFamily="50" charset="-128"/>
              </a:rPr>
              <a:t>程度の時間で文字起こし可能。</a:t>
            </a:r>
            <a:endParaRPr lang="en-US" altLang="ja-JP" sz="1000" dirty="0">
              <a:solidFill>
                <a:srgbClr val="FF0000"/>
              </a:solidFill>
              <a:latin typeface="Meiryo UI" panose="020B0604030504040204" pitchFamily="50" charset="-128"/>
              <a:ea typeface="Meiryo UI" panose="020B0604030504040204" pitchFamily="50" charset="-128"/>
            </a:endParaRPr>
          </a:p>
          <a:p>
            <a:pPr algn="l">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rPr>
              <a:t>・本音声データ、本テキストデータその他利用者による本サービスの利用によって得られたデータを閲覧、その他利用するものではありません。</a:t>
            </a:r>
            <a:endParaRPr lang="en-US" altLang="ja-JP" sz="1000" dirty="0">
              <a:solidFill>
                <a:srgbClr val="FF000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912CCC08-4FF8-9834-9244-A89B3BE81DF6}"/>
              </a:ext>
            </a:extLst>
          </p:cNvPr>
          <p:cNvSpPr txBox="1"/>
          <p:nvPr/>
        </p:nvSpPr>
        <p:spPr>
          <a:xfrm>
            <a:off x="740532" y="5710132"/>
            <a:ext cx="8069262" cy="707886"/>
          </a:xfrm>
          <a:prstGeom prst="rect">
            <a:avLst/>
          </a:prstGeom>
          <a:noFill/>
        </p:spPr>
        <p:txBody>
          <a:bodyPr wrap="square">
            <a:spAutoFit/>
          </a:bodyPr>
          <a:lstStyle/>
          <a:p>
            <a:pPr algn="l">
              <a:spcBef>
                <a:spcPct val="0"/>
              </a:spcBef>
              <a:buFontTx/>
              <a:buNone/>
            </a:pPr>
            <a:r>
              <a:rPr lang="ja-JP" altLang="en-US" sz="1600" b="1" dirty="0">
                <a:solidFill>
                  <a:schemeClr val="tx1"/>
                </a:solidFill>
                <a:latin typeface="Meiryo UI" panose="020B0604030504040204" pitchFamily="50" charset="-128"/>
                <a:ea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rPr>
              <a:t>72</a:t>
            </a:r>
            <a:r>
              <a:rPr lang="ja-JP" altLang="en-US" sz="1600" b="1" dirty="0">
                <a:solidFill>
                  <a:schemeClr val="tx1"/>
                </a:solidFill>
                <a:latin typeface="Meiryo UI" panose="020B0604030504040204" pitchFamily="50" charset="-128"/>
                <a:ea typeface="Meiryo UI" panose="020B0604030504040204" pitchFamily="50" charset="-128"/>
              </a:rPr>
              <a:t>言語に対応</a:t>
            </a:r>
          </a:p>
          <a:p>
            <a:pPr algn="l">
              <a:spcBef>
                <a:spcPct val="0"/>
              </a:spcBef>
              <a:buFontTx/>
              <a:buNone/>
            </a:pPr>
            <a:r>
              <a:rPr lang="ja-JP" altLang="en-US" sz="1200" dirty="0">
                <a:solidFill>
                  <a:schemeClr val="tx1"/>
                </a:solidFill>
                <a:latin typeface="Meiryo UI" panose="020B0604030504040204" pitchFamily="50" charset="-128"/>
                <a:ea typeface="Meiryo UI" panose="020B0604030504040204" pitchFamily="50" charset="-128"/>
              </a:rPr>
              <a:t>　日本語、英語、中国語はもちろん、全部で</a:t>
            </a:r>
            <a:r>
              <a:rPr lang="en-US" altLang="ja-JP" sz="1200" dirty="0">
                <a:solidFill>
                  <a:schemeClr val="tx1"/>
                </a:solidFill>
                <a:latin typeface="Meiryo UI" panose="020B0604030504040204" pitchFamily="50" charset="-128"/>
                <a:ea typeface="Meiryo UI" panose="020B0604030504040204" pitchFamily="50" charset="-128"/>
              </a:rPr>
              <a:t>72</a:t>
            </a:r>
            <a:r>
              <a:rPr lang="ja-JP" altLang="en-US" sz="1200" dirty="0">
                <a:solidFill>
                  <a:schemeClr val="tx1"/>
                </a:solidFill>
                <a:latin typeface="Meiryo UI" panose="020B0604030504040204" pitchFamily="50" charset="-128"/>
                <a:ea typeface="Meiryo UI" panose="020B0604030504040204" pitchFamily="50" charset="-128"/>
              </a:rPr>
              <a:t>言語をテキスト化できます。</a:t>
            </a:r>
            <a:endParaRPr lang="en-US" altLang="ja-JP" sz="1200" dirty="0">
              <a:solidFill>
                <a:schemeClr val="tx1"/>
              </a:solidFill>
              <a:latin typeface="Meiryo UI" panose="020B0604030504040204" pitchFamily="50" charset="-128"/>
              <a:ea typeface="Meiryo UI" panose="020B0604030504040204" pitchFamily="50" charset="-128"/>
            </a:endParaRPr>
          </a:p>
          <a:p>
            <a:pPr algn="l">
              <a:spcBef>
                <a:spcPct val="0"/>
              </a:spcBef>
              <a:buFontTx/>
              <a:buNone/>
            </a:pPr>
            <a:r>
              <a:rPr lang="ja-JP" altLang="en-US" sz="1200" dirty="0">
                <a:solidFill>
                  <a:schemeClr val="tx1"/>
                </a:solidFill>
                <a:latin typeface="Meiryo UI" panose="020B0604030504040204" pitchFamily="50" charset="-128"/>
                <a:ea typeface="Meiryo UI" panose="020B0604030504040204" pitchFamily="50" charset="-128"/>
              </a:rPr>
              <a:t>　録音を始める前に、テキスト化したい言語をアプリから設定できます。　翻訳機能はありません。</a:t>
            </a:r>
          </a:p>
        </p:txBody>
      </p:sp>
      <p:sp>
        <p:nvSpPr>
          <p:cNvPr id="9" name="テキスト ボックス 8">
            <a:extLst>
              <a:ext uri="{FF2B5EF4-FFF2-40B4-BE49-F238E27FC236}">
                <a16:creationId xmlns:a16="http://schemas.microsoft.com/office/drawing/2014/main" id="{80BC968F-82FB-1E4A-D945-C89D85C829D0}"/>
              </a:ext>
            </a:extLst>
          </p:cNvPr>
          <p:cNvSpPr txBox="1"/>
          <p:nvPr/>
        </p:nvSpPr>
        <p:spPr>
          <a:xfrm>
            <a:off x="729841" y="5395797"/>
            <a:ext cx="6234651" cy="229935"/>
          </a:xfrm>
          <a:prstGeom prst="rect">
            <a:avLst/>
          </a:prstGeom>
          <a:noFill/>
        </p:spPr>
        <p:txBody>
          <a:bodyPr wrap="square">
            <a:spAutoFit/>
          </a:bodyPr>
          <a:lstStyle/>
          <a:p>
            <a:pPr algn="l" defTabSz="742950" fontAlgn="auto">
              <a:spcBef>
                <a:spcPts val="0"/>
              </a:spcBef>
              <a:spcAft>
                <a:spcPts val="0"/>
              </a:spcAft>
            </a:pPr>
            <a:r>
              <a:rPr lang="ja-JP" altLang="en-US" sz="894" dirty="0">
                <a:solidFill>
                  <a:srgbClr val="000000"/>
                </a:solidFill>
                <a:latin typeface="Meiryo UI" panose="020B0604030504040204" pitchFamily="50" charset="-128"/>
                <a:ea typeface="Meiryo UI" panose="020B0604030504040204" pitchFamily="50" charset="-128"/>
              </a:rPr>
              <a:t>注：テキスト化の精度は話し方や環境により変わります。</a:t>
            </a:r>
          </a:p>
        </p:txBody>
      </p:sp>
      <p:graphicFrame>
        <p:nvGraphicFramePr>
          <p:cNvPr id="10" name="表 9">
            <a:extLst>
              <a:ext uri="{FF2B5EF4-FFF2-40B4-BE49-F238E27FC236}">
                <a16:creationId xmlns:a16="http://schemas.microsoft.com/office/drawing/2014/main" id="{607DA053-26E0-6404-57C6-1C1C15D135B0}"/>
              </a:ext>
            </a:extLst>
          </p:cNvPr>
          <p:cNvGraphicFramePr>
            <a:graphicFrameLocks noGrp="1"/>
          </p:cNvGraphicFramePr>
          <p:nvPr>
            <p:extLst>
              <p:ext uri="{D42A27DB-BD31-4B8C-83A1-F6EECF244321}">
                <p14:modId xmlns:p14="http://schemas.microsoft.com/office/powerpoint/2010/main" val="655253099"/>
              </p:ext>
            </p:extLst>
          </p:nvPr>
        </p:nvGraphicFramePr>
        <p:xfrm>
          <a:off x="729841" y="2030569"/>
          <a:ext cx="8676963" cy="3365228"/>
        </p:xfrm>
        <a:graphic>
          <a:graphicData uri="http://schemas.openxmlformats.org/drawingml/2006/table">
            <a:tbl>
              <a:tblPr/>
              <a:tblGrid>
                <a:gridCol w="1416647">
                  <a:extLst>
                    <a:ext uri="{9D8B030D-6E8A-4147-A177-3AD203B41FA5}">
                      <a16:colId xmlns:a16="http://schemas.microsoft.com/office/drawing/2014/main" val="3684104363"/>
                    </a:ext>
                  </a:extLst>
                </a:gridCol>
                <a:gridCol w="1037188">
                  <a:extLst>
                    <a:ext uri="{9D8B030D-6E8A-4147-A177-3AD203B41FA5}">
                      <a16:colId xmlns:a16="http://schemas.microsoft.com/office/drawing/2014/main" val="4077480904"/>
                    </a:ext>
                  </a:extLst>
                </a:gridCol>
                <a:gridCol w="1037188">
                  <a:extLst>
                    <a:ext uri="{9D8B030D-6E8A-4147-A177-3AD203B41FA5}">
                      <a16:colId xmlns:a16="http://schemas.microsoft.com/office/drawing/2014/main" val="3986931340"/>
                    </a:ext>
                  </a:extLst>
                </a:gridCol>
                <a:gridCol w="1037188">
                  <a:extLst>
                    <a:ext uri="{9D8B030D-6E8A-4147-A177-3AD203B41FA5}">
                      <a16:colId xmlns:a16="http://schemas.microsoft.com/office/drawing/2014/main" val="293691033"/>
                    </a:ext>
                  </a:extLst>
                </a:gridCol>
                <a:gridCol w="1037188">
                  <a:extLst>
                    <a:ext uri="{9D8B030D-6E8A-4147-A177-3AD203B41FA5}">
                      <a16:colId xmlns:a16="http://schemas.microsoft.com/office/drawing/2014/main" val="2388208487"/>
                    </a:ext>
                  </a:extLst>
                </a:gridCol>
                <a:gridCol w="1037188">
                  <a:extLst>
                    <a:ext uri="{9D8B030D-6E8A-4147-A177-3AD203B41FA5}">
                      <a16:colId xmlns:a16="http://schemas.microsoft.com/office/drawing/2014/main" val="720096980"/>
                    </a:ext>
                  </a:extLst>
                </a:gridCol>
                <a:gridCol w="1037188">
                  <a:extLst>
                    <a:ext uri="{9D8B030D-6E8A-4147-A177-3AD203B41FA5}">
                      <a16:colId xmlns:a16="http://schemas.microsoft.com/office/drawing/2014/main" val="2581876131"/>
                    </a:ext>
                  </a:extLst>
                </a:gridCol>
                <a:gridCol w="1037188">
                  <a:extLst>
                    <a:ext uri="{9D8B030D-6E8A-4147-A177-3AD203B41FA5}">
                      <a16:colId xmlns:a16="http://schemas.microsoft.com/office/drawing/2014/main" val="394915821"/>
                    </a:ext>
                  </a:extLst>
                </a:gridCol>
              </a:tblGrid>
              <a:tr h="279268">
                <a:tc>
                  <a:txBody>
                    <a:bodyPr/>
                    <a:lstStyle/>
                    <a:p>
                      <a:pPr algn="ctr" fontAlgn="auto"/>
                      <a:r>
                        <a:rPr lang="ja-JP" altLang="en-US" sz="800" b="1" i="0" dirty="0">
                          <a:solidFill>
                            <a:srgbClr val="FFFFFF"/>
                          </a:solidFill>
                          <a:effectLst/>
                          <a:latin typeface="Meiryo UI" panose="020B0604030504040204" pitchFamily="50" charset="-128"/>
                          <a:ea typeface="Meiryo UI" panose="020B0604030504040204" pitchFamily="50" charset="-128"/>
                        </a:rPr>
                        <a:t>​</a:t>
                      </a: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ase"/>
                      <a:r>
                        <a:rPr lang="en-US" sz="900" b="1" i="0" dirty="0" err="1">
                          <a:solidFill>
                            <a:srgbClr val="FFFFFF"/>
                          </a:solidFill>
                          <a:effectLst/>
                          <a:latin typeface="Meiryo UI" panose="020B0604030504040204" pitchFamily="50" charset="-128"/>
                          <a:ea typeface="Meiryo UI" panose="020B0604030504040204" pitchFamily="50" charset="-128"/>
                        </a:rPr>
                        <a:t>AutoMemo</a:t>
                      </a:r>
                      <a:r>
                        <a:rPr lang="en-US" altLang="ja-JP" sz="900" b="1" i="0" dirty="0">
                          <a:solidFill>
                            <a:srgbClr val="FFFFFF"/>
                          </a:solidFill>
                          <a:effectLst/>
                          <a:latin typeface="Meiryo UI" panose="020B0604030504040204" pitchFamily="50" charset="-128"/>
                          <a:ea typeface="Meiryo UI" panose="020B0604030504040204" pitchFamily="50" charset="-128"/>
                        </a:rPr>
                        <a:t>​</a:t>
                      </a:r>
                      <a:endParaRPr lang="en-US" altLang="ja-JP" sz="1800" b="1" i="0" dirty="0">
                        <a:solidFill>
                          <a:srgbClr val="FFFFFF"/>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ase"/>
                      <a:r>
                        <a:rPr lang="en-US" altLang="ja-JP" sz="900" b="1" i="0">
                          <a:solidFill>
                            <a:srgbClr val="FFFFFF"/>
                          </a:solidFill>
                          <a:effectLst/>
                          <a:latin typeface="Meiryo UI" panose="020B0604030504040204" pitchFamily="50" charset="-128"/>
                          <a:ea typeface="Meiryo UI" panose="020B0604030504040204" pitchFamily="50" charset="-128"/>
                        </a:rPr>
                        <a:t>A</a:t>
                      </a:r>
                      <a:r>
                        <a:rPr lang="ja-JP" altLang="en-US" sz="900" b="1" i="0">
                          <a:solidFill>
                            <a:srgbClr val="FFFFFF"/>
                          </a:solidFill>
                          <a:effectLst/>
                          <a:latin typeface="Meiryo UI" panose="020B0604030504040204" pitchFamily="50" charset="-128"/>
                          <a:ea typeface="Meiryo UI" panose="020B0604030504040204" pitchFamily="50" charset="-128"/>
                        </a:rPr>
                        <a:t>社</a:t>
                      </a:r>
                      <a:r>
                        <a:rPr lang="en-US" altLang="ja-JP" sz="900" b="1" i="0">
                          <a:solidFill>
                            <a:srgbClr val="FFFFFF"/>
                          </a:solidFill>
                          <a:effectLst/>
                          <a:latin typeface="Meiryo UI" panose="020B0604030504040204" pitchFamily="50" charset="-128"/>
                          <a:ea typeface="Meiryo UI" panose="020B0604030504040204" pitchFamily="50" charset="-128"/>
                        </a:rPr>
                        <a:t>​</a:t>
                      </a:r>
                      <a:endParaRPr lang="en-US" altLang="ja-JP" sz="1800" b="1" i="0">
                        <a:solidFill>
                          <a:srgbClr val="FFFFFF"/>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ase"/>
                      <a:r>
                        <a:rPr lang="en-US" altLang="ja-JP" sz="900" b="1" i="0">
                          <a:solidFill>
                            <a:srgbClr val="FFFFFF"/>
                          </a:solidFill>
                          <a:effectLst/>
                          <a:latin typeface="Meiryo UI" panose="020B0604030504040204" pitchFamily="50" charset="-128"/>
                          <a:ea typeface="Meiryo UI" panose="020B0604030504040204" pitchFamily="50" charset="-128"/>
                        </a:rPr>
                        <a:t>B</a:t>
                      </a:r>
                      <a:r>
                        <a:rPr lang="ja-JP" altLang="en-US" sz="900" b="1" i="0">
                          <a:solidFill>
                            <a:srgbClr val="FFFFFF"/>
                          </a:solidFill>
                          <a:effectLst/>
                          <a:latin typeface="Meiryo UI" panose="020B0604030504040204" pitchFamily="50" charset="-128"/>
                          <a:ea typeface="Meiryo UI" panose="020B0604030504040204" pitchFamily="50" charset="-128"/>
                        </a:rPr>
                        <a:t>社</a:t>
                      </a:r>
                      <a:r>
                        <a:rPr lang="en-US" altLang="ja-JP" sz="900" b="1" i="0">
                          <a:solidFill>
                            <a:srgbClr val="FFFFFF"/>
                          </a:solidFill>
                          <a:effectLst/>
                          <a:latin typeface="Meiryo UI" panose="020B0604030504040204" pitchFamily="50" charset="-128"/>
                          <a:ea typeface="Meiryo UI" panose="020B0604030504040204" pitchFamily="50" charset="-128"/>
                        </a:rPr>
                        <a:t>​</a:t>
                      </a:r>
                      <a:endParaRPr lang="en-US" altLang="ja-JP" sz="1800" b="1" i="0">
                        <a:solidFill>
                          <a:srgbClr val="FFFFFF"/>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ase"/>
                      <a:r>
                        <a:rPr lang="en-US" sz="900" b="1" i="0">
                          <a:solidFill>
                            <a:srgbClr val="FFFFFF"/>
                          </a:solidFill>
                          <a:effectLst/>
                          <a:latin typeface="Meiryo UI" panose="020B0604030504040204" pitchFamily="50" charset="-128"/>
                          <a:ea typeface="Meiryo UI" panose="020B0604030504040204" pitchFamily="50" charset="-128"/>
                        </a:rPr>
                        <a:t>C</a:t>
                      </a:r>
                      <a:r>
                        <a:rPr lang="ja-JP" altLang="en-US" sz="900" b="1" i="0">
                          <a:solidFill>
                            <a:srgbClr val="FFFFFF"/>
                          </a:solidFill>
                          <a:effectLst/>
                          <a:latin typeface="Meiryo UI" panose="020B0604030504040204" pitchFamily="50" charset="-128"/>
                          <a:ea typeface="Meiryo UI" panose="020B0604030504040204" pitchFamily="50" charset="-128"/>
                        </a:rPr>
                        <a:t>社</a:t>
                      </a:r>
                      <a:r>
                        <a:rPr lang="en-US" altLang="ja-JP" sz="900" b="1" i="0">
                          <a:solidFill>
                            <a:srgbClr val="FFFFFF"/>
                          </a:solidFill>
                          <a:effectLst/>
                          <a:latin typeface="Meiryo UI" panose="020B0604030504040204" pitchFamily="50" charset="-128"/>
                          <a:ea typeface="Meiryo UI" panose="020B0604030504040204" pitchFamily="50" charset="-128"/>
                        </a:rPr>
                        <a:t>​</a:t>
                      </a:r>
                      <a:endParaRPr lang="en-US" altLang="ja-JP" sz="1800" b="1" i="0">
                        <a:solidFill>
                          <a:srgbClr val="FFFFFF"/>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ase"/>
                      <a:r>
                        <a:rPr lang="en-US" sz="900" b="1" i="0">
                          <a:solidFill>
                            <a:srgbClr val="FFFFFF"/>
                          </a:solidFill>
                          <a:effectLst/>
                          <a:latin typeface="Meiryo UI" panose="020B0604030504040204" pitchFamily="50" charset="-128"/>
                          <a:ea typeface="Meiryo UI" panose="020B0604030504040204" pitchFamily="50" charset="-128"/>
                        </a:rPr>
                        <a:t>D</a:t>
                      </a:r>
                      <a:r>
                        <a:rPr lang="ja-JP" altLang="en-US" sz="900" b="1" i="0">
                          <a:solidFill>
                            <a:srgbClr val="FFFFFF"/>
                          </a:solidFill>
                          <a:effectLst/>
                          <a:latin typeface="Meiryo UI" panose="020B0604030504040204" pitchFamily="50" charset="-128"/>
                          <a:ea typeface="Meiryo UI" panose="020B0604030504040204" pitchFamily="50" charset="-128"/>
                        </a:rPr>
                        <a:t>社</a:t>
                      </a:r>
                      <a:r>
                        <a:rPr lang="en-US" altLang="ja-JP" sz="900" b="1" i="0">
                          <a:solidFill>
                            <a:srgbClr val="FFFFFF"/>
                          </a:solidFill>
                          <a:effectLst/>
                          <a:latin typeface="Meiryo UI" panose="020B0604030504040204" pitchFamily="50" charset="-128"/>
                          <a:ea typeface="Meiryo UI" panose="020B0604030504040204" pitchFamily="50" charset="-128"/>
                        </a:rPr>
                        <a:t>​</a:t>
                      </a:r>
                      <a:endParaRPr lang="en-US" altLang="ja-JP" sz="1800" b="1" i="0">
                        <a:solidFill>
                          <a:srgbClr val="FFFFFF"/>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ase"/>
                      <a:r>
                        <a:rPr lang="en-US" altLang="ja-JP" sz="900" b="1" i="0">
                          <a:solidFill>
                            <a:srgbClr val="FFFFFF"/>
                          </a:solidFill>
                          <a:effectLst/>
                          <a:latin typeface="Meiryo UI" panose="020B0604030504040204" pitchFamily="50" charset="-128"/>
                          <a:ea typeface="Meiryo UI" panose="020B0604030504040204" pitchFamily="50" charset="-128"/>
                        </a:rPr>
                        <a:t>E</a:t>
                      </a:r>
                      <a:r>
                        <a:rPr lang="ja-JP" altLang="en-US" sz="900" b="1" i="0">
                          <a:solidFill>
                            <a:srgbClr val="FFFFFF"/>
                          </a:solidFill>
                          <a:effectLst/>
                          <a:latin typeface="Meiryo UI" panose="020B0604030504040204" pitchFamily="50" charset="-128"/>
                          <a:ea typeface="Meiryo UI" panose="020B0604030504040204" pitchFamily="50" charset="-128"/>
                        </a:rPr>
                        <a:t>社</a:t>
                      </a:r>
                      <a:r>
                        <a:rPr lang="en-US" altLang="ja-JP" sz="900" b="1" i="0">
                          <a:solidFill>
                            <a:srgbClr val="FFFFFF"/>
                          </a:solidFill>
                          <a:effectLst/>
                          <a:latin typeface="Meiryo UI" panose="020B0604030504040204" pitchFamily="50" charset="-128"/>
                          <a:ea typeface="Meiryo UI" panose="020B0604030504040204" pitchFamily="50" charset="-128"/>
                        </a:rPr>
                        <a:t>​</a:t>
                      </a:r>
                      <a:endParaRPr lang="en-US" altLang="ja-JP" sz="1800" b="1" i="0">
                        <a:solidFill>
                          <a:srgbClr val="FFFFFF"/>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ase"/>
                      <a:r>
                        <a:rPr lang="en-US" altLang="ja-JP" sz="900" b="1" i="0">
                          <a:solidFill>
                            <a:srgbClr val="FFFFFF"/>
                          </a:solidFill>
                          <a:effectLst/>
                          <a:latin typeface="Meiryo UI" panose="020B0604030504040204" pitchFamily="50" charset="-128"/>
                          <a:ea typeface="Meiryo UI" panose="020B0604030504040204" pitchFamily="50" charset="-128"/>
                        </a:rPr>
                        <a:t>F</a:t>
                      </a:r>
                      <a:r>
                        <a:rPr lang="ja-JP" altLang="en-US" sz="900" b="1" i="0">
                          <a:solidFill>
                            <a:srgbClr val="FFFFFF"/>
                          </a:solidFill>
                          <a:effectLst/>
                          <a:latin typeface="Meiryo UI" panose="020B0604030504040204" pitchFamily="50" charset="-128"/>
                          <a:ea typeface="Meiryo UI" panose="020B0604030504040204" pitchFamily="50" charset="-128"/>
                        </a:rPr>
                        <a:t>社</a:t>
                      </a:r>
                      <a:endParaRPr lang="en-US" altLang="ja-JP" sz="1800" b="1" i="0">
                        <a:solidFill>
                          <a:srgbClr val="FFFFFF"/>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71568930"/>
                  </a:ext>
                </a:extLst>
              </a:tr>
              <a:tr h="358985">
                <a:tc>
                  <a:txBody>
                    <a:bodyPr/>
                    <a:lstStyle/>
                    <a:p>
                      <a:pPr algn="ctr" fontAlgn="base"/>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弊社の経営会議</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00" b="1" i="0" dirty="0">
                          <a:solidFill>
                            <a:srgbClr val="000000"/>
                          </a:solidFill>
                          <a:effectLst/>
                          <a:latin typeface="Meiryo UI" panose="020B0604030504040204" pitchFamily="50" charset="-128"/>
                          <a:ea typeface="Meiryo UI" panose="020B0604030504040204" pitchFamily="50" charset="-128"/>
                        </a:rPr>
                        <a:t>​</a:t>
                      </a:r>
                      <a:endParaRPr lang="ja-JP" altLang="en-US" sz="2100" b="1" i="0" dirty="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200" b="1" i="0" u="none" strike="noStrike">
                          <a:solidFill>
                            <a:srgbClr val="FF0000"/>
                          </a:solidFill>
                          <a:effectLst/>
                          <a:latin typeface="Meiryo UI" panose="020B0604030504040204" pitchFamily="50" charset="-128"/>
                          <a:ea typeface="Meiryo UI" panose="020B0604030504040204" pitchFamily="50" charset="-128"/>
                        </a:rPr>
                        <a:t>87.0%</a:t>
                      </a:r>
                      <a:r>
                        <a:rPr lang="en-US" sz="1200" b="0" i="0">
                          <a:solidFill>
                            <a:srgbClr val="000000"/>
                          </a:solidFill>
                          <a:effectLst/>
                          <a:latin typeface="Meiryo UI" panose="020B0604030504040204" pitchFamily="50" charset="-128"/>
                          <a:ea typeface="Meiryo UI" panose="020B0604030504040204" pitchFamily="50" charset="-128"/>
                        </a:rPr>
                        <a:t>​</a:t>
                      </a:r>
                      <a:endParaRPr lang="en-US" sz="16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62.8%</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dirty="0">
                          <a:solidFill>
                            <a:srgbClr val="000000"/>
                          </a:solidFill>
                          <a:effectLst/>
                          <a:latin typeface="Meiryo UI" panose="020B0604030504040204" pitchFamily="50" charset="-128"/>
                          <a:ea typeface="Meiryo UI" panose="020B0604030504040204" pitchFamily="50" charset="-128"/>
                        </a:rPr>
                        <a:t>59.6%</a:t>
                      </a:r>
                      <a:r>
                        <a:rPr lang="en-US" sz="1000" b="0" i="0" dirty="0">
                          <a:solidFill>
                            <a:srgbClr val="000000"/>
                          </a:solidFill>
                          <a:effectLst/>
                          <a:latin typeface="Meiryo UI" panose="020B0604030504040204" pitchFamily="50" charset="-128"/>
                          <a:ea typeface="Meiryo UI" panose="020B0604030504040204" pitchFamily="50" charset="-128"/>
                        </a:rPr>
                        <a:t>​</a:t>
                      </a:r>
                      <a:endParaRPr lang="en-US" sz="2100" b="0" i="0" dirty="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68.4%</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67.9%</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55.4%</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66.3%</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260410136"/>
                  </a:ext>
                </a:extLst>
              </a:tr>
              <a:tr h="430345">
                <a:tc>
                  <a:txBody>
                    <a:bodyPr/>
                    <a:lstStyle/>
                    <a:p>
                      <a:pPr algn="ctr" fontAlgn="base"/>
                      <a:r>
                        <a:rPr lang="en-US" altLang="ja-JP" sz="800" b="0" i="0" u="none" strike="noStrike">
                          <a:solidFill>
                            <a:srgbClr val="000000"/>
                          </a:solidFill>
                          <a:effectLst/>
                          <a:latin typeface="Meiryo UI" panose="020B0604030504040204" pitchFamily="50" charset="-128"/>
                          <a:ea typeface="Meiryo UI" panose="020B0604030504040204" pitchFamily="50" charset="-128"/>
                        </a:rPr>
                        <a:t>1</a:t>
                      </a:r>
                      <a:r>
                        <a:rPr lang="ja-JP" altLang="en-US" sz="800" b="0" i="0" u="none" strike="noStrike">
                          <a:solidFill>
                            <a:srgbClr val="000000"/>
                          </a:solidFill>
                          <a:effectLst/>
                          <a:latin typeface="Meiryo UI" panose="020B0604030504040204" pitchFamily="50" charset="-128"/>
                          <a:ea typeface="Meiryo UI" panose="020B0604030504040204" pitchFamily="50" charset="-128"/>
                        </a:rPr>
                        <a:t>人・女性</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p>
                      <a:pPr algn="ctr" fontAlgn="base"/>
                      <a:r>
                        <a:rPr lang="ja-JP" altLang="en-US" sz="800" b="0" i="0" u="none" strike="noStrike">
                          <a:solidFill>
                            <a:srgbClr val="000000"/>
                          </a:solidFill>
                          <a:effectLst/>
                          <a:latin typeface="Meiryo UI" panose="020B0604030504040204" pitchFamily="50" charset="-128"/>
                          <a:ea typeface="Meiryo UI" panose="020B0604030504040204" pitchFamily="50" charset="-128"/>
                        </a:rPr>
                        <a:t>講演会</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p>
                      <a:pPr algn="ctr" fontAlgn="base"/>
                      <a:r>
                        <a:rPr lang="ja-JP" altLang="en-US" sz="800" b="0" i="0" u="none" strike="noStrike">
                          <a:solidFill>
                            <a:srgbClr val="000000"/>
                          </a:solidFill>
                          <a:effectLst/>
                          <a:latin typeface="Meiryo UI" panose="020B0604030504040204" pitchFamily="50" charset="-128"/>
                          <a:ea typeface="Meiryo UI" panose="020B0604030504040204" pitchFamily="50" charset="-128"/>
                        </a:rPr>
                        <a:t>フィラーあり</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95.1%</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dirty="0">
                          <a:solidFill>
                            <a:srgbClr val="000000"/>
                          </a:solidFill>
                          <a:effectLst/>
                          <a:latin typeface="Meiryo UI" panose="020B0604030504040204" pitchFamily="50" charset="-128"/>
                          <a:ea typeface="Meiryo UI" panose="020B0604030504040204" pitchFamily="50" charset="-128"/>
                        </a:rPr>
                        <a:t>94.9%</a:t>
                      </a:r>
                      <a:r>
                        <a:rPr lang="en-US" sz="1000" b="0" i="0" dirty="0">
                          <a:solidFill>
                            <a:srgbClr val="000000"/>
                          </a:solidFill>
                          <a:effectLst/>
                          <a:latin typeface="Meiryo UI" panose="020B0604030504040204" pitchFamily="50" charset="-128"/>
                          <a:ea typeface="Meiryo UI" panose="020B0604030504040204" pitchFamily="50" charset="-128"/>
                        </a:rPr>
                        <a:t>​</a:t>
                      </a:r>
                      <a:endParaRPr lang="en-US" sz="2100" b="0" i="0" dirty="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92.6%</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200" b="1" i="0" u="none" strike="noStrike">
                          <a:solidFill>
                            <a:srgbClr val="FF0000"/>
                          </a:solidFill>
                          <a:effectLst/>
                          <a:latin typeface="Meiryo UI" panose="020B0604030504040204" pitchFamily="50" charset="-128"/>
                          <a:ea typeface="Meiryo UI" panose="020B0604030504040204" pitchFamily="50" charset="-128"/>
                        </a:rPr>
                        <a:t>95.7%</a:t>
                      </a:r>
                      <a:r>
                        <a:rPr lang="en-US" sz="1200" b="0" i="0">
                          <a:solidFill>
                            <a:srgbClr val="000000"/>
                          </a:solidFill>
                          <a:effectLst/>
                          <a:latin typeface="Meiryo UI" panose="020B0604030504040204" pitchFamily="50" charset="-128"/>
                          <a:ea typeface="Meiryo UI" panose="020B0604030504040204" pitchFamily="50" charset="-128"/>
                        </a:rPr>
                        <a:t>​</a:t>
                      </a:r>
                      <a:endParaRPr lang="en-US" sz="16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95.3%</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89.8%</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dirty="0">
                          <a:solidFill>
                            <a:srgbClr val="000000"/>
                          </a:solidFill>
                          <a:effectLst/>
                          <a:latin typeface="Meiryo UI" panose="020B0604030504040204" pitchFamily="50" charset="-128"/>
                          <a:ea typeface="Meiryo UI" panose="020B0604030504040204" pitchFamily="50" charset="-128"/>
                        </a:rPr>
                        <a:t>93.7%</a:t>
                      </a:r>
                      <a:r>
                        <a:rPr lang="en-US" sz="1000" b="0" i="0" dirty="0">
                          <a:solidFill>
                            <a:srgbClr val="000000"/>
                          </a:solidFill>
                          <a:effectLst/>
                          <a:latin typeface="Meiryo UI" panose="020B0604030504040204" pitchFamily="50" charset="-128"/>
                          <a:ea typeface="Meiryo UI" panose="020B0604030504040204" pitchFamily="50" charset="-128"/>
                        </a:rPr>
                        <a:t>​</a:t>
                      </a:r>
                      <a:endParaRPr lang="en-US" sz="2100" b="0" i="0" dirty="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73213750"/>
                  </a:ext>
                </a:extLst>
              </a:tr>
              <a:tr h="430345">
                <a:tc>
                  <a:txBody>
                    <a:bodyPr/>
                    <a:lstStyle/>
                    <a:p>
                      <a:pPr algn="ctr" fontAlgn="base"/>
                      <a:r>
                        <a:rPr lang="en-US" altLang="ja-JP" sz="800" b="0" i="0" u="none" strike="noStrike">
                          <a:solidFill>
                            <a:srgbClr val="000000"/>
                          </a:solidFill>
                          <a:effectLst/>
                          <a:latin typeface="Meiryo UI" panose="020B0604030504040204" pitchFamily="50" charset="-128"/>
                          <a:ea typeface="Meiryo UI" panose="020B0604030504040204" pitchFamily="50" charset="-128"/>
                        </a:rPr>
                        <a:t>1</a:t>
                      </a:r>
                      <a:r>
                        <a:rPr lang="ja-JP" altLang="en-US" sz="800" b="0" i="0" u="none" strike="noStrike">
                          <a:solidFill>
                            <a:srgbClr val="000000"/>
                          </a:solidFill>
                          <a:effectLst/>
                          <a:latin typeface="Meiryo UI" panose="020B0604030504040204" pitchFamily="50" charset="-128"/>
                          <a:ea typeface="Meiryo UI" panose="020B0604030504040204" pitchFamily="50" charset="-128"/>
                        </a:rPr>
                        <a:t>人・男性</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p>
                      <a:pPr algn="ctr" fontAlgn="base"/>
                      <a:r>
                        <a:rPr lang="ja-JP" altLang="en-US" sz="800" b="0" i="0" u="none" strike="noStrike">
                          <a:solidFill>
                            <a:srgbClr val="000000"/>
                          </a:solidFill>
                          <a:effectLst/>
                          <a:latin typeface="Meiryo UI" panose="020B0604030504040204" pitchFamily="50" charset="-128"/>
                          <a:ea typeface="Meiryo UI" panose="020B0604030504040204" pitchFamily="50" charset="-128"/>
                        </a:rPr>
                        <a:t>ノイズあり</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p>
                      <a:pPr algn="ctr" fontAlgn="base"/>
                      <a:r>
                        <a:rPr lang="ja-JP" altLang="en-US" sz="800" b="0" i="0" u="none" strike="noStrike">
                          <a:solidFill>
                            <a:srgbClr val="000000"/>
                          </a:solidFill>
                          <a:effectLst/>
                          <a:latin typeface="Meiryo UI" panose="020B0604030504040204" pitchFamily="50" charset="-128"/>
                          <a:ea typeface="Meiryo UI" panose="020B0604030504040204" pitchFamily="50" charset="-128"/>
                        </a:rPr>
                        <a:t>フィラー多め</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200" b="1" i="0" u="none" strike="noStrike">
                          <a:solidFill>
                            <a:srgbClr val="FF0000"/>
                          </a:solidFill>
                          <a:effectLst/>
                          <a:latin typeface="Meiryo UI" panose="020B0604030504040204" pitchFamily="50" charset="-128"/>
                          <a:ea typeface="Meiryo UI" panose="020B0604030504040204" pitchFamily="50" charset="-128"/>
                        </a:rPr>
                        <a:t>95.2%</a:t>
                      </a:r>
                      <a:r>
                        <a:rPr lang="en-US" sz="1200" b="0" i="0">
                          <a:solidFill>
                            <a:srgbClr val="000000"/>
                          </a:solidFill>
                          <a:effectLst/>
                          <a:latin typeface="Meiryo UI" panose="020B0604030504040204" pitchFamily="50" charset="-128"/>
                          <a:ea typeface="Meiryo UI" panose="020B0604030504040204" pitchFamily="50" charset="-128"/>
                        </a:rPr>
                        <a:t>​</a:t>
                      </a:r>
                      <a:endParaRPr lang="en-US" sz="16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80.4%</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78.7%</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94.3%</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94.9%</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82.9%</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94.5%</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706436494"/>
                  </a:ext>
                </a:extLst>
              </a:tr>
              <a:tr h="358985">
                <a:tc>
                  <a:txBody>
                    <a:bodyPr/>
                    <a:lstStyle/>
                    <a:p>
                      <a:pPr algn="ctr" fontAlgn="base"/>
                      <a:r>
                        <a:rPr lang="en-US" altLang="ja-JP" sz="800" b="0" i="0" u="none" strike="noStrike">
                          <a:solidFill>
                            <a:srgbClr val="000000"/>
                          </a:solidFill>
                          <a:effectLst/>
                          <a:latin typeface="Meiryo UI" panose="020B0604030504040204" pitchFamily="50" charset="-128"/>
                          <a:ea typeface="Meiryo UI" panose="020B0604030504040204" pitchFamily="50" charset="-128"/>
                        </a:rPr>
                        <a:t>1</a:t>
                      </a:r>
                      <a:r>
                        <a:rPr lang="ja-JP" altLang="en-US" sz="800" b="0" i="0" u="none" strike="noStrike">
                          <a:solidFill>
                            <a:srgbClr val="000000"/>
                          </a:solidFill>
                          <a:effectLst/>
                          <a:latin typeface="Meiryo UI" panose="020B0604030504040204" pitchFamily="50" charset="-128"/>
                          <a:ea typeface="Meiryo UI" panose="020B0604030504040204" pitchFamily="50" charset="-128"/>
                        </a:rPr>
                        <a:t>人・女性</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p>
                      <a:pPr algn="ctr" fontAlgn="base"/>
                      <a:r>
                        <a:rPr lang="ja-JP" altLang="en-US" sz="800" b="0" i="0" u="none" strike="noStrike">
                          <a:solidFill>
                            <a:srgbClr val="000000"/>
                          </a:solidFill>
                          <a:effectLst/>
                          <a:latin typeface="Meiryo UI" panose="020B0604030504040204" pitchFamily="50" charset="-128"/>
                          <a:ea typeface="Meiryo UI" panose="020B0604030504040204" pitchFamily="50" charset="-128"/>
                        </a:rPr>
                        <a:t>アナウンス</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200" b="1" i="0" u="none" strike="noStrike" dirty="0">
                          <a:solidFill>
                            <a:srgbClr val="FF0000"/>
                          </a:solidFill>
                          <a:effectLst/>
                          <a:latin typeface="Meiryo UI" panose="020B0604030504040204" pitchFamily="50" charset="-128"/>
                          <a:ea typeface="Meiryo UI" panose="020B0604030504040204" pitchFamily="50" charset="-128"/>
                        </a:rPr>
                        <a:t>97.0%</a:t>
                      </a:r>
                      <a:r>
                        <a:rPr lang="en-US" sz="1200" b="0" i="0" dirty="0">
                          <a:solidFill>
                            <a:srgbClr val="000000"/>
                          </a:solidFill>
                          <a:effectLst/>
                          <a:latin typeface="Meiryo UI" panose="020B0604030504040204" pitchFamily="50" charset="-128"/>
                          <a:ea typeface="Meiryo UI" panose="020B0604030504040204" pitchFamily="50" charset="-128"/>
                        </a:rPr>
                        <a:t>​</a:t>
                      </a:r>
                      <a:endParaRPr lang="en-US" sz="1600" b="0" i="0" dirty="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94.9%</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dirty="0">
                          <a:solidFill>
                            <a:srgbClr val="000000"/>
                          </a:solidFill>
                          <a:effectLst/>
                          <a:latin typeface="Meiryo UI" panose="020B0604030504040204" pitchFamily="50" charset="-128"/>
                          <a:ea typeface="Meiryo UI" panose="020B0604030504040204" pitchFamily="50" charset="-128"/>
                        </a:rPr>
                        <a:t>96.6%</a:t>
                      </a:r>
                      <a:r>
                        <a:rPr lang="en-US" sz="1000" b="0" i="0" dirty="0">
                          <a:solidFill>
                            <a:srgbClr val="000000"/>
                          </a:solidFill>
                          <a:effectLst/>
                          <a:latin typeface="Meiryo UI" panose="020B0604030504040204" pitchFamily="50" charset="-128"/>
                          <a:ea typeface="Meiryo UI" panose="020B0604030504040204" pitchFamily="50" charset="-128"/>
                        </a:rPr>
                        <a:t>​</a:t>
                      </a:r>
                      <a:endParaRPr lang="en-US" sz="2100" b="0" i="0" dirty="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96.2%</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96.2%</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96.2%</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96.6%</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75370791"/>
                  </a:ext>
                </a:extLst>
              </a:tr>
              <a:tr h="358985">
                <a:tc>
                  <a:txBody>
                    <a:bodyPr/>
                    <a:lstStyle/>
                    <a:p>
                      <a:pPr algn="ctr" fontAlgn="base"/>
                      <a:r>
                        <a:rPr lang="en-US" altLang="ja-JP" sz="800" b="0" i="0" u="none" strike="noStrike">
                          <a:solidFill>
                            <a:srgbClr val="000000"/>
                          </a:solidFill>
                          <a:effectLst/>
                          <a:latin typeface="Meiryo UI" panose="020B0604030504040204" pitchFamily="50" charset="-128"/>
                          <a:ea typeface="Meiryo UI" panose="020B0604030504040204" pitchFamily="50" charset="-128"/>
                        </a:rPr>
                        <a:t>2</a:t>
                      </a:r>
                      <a:r>
                        <a:rPr lang="ja-JP" altLang="en-US" sz="800" b="0" i="0" u="none" strike="noStrike">
                          <a:solidFill>
                            <a:srgbClr val="000000"/>
                          </a:solidFill>
                          <a:effectLst/>
                          <a:latin typeface="Meiryo UI" panose="020B0604030504040204" pitchFamily="50" charset="-128"/>
                          <a:ea typeface="Meiryo UI" panose="020B0604030504040204" pitchFamily="50" charset="-128"/>
                        </a:rPr>
                        <a:t>人・男女</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200" b="1" i="0" u="none" strike="noStrike" dirty="0">
                          <a:solidFill>
                            <a:srgbClr val="FF0000"/>
                          </a:solidFill>
                          <a:effectLst/>
                          <a:latin typeface="Meiryo UI" panose="020B0604030504040204" pitchFamily="50" charset="-128"/>
                          <a:ea typeface="Meiryo UI" panose="020B0604030504040204" pitchFamily="50" charset="-128"/>
                        </a:rPr>
                        <a:t>98.0%</a:t>
                      </a:r>
                      <a:r>
                        <a:rPr lang="en-US" sz="1200" b="0" i="0" dirty="0">
                          <a:solidFill>
                            <a:srgbClr val="000000"/>
                          </a:solidFill>
                          <a:effectLst/>
                          <a:latin typeface="Meiryo UI" panose="020B0604030504040204" pitchFamily="50" charset="-128"/>
                          <a:ea typeface="Meiryo UI" panose="020B0604030504040204" pitchFamily="50" charset="-128"/>
                        </a:rPr>
                        <a:t>​</a:t>
                      </a:r>
                      <a:endParaRPr lang="en-US" sz="1600" b="0" i="0" dirty="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96.1%</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91.0%</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dirty="0">
                          <a:solidFill>
                            <a:srgbClr val="000000"/>
                          </a:solidFill>
                          <a:effectLst/>
                          <a:latin typeface="Meiryo UI" panose="020B0604030504040204" pitchFamily="50" charset="-128"/>
                          <a:ea typeface="Meiryo UI" panose="020B0604030504040204" pitchFamily="50" charset="-128"/>
                        </a:rPr>
                        <a:t>95.5%</a:t>
                      </a:r>
                      <a:r>
                        <a:rPr lang="en-US" sz="1000" b="0" i="0" dirty="0">
                          <a:solidFill>
                            <a:srgbClr val="000000"/>
                          </a:solidFill>
                          <a:effectLst/>
                          <a:latin typeface="Meiryo UI" panose="020B0604030504040204" pitchFamily="50" charset="-128"/>
                          <a:ea typeface="Meiryo UI" panose="020B0604030504040204" pitchFamily="50" charset="-128"/>
                        </a:rPr>
                        <a:t>​</a:t>
                      </a:r>
                      <a:endParaRPr lang="en-US" sz="2100" b="0" i="0" dirty="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96.1%</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89.9%</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94.4%</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4289977392"/>
                  </a:ext>
                </a:extLst>
              </a:tr>
              <a:tr h="358985">
                <a:tc>
                  <a:txBody>
                    <a:bodyPr/>
                    <a:lstStyle/>
                    <a:p>
                      <a:pPr algn="ctr" fontAlgn="base"/>
                      <a:r>
                        <a:rPr lang="en-US" altLang="ja-JP" sz="800" b="0" i="0" u="none" strike="noStrike">
                          <a:solidFill>
                            <a:srgbClr val="000000"/>
                          </a:solidFill>
                          <a:effectLst/>
                          <a:latin typeface="Meiryo UI" panose="020B0604030504040204" pitchFamily="50" charset="-128"/>
                          <a:ea typeface="Meiryo UI" panose="020B0604030504040204" pitchFamily="50" charset="-128"/>
                        </a:rPr>
                        <a:t>4</a:t>
                      </a:r>
                      <a:r>
                        <a:rPr lang="ja-JP" altLang="en-US" sz="800" b="0" i="0" u="none" strike="noStrike">
                          <a:solidFill>
                            <a:srgbClr val="000000"/>
                          </a:solidFill>
                          <a:effectLst/>
                          <a:latin typeface="Meiryo UI" panose="020B0604030504040204" pitchFamily="50" charset="-128"/>
                          <a:ea typeface="Meiryo UI" panose="020B0604030504040204" pitchFamily="50" charset="-128"/>
                        </a:rPr>
                        <a:t>人・男</a:t>
                      </a:r>
                      <a:r>
                        <a:rPr lang="en-US" altLang="ja-JP" sz="800" b="0" i="0" u="none" strike="noStrike">
                          <a:solidFill>
                            <a:srgbClr val="000000"/>
                          </a:solidFill>
                          <a:effectLst/>
                          <a:latin typeface="Meiryo UI" panose="020B0604030504040204" pitchFamily="50" charset="-128"/>
                          <a:ea typeface="Meiryo UI" panose="020B0604030504040204" pitchFamily="50" charset="-128"/>
                        </a:rPr>
                        <a:t>3</a:t>
                      </a:r>
                      <a:r>
                        <a:rPr lang="ja-JP" altLang="en-US" sz="800" b="0" i="0" u="none" strike="noStrike">
                          <a:solidFill>
                            <a:srgbClr val="000000"/>
                          </a:solidFill>
                          <a:effectLst/>
                          <a:latin typeface="Meiryo UI" panose="020B0604030504040204" pitchFamily="50" charset="-128"/>
                          <a:ea typeface="Meiryo UI" panose="020B0604030504040204" pitchFamily="50" charset="-128"/>
                        </a:rPr>
                        <a:t>女</a:t>
                      </a:r>
                      <a:r>
                        <a:rPr lang="en-US" altLang="ja-JP" sz="800" b="0" i="0" u="none" strike="noStrike">
                          <a:solidFill>
                            <a:srgbClr val="000000"/>
                          </a:solidFill>
                          <a:effectLst/>
                          <a:latin typeface="Meiryo UI" panose="020B0604030504040204" pitchFamily="50" charset="-128"/>
                          <a:ea typeface="Meiryo UI" panose="020B0604030504040204" pitchFamily="50" charset="-128"/>
                        </a:rPr>
                        <a:t>1</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p>
                      <a:pPr algn="ctr" fontAlgn="base"/>
                      <a:r>
                        <a:rPr lang="ja-JP" altLang="en-US" sz="800" b="0" i="0" u="none" strike="noStrike">
                          <a:solidFill>
                            <a:srgbClr val="000000"/>
                          </a:solidFill>
                          <a:effectLst/>
                          <a:latin typeface="Meiryo UI" panose="020B0604030504040204" pitchFamily="50" charset="-128"/>
                          <a:ea typeface="Meiryo UI" panose="020B0604030504040204" pitchFamily="50" charset="-128"/>
                        </a:rPr>
                        <a:t>ノイズあり</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94.6%</a:t>
                      </a:r>
                      <a:r>
                        <a:rPr lang="en-US" sz="800" b="0" i="0">
                          <a:solidFill>
                            <a:srgbClr val="000000"/>
                          </a:solidFill>
                          <a:effectLst/>
                          <a:latin typeface="Meiryo UI" panose="020B0604030504040204" pitchFamily="50" charset="-128"/>
                          <a:ea typeface="Meiryo UI" panose="020B0604030504040204" pitchFamily="50" charset="-128"/>
                        </a:rPr>
                        <a:t>​</a:t>
                      </a:r>
                      <a:endParaRPr lang="en-US" sz="16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200" b="1" i="0" u="none" strike="noStrike">
                          <a:solidFill>
                            <a:srgbClr val="FF0000"/>
                          </a:solidFill>
                          <a:effectLst/>
                          <a:latin typeface="Meiryo UI" panose="020B0604030504040204" pitchFamily="50" charset="-128"/>
                          <a:ea typeface="Meiryo UI" panose="020B0604030504040204" pitchFamily="50" charset="-128"/>
                        </a:rPr>
                        <a:t>95.5%</a:t>
                      </a:r>
                      <a:r>
                        <a:rPr lang="en-US" sz="1200" b="0" i="0">
                          <a:solidFill>
                            <a:srgbClr val="000000"/>
                          </a:solidFill>
                          <a:effectLst/>
                          <a:latin typeface="Meiryo UI" panose="020B0604030504040204" pitchFamily="50" charset="-128"/>
                          <a:ea typeface="Meiryo UI" panose="020B0604030504040204" pitchFamily="50" charset="-128"/>
                        </a:rPr>
                        <a:t>​</a:t>
                      </a:r>
                      <a:endParaRPr lang="en-US" sz="16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91.5%</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dirty="0">
                          <a:solidFill>
                            <a:srgbClr val="000000"/>
                          </a:solidFill>
                          <a:effectLst/>
                          <a:latin typeface="Meiryo UI" panose="020B0604030504040204" pitchFamily="50" charset="-128"/>
                          <a:ea typeface="Meiryo UI" panose="020B0604030504040204" pitchFamily="50" charset="-128"/>
                        </a:rPr>
                        <a:t>83.0%</a:t>
                      </a:r>
                      <a:r>
                        <a:rPr lang="en-US" sz="1000" b="0" i="0" dirty="0">
                          <a:solidFill>
                            <a:srgbClr val="000000"/>
                          </a:solidFill>
                          <a:effectLst/>
                          <a:latin typeface="Meiryo UI" panose="020B0604030504040204" pitchFamily="50" charset="-128"/>
                          <a:ea typeface="Meiryo UI" panose="020B0604030504040204" pitchFamily="50" charset="-128"/>
                        </a:rPr>
                        <a:t>​</a:t>
                      </a:r>
                      <a:endParaRPr lang="en-US" sz="2100" b="0" i="0" dirty="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86.2%</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84.4%</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80.4%</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57315652"/>
                  </a:ext>
                </a:extLst>
              </a:tr>
              <a:tr h="430345">
                <a:tc>
                  <a:txBody>
                    <a:bodyPr/>
                    <a:lstStyle/>
                    <a:p>
                      <a:pPr algn="ctr" fontAlgn="base"/>
                      <a:r>
                        <a:rPr lang="en-US" altLang="ja-JP" sz="800" b="0" i="0" u="none" strike="noStrike">
                          <a:solidFill>
                            <a:srgbClr val="000000"/>
                          </a:solidFill>
                          <a:effectLst/>
                          <a:latin typeface="Meiryo UI" panose="020B0604030504040204" pitchFamily="50" charset="-128"/>
                          <a:ea typeface="Meiryo UI" panose="020B0604030504040204" pitchFamily="50" charset="-128"/>
                        </a:rPr>
                        <a:t>4</a:t>
                      </a:r>
                      <a:r>
                        <a:rPr lang="ja-JP" altLang="en-US" sz="800" b="0" i="0" u="none" strike="noStrike">
                          <a:solidFill>
                            <a:srgbClr val="000000"/>
                          </a:solidFill>
                          <a:effectLst/>
                          <a:latin typeface="Meiryo UI" panose="020B0604030504040204" pitchFamily="50" charset="-128"/>
                          <a:ea typeface="Meiryo UI" panose="020B0604030504040204" pitchFamily="50" charset="-128"/>
                        </a:rPr>
                        <a:t>人・男</a:t>
                      </a:r>
                      <a:r>
                        <a:rPr lang="en-US" altLang="ja-JP" sz="800" b="0" i="0" u="none" strike="noStrike">
                          <a:solidFill>
                            <a:srgbClr val="000000"/>
                          </a:solidFill>
                          <a:effectLst/>
                          <a:latin typeface="Meiryo UI" panose="020B0604030504040204" pitchFamily="50" charset="-128"/>
                          <a:ea typeface="Meiryo UI" panose="020B0604030504040204" pitchFamily="50" charset="-128"/>
                        </a:rPr>
                        <a:t>3</a:t>
                      </a:r>
                      <a:r>
                        <a:rPr lang="ja-JP" altLang="en-US" sz="800" b="0" i="0" u="none" strike="noStrike">
                          <a:solidFill>
                            <a:srgbClr val="000000"/>
                          </a:solidFill>
                          <a:effectLst/>
                          <a:latin typeface="Meiryo UI" panose="020B0604030504040204" pitchFamily="50" charset="-128"/>
                          <a:ea typeface="Meiryo UI" panose="020B0604030504040204" pitchFamily="50" charset="-128"/>
                        </a:rPr>
                        <a:t>女</a:t>
                      </a:r>
                      <a:r>
                        <a:rPr lang="en-US" altLang="ja-JP" sz="800" b="0" i="0" u="none" strike="noStrike">
                          <a:solidFill>
                            <a:srgbClr val="000000"/>
                          </a:solidFill>
                          <a:effectLst/>
                          <a:latin typeface="Meiryo UI" panose="020B0604030504040204" pitchFamily="50" charset="-128"/>
                          <a:ea typeface="Meiryo UI" panose="020B0604030504040204" pitchFamily="50" charset="-128"/>
                        </a:rPr>
                        <a:t>1</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p>
                      <a:pPr algn="ctr" fontAlgn="base"/>
                      <a:r>
                        <a:rPr lang="ja-JP" altLang="en-US" sz="800" b="0" i="0" u="none" strike="noStrike">
                          <a:solidFill>
                            <a:srgbClr val="000000"/>
                          </a:solidFill>
                          <a:effectLst/>
                          <a:latin typeface="Meiryo UI" panose="020B0604030504040204" pitchFamily="50" charset="-128"/>
                          <a:ea typeface="Meiryo UI" panose="020B0604030504040204" pitchFamily="50" charset="-128"/>
                        </a:rPr>
                        <a:t>ノイズあり</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p>
                      <a:pPr algn="ctr" fontAlgn="base"/>
                      <a:r>
                        <a:rPr lang="ja-JP" altLang="en-US" sz="800" b="0" i="0" u="none" strike="noStrike">
                          <a:solidFill>
                            <a:srgbClr val="000000"/>
                          </a:solidFill>
                          <a:effectLst/>
                          <a:latin typeface="Meiryo UI" panose="020B0604030504040204" pitchFamily="50" charset="-128"/>
                          <a:ea typeface="Meiryo UI" panose="020B0604030504040204" pitchFamily="50" charset="-128"/>
                        </a:rPr>
                        <a:t>フィラーあり</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200" b="1" i="0" u="none" strike="noStrike">
                          <a:solidFill>
                            <a:srgbClr val="FF0000"/>
                          </a:solidFill>
                          <a:effectLst/>
                          <a:latin typeface="Meiryo UI" panose="020B0604030504040204" pitchFamily="50" charset="-128"/>
                          <a:ea typeface="Meiryo UI" panose="020B0604030504040204" pitchFamily="50" charset="-128"/>
                        </a:rPr>
                        <a:t>100.0%</a:t>
                      </a:r>
                      <a:r>
                        <a:rPr lang="en-US" sz="1200" b="0" i="0">
                          <a:solidFill>
                            <a:srgbClr val="000000"/>
                          </a:solidFill>
                          <a:effectLst/>
                          <a:latin typeface="Meiryo UI" panose="020B0604030504040204" pitchFamily="50" charset="-128"/>
                          <a:ea typeface="Meiryo UI" panose="020B0604030504040204" pitchFamily="50" charset="-128"/>
                        </a:rPr>
                        <a:t>​</a:t>
                      </a:r>
                      <a:endParaRPr lang="en-US" sz="16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99.1%</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96.5%</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98.2%</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dirty="0">
                          <a:solidFill>
                            <a:srgbClr val="000000"/>
                          </a:solidFill>
                          <a:effectLst/>
                          <a:latin typeface="Meiryo UI" panose="020B0604030504040204" pitchFamily="50" charset="-128"/>
                          <a:ea typeface="Meiryo UI" panose="020B0604030504040204" pitchFamily="50" charset="-128"/>
                        </a:rPr>
                        <a:t>98.2%</a:t>
                      </a:r>
                      <a:r>
                        <a:rPr lang="en-US" sz="1000" b="0" i="0" dirty="0">
                          <a:solidFill>
                            <a:srgbClr val="000000"/>
                          </a:solidFill>
                          <a:effectLst/>
                          <a:latin typeface="Meiryo UI" panose="020B0604030504040204" pitchFamily="50" charset="-128"/>
                          <a:ea typeface="Meiryo UI" panose="020B0604030504040204" pitchFamily="50" charset="-128"/>
                        </a:rPr>
                        <a:t>​</a:t>
                      </a:r>
                      <a:endParaRPr lang="en-US" sz="2100" b="0" i="0" dirty="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dirty="0">
                          <a:solidFill>
                            <a:srgbClr val="000000"/>
                          </a:solidFill>
                          <a:effectLst/>
                          <a:latin typeface="Meiryo UI" panose="020B0604030504040204" pitchFamily="50" charset="-128"/>
                          <a:ea typeface="Meiryo UI" panose="020B0604030504040204" pitchFamily="50" charset="-128"/>
                        </a:rPr>
                        <a:t>82.5%</a:t>
                      </a:r>
                      <a:r>
                        <a:rPr lang="en-US" sz="1000" b="0" i="0" dirty="0">
                          <a:solidFill>
                            <a:srgbClr val="000000"/>
                          </a:solidFill>
                          <a:effectLst/>
                          <a:latin typeface="Meiryo UI" panose="020B0604030504040204" pitchFamily="50" charset="-128"/>
                          <a:ea typeface="Meiryo UI" panose="020B0604030504040204" pitchFamily="50" charset="-128"/>
                        </a:rPr>
                        <a:t>​</a:t>
                      </a:r>
                      <a:endParaRPr lang="en-US" sz="2100" b="0" i="0" dirty="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97.4%</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230998250"/>
                  </a:ext>
                </a:extLst>
              </a:tr>
              <a:tr h="358985">
                <a:tc>
                  <a:txBody>
                    <a:bodyPr/>
                    <a:lstStyle/>
                    <a:p>
                      <a:pPr algn="ctr" fontAlgn="base"/>
                      <a:r>
                        <a:rPr lang="en-US" altLang="ja-JP" sz="800" b="0" i="0" u="none" strike="noStrike">
                          <a:solidFill>
                            <a:srgbClr val="000000"/>
                          </a:solidFill>
                          <a:effectLst/>
                          <a:latin typeface="Meiryo UI" panose="020B0604030504040204" pitchFamily="50" charset="-128"/>
                          <a:ea typeface="Meiryo UI" panose="020B0604030504040204" pitchFamily="50" charset="-128"/>
                        </a:rPr>
                        <a:t>4</a:t>
                      </a:r>
                      <a:r>
                        <a:rPr lang="ja-JP" altLang="en-US" sz="800" b="0" i="0" u="none" strike="noStrike">
                          <a:solidFill>
                            <a:srgbClr val="000000"/>
                          </a:solidFill>
                          <a:effectLst/>
                          <a:latin typeface="Meiryo UI" panose="020B0604030504040204" pitchFamily="50" charset="-128"/>
                          <a:ea typeface="Meiryo UI" panose="020B0604030504040204" pitchFamily="50" charset="-128"/>
                        </a:rPr>
                        <a:t>人・男</a:t>
                      </a:r>
                      <a:r>
                        <a:rPr lang="en-US" altLang="ja-JP" sz="800" b="0" i="0" u="none" strike="noStrike">
                          <a:solidFill>
                            <a:srgbClr val="000000"/>
                          </a:solidFill>
                          <a:effectLst/>
                          <a:latin typeface="Meiryo UI" panose="020B0604030504040204" pitchFamily="50" charset="-128"/>
                          <a:ea typeface="Meiryo UI" panose="020B0604030504040204" pitchFamily="50" charset="-128"/>
                        </a:rPr>
                        <a:t>3</a:t>
                      </a:r>
                      <a:r>
                        <a:rPr lang="ja-JP" altLang="en-US" sz="800" b="0" i="0" u="none" strike="noStrike">
                          <a:solidFill>
                            <a:srgbClr val="000000"/>
                          </a:solidFill>
                          <a:effectLst/>
                          <a:latin typeface="Meiryo UI" panose="020B0604030504040204" pitchFamily="50" charset="-128"/>
                          <a:ea typeface="Meiryo UI" panose="020B0604030504040204" pitchFamily="50" charset="-128"/>
                        </a:rPr>
                        <a:t>女</a:t>
                      </a:r>
                      <a:r>
                        <a:rPr lang="en-US" altLang="ja-JP" sz="800" b="0" i="0" u="none" strike="noStrike">
                          <a:solidFill>
                            <a:srgbClr val="000000"/>
                          </a:solidFill>
                          <a:effectLst/>
                          <a:latin typeface="Meiryo UI" panose="020B0604030504040204" pitchFamily="50" charset="-128"/>
                          <a:ea typeface="Meiryo UI" panose="020B0604030504040204" pitchFamily="50" charset="-128"/>
                        </a:rPr>
                        <a:t>1</a:t>
                      </a:r>
                      <a:r>
                        <a:rPr lang="ja-JP" altLang="en-US" sz="800" b="0" i="0" u="none" strike="noStrike">
                          <a:solidFill>
                            <a:srgbClr val="000000"/>
                          </a:solidFill>
                          <a:effectLst/>
                          <a:latin typeface="Meiryo UI" panose="020B0604030504040204" pitchFamily="50" charset="-128"/>
                          <a:ea typeface="Meiryo UI" panose="020B0604030504040204" pitchFamily="50" charset="-128"/>
                        </a:rPr>
                        <a:t>。</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p>
                      <a:pPr algn="ctr" fontAlgn="base"/>
                      <a:r>
                        <a:rPr lang="ja-JP" altLang="en-US" sz="800" b="0" i="0" u="none" strike="noStrike">
                          <a:solidFill>
                            <a:srgbClr val="000000"/>
                          </a:solidFill>
                          <a:effectLst/>
                          <a:latin typeface="Meiryo UI" panose="020B0604030504040204" pitchFamily="50" charset="-128"/>
                          <a:ea typeface="Meiryo UI" panose="020B0604030504040204" pitchFamily="50" charset="-128"/>
                        </a:rPr>
                        <a:t>専門用語多め。</a:t>
                      </a:r>
                      <a:r>
                        <a:rPr lang="ja-JP" altLang="en-US" sz="800" b="0" i="0">
                          <a:solidFill>
                            <a:srgbClr val="000000"/>
                          </a:solidFill>
                          <a:effectLst/>
                          <a:latin typeface="Meiryo UI" panose="020B0604030504040204" pitchFamily="50" charset="-128"/>
                          <a:ea typeface="Meiryo UI" panose="020B0604030504040204" pitchFamily="50" charset="-128"/>
                        </a:rPr>
                        <a:t>​</a:t>
                      </a:r>
                      <a:endParaRPr lang="ja-JP" altLang="en-US" sz="16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93.2%</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200" b="1" i="0" u="none" strike="noStrike">
                          <a:solidFill>
                            <a:srgbClr val="FF0000"/>
                          </a:solidFill>
                          <a:effectLst/>
                          <a:latin typeface="Meiryo UI" panose="020B0604030504040204" pitchFamily="50" charset="-128"/>
                          <a:ea typeface="Meiryo UI" panose="020B0604030504040204" pitchFamily="50" charset="-128"/>
                        </a:rPr>
                        <a:t>94.0%</a:t>
                      </a:r>
                      <a:r>
                        <a:rPr lang="en-US" sz="1200" b="0" i="0">
                          <a:solidFill>
                            <a:srgbClr val="000000"/>
                          </a:solidFill>
                          <a:effectLst/>
                          <a:latin typeface="Meiryo UI" panose="020B0604030504040204" pitchFamily="50" charset="-128"/>
                          <a:ea typeface="Meiryo UI" panose="020B0604030504040204" pitchFamily="50" charset="-128"/>
                        </a:rPr>
                        <a:t>​</a:t>
                      </a:r>
                      <a:endParaRPr lang="en-US" sz="16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92.0%</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92.3%</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a:solidFill>
                            <a:srgbClr val="000000"/>
                          </a:solidFill>
                          <a:effectLst/>
                          <a:latin typeface="Meiryo UI" panose="020B0604030504040204" pitchFamily="50" charset="-128"/>
                          <a:ea typeface="Meiryo UI" panose="020B0604030504040204" pitchFamily="50" charset="-128"/>
                        </a:rPr>
                        <a:t>93.5%</a:t>
                      </a:r>
                      <a:r>
                        <a:rPr lang="en-US" sz="1000" b="0" i="0">
                          <a:solidFill>
                            <a:srgbClr val="000000"/>
                          </a:solidFill>
                          <a:effectLst/>
                          <a:latin typeface="Meiryo UI" panose="020B0604030504040204" pitchFamily="50" charset="-128"/>
                          <a:ea typeface="Meiryo UI" panose="020B0604030504040204" pitchFamily="50" charset="-128"/>
                        </a:rPr>
                        <a:t>​</a:t>
                      </a:r>
                      <a:endParaRPr lang="en-US" sz="2100" b="0" i="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dirty="0">
                          <a:solidFill>
                            <a:srgbClr val="000000"/>
                          </a:solidFill>
                          <a:effectLst/>
                          <a:latin typeface="Meiryo UI" panose="020B0604030504040204" pitchFamily="50" charset="-128"/>
                          <a:ea typeface="Meiryo UI" panose="020B0604030504040204" pitchFamily="50" charset="-128"/>
                        </a:rPr>
                        <a:t>79.5%</a:t>
                      </a:r>
                      <a:r>
                        <a:rPr lang="en-US" sz="1000" b="0" i="0" dirty="0">
                          <a:solidFill>
                            <a:srgbClr val="000000"/>
                          </a:solidFill>
                          <a:effectLst/>
                          <a:latin typeface="Meiryo UI" panose="020B0604030504040204" pitchFamily="50" charset="-128"/>
                          <a:ea typeface="Meiryo UI" panose="020B0604030504040204" pitchFamily="50" charset="-128"/>
                        </a:rPr>
                        <a:t>​</a:t>
                      </a:r>
                      <a:endParaRPr lang="en-US" sz="2100" b="0" i="0" dirty="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000" b="0" i="0" u="none" strike="noStrike" dirty="0">
                          <a:solidFill>
                            <a:srgbClr val="000000"/>
                          </a:solidFill>
                          <a:effectLst/>
                          <a:latin typeface="Meiryo UI" panose="020B0604030504040204" pitchFamily="50" charset="-128"/>
                          <a:ea typeface="Meiryo UI" panose="020B0604030504040204" pitchFamily="50" charset="-128"/>
                        </a:rPr>
                        <a:t>92.3%</a:t>
                      </a:r>
                      <a:r>
                        <a:rPr lang="en-US" sz="1000" b="0" i="0" dirty="0">
                          <a:solidFill>
                            <a:srgbClr val="000000"/>
                          </a:solidFill>
                          <a:effectLst/>
                          <a:latin typeface="Meiryo UI" panose="020B0604030504040204" pitchFamily="50" charset="-128"/>
                          <a:ea typeface="Meiryo UI" panose="020B0604030504040204" pitchFamily="50" charset="-128"/>
                        </a:rPr>
                        <a:t>​</a:t>
                      </a:r>
                      <a:endParaRPr lang="en-US" sz="2100" b="0" i="0" dirty="0">
                        <a:solidFill>
                          <a:srgbClr val="000000"/>
                        </a:solidFill>
                        <a:effectLst/>
                        <a:latin typeface="Meiryo UI" panose="020B0604030504040204" pitchFamily="50" charset="-128"/>
                        <a:ea typeface="Meiryo UI" panose="020B0604030504040204" pitchFamily="50" charset="-128"/>
                      </a:endParaRPr>
                    </a:p>
                  </a:txBody>
                  <a:tcPr marL="52898" marR="52898" marT="26449" marB="264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01779296"/>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254AD-C3E8-AB55-A8B8-21674EF6B7CB}"/>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7AB1F01-32C9-FFB5-5126-C00591EB72BF}"/>
              </a:ext>
            </a:extLst>
          </p:cNvPr>
          <p:cNvSpPr>
            <a:spLocks noGrp="1"/>
          </p:cNvSpPr>
          <p:nvPr>
            <p:ph idx="1"/>
          </p:nvPr>
        </p:nvSpPr>
        <p:spPr>
          <a:xfrm>
            <a:off x="320132" y="685022"/>
            <a:ext cx="9143999" cy="871928"/>
          </a:xfrm>
        </p:spPr>
        <p:txBody>
          <a:bodyPr>
            <a:normAutofit/>
          </a:bodyPr>
          <a:lstStyle/>
          <a:p>
            <a:pPr marL="0" indent="0">
              <a:buNone/>
            </a:pPr>
            <a:r>
              <a:rPr kumimoji="0" lang="en-US" altLang="ja-JP" sz="1400" dirty="0" err="1">
                <a:solidFill>
                  <a:srgbClr val="000000"/>
                </a:solidFill>
                <a:latin typeface="メイリオ" panose="020B0604030504040204" pitchFamily="50" charset="-128"/>
                <a:ea typeface="メイリオ" panose="020B0604030504040204" pitchFamily="50" charset="-128"/>
              </a:rPr>
              <a:t>AutoMemo</a:t>
            </a:r>
            <a:r>
              <a:rPr kumimoji="0" lang="ja-JP" altLang="en-US" sz="1400" dirty="0">
                <a:solidFill>
                  <a:srgbClr val="000000"/>
                </a:solidFill>
                <a:latin typeface="メイリオ" panose="020B0604030504040204" pitchFamily="50" charset="-128"/>
                <a:ea typeface="メイリオ" panose="020B0604030504040204" pitchFamily="50" charset="-128"/>
              </a:rPr>
              <a:t>は「</a:t>
            </a:r>
            <a:r>
              <a:rPr kumimoji="0" lang="ja-JP" altLang="en-US" sz="1400" kern="1200" dirty="0">
                <a:latin typeface="メイリオ" panose="020B0604030504040204" pitchFamily="50" charset="-128"/>
                <a:ea typeface="メイリオ" panose="020B0604030504040204" pitchFamily="50" charset="-128"/>
                <a:cs typeface="+mn-cs"/>
              </a:rPr>
              <a:t>えっと</a:t>
            </a:r>
            <a:r>
              <a:rPr kumimoji="0" lang="ja-JP" altLang="en-US" sz="1400" dirty="0">
                <a:solidFill>
                  <a:srgbClr val="000000"/>
                </a:solidFill>
                <a:latin typeface="メイリオ" panose="020B0604030504040204" pitchFamily="50" charset="-128"/>
                <a:ea typeface="メイリオ" panose="020B0604030504040204" pitchFamily="50" charset="-128"/>
              </a:rPr>
              <a:t>」、「はい」、「ちょっと」のようなフィラーを削除した上で</a:t>
            </a:r>
            <a:endParaRPr kumimoji="0" lang="en-US" altLang="ja-JP" sz="1400" dirty="0">
              <a:solidFill>
                <a:srgbClr val="000000"/>
              </a:solidFill>
              <a:latin typeface="メイリオ" panose="020B0604030504040204" pitchFamily="50" charset="-128"/>
              <a:ea typeface="メイリオ" panose="020B0604030504040204" pitchFamily="50" charset="-128"/>
            </a:endParaRPr>
          </a:p>
          <a:p>
            <a:pPr marL="0" indent="0">
              <a:buNone/>
            </a:pPr>
            <a:r>
              <a:rPr kumimoji="0" lang="ja-JP" altLang="en-US" sz="1400" dirty="0">
                <a:solidFill>
                  <a:srgbClr val="000000"/>
                </a:solidFill>
                <a:latin typeface="メイリオ" panose="020B0604030504040204" pitchFamily="50" charset="-128"/>
                <a:ea typeface="メイリオ" panose="020B0604030504040204" pitchFamily="50" charset="-128"/>
              </a:rPr>
              <a:t>結果を出力します。また、会議の終了時に複数の参加者が挨拶する声が重なり</a:t>
            </a:r>
            <a:endParaRPr kumimoji="0" lang="en-US" altLang="ja-JP" sz="1400" dirty="0">
              <a:solidFill>
                <a:srgbClr val="000000"/>
              </a:solidFill>
              <a:latin typeface="メイリオ" panose="020B0604030504040204" pitchFamily="50" charset="-128"/>
              <a:ea typeface="メイリオ" panose="020B0604030504040204" pitchFamily="50" charset="-128"/>
            </a:endParaRPr>
          </a:p>
          <a:p>
            <a:pPr marL="0" indent="0">
              <a:buNone/>
            </a:pPr>
            <a:r>
              <a:rPr kumimoji="0" lang="ja-JP" altLang="en-US" sz="1400" dirty="0">
                <a:solidFill>
                  <a:srgbClr val="000000"/>
                </a:solidFill>
                <a:latin typeface="メイリオ" panose="020B0604030504040204" pitchFamily="50" charset="-128"/>
                <a:ea typeface="メイリオ" panose="020B0604030504040204" pitchFamily="50" charset="-128"/>
              </a:rPr>
              <a:t>聞き取りにくい部分もまとめてフィラーを除去できます。</a:t>
            </a: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endParaRPr kumimoji="1" lang="en-US" altLang="ja-JP" sz="1400" dirty="0">
              <a:latin typeface="Meiryo UI" panose="020B0604030504040204" pitchFamily="50" charset="-128"/>
              <a:ea typeface="Meiryo UI" panose="020B0604030504040204" pitchFamily="50" charset="-128"/>
            </a:endParaRPr>
          </a:p>
        </p:txBody>
      </p:sp>
      <p:sp>
        <p:nvSpPr>
          <p:cNvPr id="6" name="タイトル 3">
            <a:extLst>
              <a:ext uri="{FF2B5EF4-FFF2-40B4-BE49-F238E27FC236}">
                <a16:creationId xmlns:a16="http://schemas.microsoft.com/office/drawing/2014/main" id="{B1F349D2-42D5-1856-501D-5FBDD9E1B01A}"/>
              </a:ext>
            </a:extLst>
          </p:cNvPr>
          <p:cNvSpPr txBox="1">
            <a:spLocks/>
          </p:cNvSpPr>
          <p:nvPr/>
        </p:nvSpPr>
        <p:spPr>
          <a:xfrm>
            <a:off x="0" y="0"/>
            <a:ext cx="9906000" cy="560173"/>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Meiryo UI" panose="020B0604030504040204" pitchFamily="50" charset="-128"/>
                <a:ea typeface="Meiryo UI" panose="020B0604030504040204" pitchFamily="50" charset="-128"/>
              </a:rPr>
              <a:t>機能紹介：文字起こし（フィラー除去</a:t>
            </a:r>
            <a:r>
              <a:rPr kumimoji="0" lang="ja-JP" altLang="en-US" sz="2400" b="1" dirty="0">
                <a:solidFill>
                  <a:schemeClr val="bg1"/>
                </a:solidFill>
                <a:latin typeface="Meiryo UI" panose="020B0604030504040204" pitchFamily="50" charset="-128"/>
                <a:ea typeface="Meiryo UI" panose="020B0604030504040204" pitchFamily="50" charset="-128"/>
              </a:rPr>
              <a:t>機能</a:t>
            </a:r>
            <a:r>
              <a:rPr lang="ja-JP" altLang="en-US" sz="2400" b="1" dirty="0">
                <a:solidFill>
                  <a:schemeClr val="bg1"/>
                </a:solidFill>
                <a:latin typeface="Meiryo UI" panose="020B0604030504040204" pitchFamily="50" charset="-128"/>
                <a:ea typeface="Meiryo UI" panose="020B0604030504040204" pitchFamily="50" charset="-128"/>
              </a:rPr>
              <a:t>）</a:t>
            </a:r>
            <a:endParaRPr lang="en-US" altLang="ja-JP" sz="2400" b="1" dirty="0">
              <a:solidFill>
                <a:schemeClr val="bg1"/>
              </a:solidFill>
              <a:latin typeface="Meiryo UI" panose="020B0604030504040204" pitchFamily="50" charset="-128"/>
              <a:ea typeface="Meiryo UI" panose="020B0604030504040204" pitchFamily="50" charset="-128"/>
            </a:endParaRPr>
          </a:p>
        </p:txBody>
      </p:sp>
      <p:graphicFrame>
        <p:nvGraphicFramePr>
          <p:cNvPr id="7" name="表 6">
            <a:extLst>
              <a:ext uri="{FF2B5EF4-FFF2-40B4-BE49-F238E27FC236}">
                <a16:creationId xmlns:a16="http://schemas.microsoft.com/office/drawing/2014/main" id="{1A8EB775-B11F-6526-AE88-10BE8AF9A613}"/>
              </a:ext>
            </a:extLst>
          </p:cNvPr>
          <p:cNvGraphicFramePr>
            <a:graphicFrameLocks noGrp="1"/>
          </p:cNvGraphicFramePr>
          <p:nvPr>
            <p:extLst>
              <p:ext uri="{D42A27DB-BD31-4B8C-83A1-F6EECF244321}">
                <p14:modId xmlns:p14="http://schemas.microsoft.com/office/powerpoint/2010/main" val="1972639476"/>
              </p:ext>
            </p:extLst>
          </p:nvPr>
        </p:nvGraphicFramePr>
        <p:xfrm>
          <a:off x="320132" y="1451559"/>
          <a:ext cx="9257978" cy="5126355"/>
        </p:xfrm>
        <a:graphic>
          <a:graphicData uri="http://schemas.openxmlformats.org/drawingml/2006/table">
            <a:tbl>
              <a:tblPr firstRow="1" bandRow="1">
                <a:tableStyleId>{74C1A8A3-306A-4EB7-A6B1-4F7E0EB9C5D6}</a:tableStyleId>
              </a:tblPr>
              <a:tblGrid>
                <a:gridCol w="888618">
                  <a:extLst>
                    <a:ext uri="{9D8B030D-6E8A-4147-A177-3AD203B41FA5}">
                      <a16:colId xmlns:a16="http://schemas.microsoft.com/office/drawing/2014/main" val="505512067"/>
                    </a:ext>
                  </a:extLst>
                </a:gridCol>
                <a:gridCol w="888618">
                  <a:extLst>
                    <a:ext uri="{9D8B030D-6E8A-4147-A177-3AD203B41FA5}">
                      <a16:colId xmlns:a16="http://schemas.microsoft.com/office/drawing/2014/main" val="3242599929"/>
                    </a:ext>
                  </a:extLst>
                </a:gridCol>
                <a:gridCol w="951831">
                  <a:extLst>
                    <a:ext uri="{9D8B030D-6E8A-4147-A177-3AD203B41FA5}">
                      <a16:colId xmlns:a16="http://schemas.microsoft.com/office/drawing/2014/main" val="3571738055"/>
                    </a:ext>
                  </a:extLst>
                </a:gridCol>
                <a:gridCol w="951831">
                  <a:extLst>
                    <a:ext uri="{9D8B030D-6E8A-4147-A177-3AD203B41FA5}">
                      <a16:colId xmlns:a16="http://schemas.microsoft.com/office/drawing/2014/main" val="4046258483"/>
                    </a:ext>
                  </a:extLst>
                </a:gridCol>
                <a:gridCol w="961851">
                  <a:extLst>
                    <a:ext uri="{9D8B030D-6E8A-4147-A177-3AD203B41FA5}">
                      <a16:colId xmlns:a16="http://schemas.microsoft.com/office/drawing/2014/main" val="3497905469"/>
                    </a:ext>
                  </a:extLst>
                </a:gridCol>
                <a:gridCol w="971870">
                  <a:extLst>
                    <a:ext uri="{9D8B030D-6E8A-4147-A177-3AD203B41FA5}">
                      <a16:colId xmlns:a16="http://schemas.microsoft.com/office/drawing/2014/main" val="3948764954"/>
                    </a:ext>
                  </a:extLst>
                </a:gridCol>
                <a:gridCol w="921776">
                  <a:extLst>
                    <a:ext uri="{9D8B030D-6E8A-4147-A177-3AD203B41FA5}">
                      <a16:colId xmlns:a16="http://schemas.microsoft.com/office/drawing/2014/main" val="2288254896"/>
                    </a:ext>
                  </a:extLst>
                </a:gridCol>
                <a:gridCol w="951831">
                  <a:extLst>
                    <a:ext uri="{9D8B030D-6E8A-4147-A177-3AD203B41FA5}">
                      <a16:colId xmlns:a16="http://schemas.microsoft.com/office/drawing/2014/main" val="657849721"/>
                    </a:ext>
                  </a:extLst>
                </a:gridCol>
                <a:gridCol w="884876">
                  <a:extLst>
                    <a:ext uri="{9D8B030D-6E8A-4147-A177-3AD203B41FA5}">
                      <a16:colId xmlns:a16="http://schemas.microsoft.com/office/drawing/2014/main" val="3542977438"/>
                    </a:ext>
                  </a:extLst>
                </a:gridCol>
                <a:gridCol w="884876">
                  <a:extLst>
                    <a:ext uri="{9D8B030D-6E8A-4147-A177-3AD203B41FA5}">
                      <a16:colId xmlns:a16="http://schemas.microsoft.com/office/drawing/2014/main" val="3400893808"/>
                    </a:ext>
                  </a:extLst>
                </a:gridCol>
              </a:tblGrid>
              <a:tr h="662695">
                <a:tc>
                  <a:txBody>
                    <a:bodyPr/>
                    <a:lstStyle/>
                    <a:p>
                      <a:pPr marL="0" algn="ctr" defTabSz="914400" rtl="0" eaLnBrk="1" fontAlgn="t" latinLnBrk="0" hangingPunct="1"/>
                      <a:endParaRPr kumimoji="1" lang="ja-JP" altLang="en-US" sz="1050" b="1" kern="1200" dirty="0">
                        <a:solidFill>
                          <a:schemeClr val="lt1"/>
                        </a:solidFill>
                        <a:latin typeface="Meiryo UI" panose="020B0604030504040204" pitchFamily="50" charset="-128"/>
                        <a:ea typeface="Meiryo UI"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algn="ctr" defTabSz="914400" rtl="0" eaLnBrk="1" fontAlgn="t" latinLnBrk="0" hangingPunct="1"/>
                      <a:r>
                        <a:rPr kumimoji="1" lang="ja-JP" altLang="en-US" sz="1050" b="1" kern="1200">
                          <a:solidFill>
                            <a:schemeClr val="lt1"/>
                          </a:solidFill>
                          <a:latin typeface="Meiryo UI" panose="020B0604030504040204" pitchFamily="50" charset="-128"/>
                          <a:ea typeface="Meiryo UI" panose="020B0604030504040204" pitchFamily="50" charset="-128"/>
                          <a:cs typeface="+mn-cs"/>
                        </a:rPr>
                        <a:t>原文</a:t>
                      </a:r>
                      <a:br>
                        <a:rPr kumimoji="1" lang="ja-JP" altLang="en-US" sz="1050" b="1" kern="1200">
                          <a:solidFill>
                            <a:schemeClr val="lt1"/>
                          </a:solidFill>
                          <a:latin typeface="Meiryo UI" panose="020B0604030504040204" pitchFamily="50" charset="-128"/>
                          <a:ea typeface="Meiryo UI" panose="020B0604030504040204" pitchFamily="50" charset="-128"/>
                          <a:cs typeface="+mn-cs"/>
                        </a:rPr>
                      </a:br>
                      <a:r>
                        <a:rPr kumimoji="1" lang="ja-JP" altLang="en-US" sz="1050" b="1" kern="1200">
                          <a:solidFill>
                            <a:schemeClr val="lt1"/>
                          </a:solidFill>
                          <a:latin typeface="Meiryo UI" panose="020B0604030504040204" pitchFamily="50" charset="-128"/>
                          <a:ea typeface="Meiryo UI" panose="020B0604030504040204" pitchFamily="50" charset="-128"/>
                          <a:cs typeface="+mn-cs"/>
                        </a:rPr>
                        <a:t>（フィラーも含めて正確に書き起こしたもの）</a:t>
                      </a:r>
                      <a:endParaRPr kumimoji="1" lang="ja-JP" altLang="en-US" sz="1050" b="1" kern="1200" dirty="0">
                        <a:solidFill>
                          <a:schemeClr val="lt1"/>
                        </a:solidFill>
                        <a:latin typeface="Meiryo UI" panose="020B0604030504040204" pitchFamily="50" charset="-128"/>
                        <a:ea typeface="Meiryo UI"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kumimoji="1" lang="en-US" altLang="ja-JP" sz="1050">
                          <a:latin typeface="Meiryo UI" panose="020B0604030504040204" pitchFamily="50" charset="-128"/>
                          <a:ea typeface="Meiryo UI" panose="020B0604030504040204" pitchFamily="50" charset="-128"/>
                        </a:rPr>
                        <a:t>AutoMemo</a:t>
                      </a:r>
                      <a:endParaRPr kumimoji="1" lang="ja-JP" altLang="en-US" sz="105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050" dirty="0">
                          <a:latin typeface="Meiryo UI" panose="020B0604030504040204" pitchFamily="50" charset="-128"/>
                          <a:ea typeface="Meiryo UI" panose="020B0604030504040204" pitchFamily="50" charset="-128"/>
                        </a:rPr>
                        <a:t>製品</a:t>
                      </a:r>
                      <a:r>
                        <a:rPr kumimoji="1" lang="en-US" altLang="ja-JP" sz="1050" dirty="0">
                          <a:latin typeface="Meiryo UI" panose="020B0604030504040204" pitchFamily="50" charset="-128"/>
                          <a:ea typeface="Meiryo UI" panose="020B0604030504040204" pitchFamily="50" charset="-128"/>
                        </a:rPr>
                        <a:t>C</a:t>
                      </a:r>
                      <a:endParaRPr kumimoji="1" lang="ja-JP" altLang="en-US" sz="105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050" dirty="0">
                          <a:latin typeface="Meiryo UI" panose="020B0604030504040204" pitchFamily="50" charset="-128"/>
                          <a:ea typeface="Meiryo UI" panose="020B0604030504040204" pitchFamily="50" charset="-128"/>
                        </a:rPr>
                        <a:t>製品</a:t>
                      </a:r>
                      <a:r>
                        <a:rPr kumimoji="1" lang="en-US" altLang="ja-JP" sz="1050" dirty="0">
                          <a:latin typeface="Meiryo UI" panose="020B0604030504040204" pitchFamily="50" charset="-128"/>
                          <a:ea typeface="Meiryo UI" panose="020B0604030504040204" pitchFamily="50" charset="-128"/>
                        </a:rPr>
                        <a:t>A</a:t>
                      </a:r>
                      <a:endParaRPr kumimoji="1" lang="ja-JP" altLang="en-US" sz="105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050" dirty="0">
                          <a:latin typeface="Meiryo UI" panose="020B0604030504040204" pitchFamily="50" charset="-128"/>
                          <a:ea typeface="Meiryo UI" panose="020B0604030504040204" pitchFamily="50" charset="-128"/>
                        </a:rPr>
                        <a:t>製品</a:t>
                      </a:r>
                      <a:r>
                        <a:rPr kumimoji="1" lang="en-US" altLang="ja-JP" sz="1050" dirty="0">
                          <a:latin typeface="Meiryo UI" panose="020B0604030504040204" pitchFamily="50" charset="-128"/>
                          <a:ea typeface="Meiryo UI" panose="020B0604030504040204" pitchFamily="50" charset="-128"/>
                        </a:rPr>
                        <a:t>N</a:t>
                      </a:r>
                      <a:endParaRPr kumimoji="1" lang="ja-JP" altLang="en-US" sz="105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050" dirty="0">
                          <a:latin typeface="Meiryo UI" panose="020B0604030504040204" pitchFamily="50" charset="-128"/>
                          <a:ea typeface="Meiryo UI" panose="020B0604030504040204" pitchFamily="50" charset="-128"/>
                        </a:rPr>
                        <a:t>製品</a:t>
                      </a:r>
                      <a:r>
                        <a:rPr kumimoji="1" lang="en-US" altLang="ja-JP" sz="1050" dirty="0">
                          <a:latin typeface="Meiryo UI" panose="020B0604030504040204" pitchFamily="50" charset="-128"/>
                          <a:ea typeface="Meiryo UI" panose="020B0604030504040204" pitchFamily="50" charset="-128"/>
                        </a:rPr>
                        <a:t>Z</a:t>
                      </a:r>
                      <a:endParaRPr kumimoji="1" lang="ja-JP" altLang="en-US" sz="105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050" dirty="0">
                          <a:latin typeface="Meiryo UI" panose="020B0604030504040204" pitchFamily="50" charset="-128"/>
                          <a:ea typeface="Meiryo UI" panose="020B0604030504040204" pitchFamily="50" charset="-128"/>
                        </a:rPr>
                        <a:t>製品</a:t>
                      </a:r>
                      <a:r>
                        <a:rPr kumimoji="1" lang="en-US" altLang="ja-JP" sz="1050" dirty="0">
                          <a:latin typeface="Meiryo UI" panose="020B0604030504040204" pitchFamily="50" charset="-128"/>
                          <a:ea typeface="Meiryo UI" panose="020B0604030504040204" pitchFamily="50" charset="-128"/>
                        </a:rPr>
                        <a:t>T</a:t>
                      </a:r>
                      <a:endParaRPr kumimoji="1" lang="ja-JP" altLang="en-US" sz="105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050" dirty="0">
                          <a:latin typeface="Meiryo UI" panose="020B0604030504040204" pitchFamily="50" charset="-128"/>
                          <a:ea typeface="Meiryo UI" panose="020B0604030504040204" pitchFamily="50" charset="-128"/>
                        </a:rPr>
                        <a:t>製品</a:t>
                      </a:r>
                      <a:r>
                        <a:rPr kumimoji="1" lang="en-US" altLang="ja-JP" sz="1050" dirty="0">
                          <a:latin typeface="Meiryo UI" panose="020B0604030504040204" pitchFamily="50" charset="-128"/>
                          <a:ea typeface="Meiryo UI" panose="020B0604030504040204" pitchFamily="50" charset="-128"/>
                        </a:rPr>
                        <a:t>R</a:t>
                      </a:r>
                      <a:endParaRPr kumimoji="1" lang="ja-JP" altLang="en-US" sz="105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050" dirty="0">
                          <a:latin typeface="Meiryo UI" panose="020B0604030504040204" pitchFamily="50" charset="-128"/>
                          <a:ea typeface="Meiryo UI" panose="020B0604030504040204" pitchFamily="50" charset="-128"/>
                        </a:rPr>
                        <a:t>製品</a:t>
                      </a:r>
                      <a:r>
                        <a:rPr kumimoji="1" lang="en-US" altLang="ja-JP" sz="1050" dirty="0">
                          <a:latin typeface="Meiryo UI" panose="020B0604030504040204" pitchFamily="50" charset="-128"/>
                          <a:ea typeface="Meiryo UI" panose="020B0604030504040204" pitchFamily="50" charset="-128"/>
                        </a:rPr>
                        <a:t>P</a:t>
                      </a:r>
                      <a:endParaRPr kumimoji="1" lang="ja-JP" altLang="en-US" sz="105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293984151"/>
                  </a:ext>
                </a:extLst>
              </a:tr>
              <a:tr h="188278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ja-JP" altLang="en-US" sz="1050" kern="1200">
                          <a:solidFill>
                            <a:srgbClr val="000000"/>
                          </a:solidFill>
                          <a:latin typeface="メイリオ" panose="020B0604030504040204" pitchFamily="50" charset="-128"/>
                          <a:ea typeface="メイリオ" panose="020B0604030504040204" pitchFamily="50" charset="-128"/>
                          <a:cs typeface="+mn-cs"/>
                        </a:rPr>
                        <a:t> 弊社の経営 </a:t>
                      </a:r>
                      <a:endParaRPr kumimoji="0" lang="en-US" altLang="ja-JP" sz="1050" kern="1200">
                        <a:solidFill>
                          <a:srgbClr val="000000"/>
                        </a:solidFill>
                        <a:latin typeface="メイリオ" panose="020B0604030504040204" pitchFamily="50" charset="-128"/>
                        <a:ea typeface="メイリオ" panose="020B0604030504040204" pitchFamily="50" charset="-128"/>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ja-JP" altLang="en-US" sz="1050" kern="1200">
                          <a:solidFill>
                            <a:srgbClr val="000000"/>
                          </a:solidFill>
                          <a:latin typeface="メイリオ" panose="020B0604030504040204" pitchFamily="50" charset="-128"/>
                          <a:ea typeface="メイリオ" panose="020B0604030504040204" pitchFamily="50" charset="-128"/>
                          <a:cs typeface="+mn-cs"/>
                        </a:rPr>
                        <a:t> 会議①</a:t>
                      </a:r>
                      <a:endParaRPr kumimoji="0" lang="en-US" altLang="ja-JP" sz="1050" kern="1200" dirty="0">
                        <a:solidFill>
                          <a:srgbClr val="000000"/>
                        </a:solidFill>
                        <a:latin typeface="メイリオ" panose="020B0604030504040204" pitchFamily="50" charset="-128"/>
                        <a:ea typeface="メイリオ" panose="020B0604030504040204" pitchFamily="50" charset="-128"/>
                        <a:cs typeface="+mn-cs"/>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t" latinLnBrk="0" hangingPunct="1"/>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えー、えっと、</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オートメモ</a:t>
                      </a:r>
                      <a:r>
                        <a:rPr kumimoji="0" lang="en-US" altLang="ja-JP" sz="1050" kern="1200">
                          <a:solidFill>
                            <a:srgbClr val="000000"/>
                          </a:solidFill>
                          <a:latin typeface="メイリオ" panose="020B0604030504040204" pitchFamily="50" charset="-128"/>
                          <a:ea typeface="メイリオ" panose="020B0604030504040204" pitchFamily="50" charset="-128"/>
                          <a:cs typeface="+mn-cs"/>
                        </a:rPr>
                        <a:t>R</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など、</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あの、ちょっと、そうですね</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、今リリースに向けて開発を進めているものに関して、えっと、状況の共有、製品別に</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ちょっと</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させていただきます。</a:t>
                      </a:r>
                      <a:endParaRPr kumimoji="0" lang="ja-JP" altLang="en-US" sz="1050" kern="1200" dirty="0">
                        <a:solidFill>
                          <a:srgbClr val="000000"/>
                        </a:solidFill>
                        <a:latin typeface="メイリオ" panose="020B0604030504040204" pitchFamily="50" charset="-128"/>
                        <a:ea typeface="メイリオ"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t" latinLnBrk="0" hangingPunct="1"/>
                      <a:r>
                        <a:rPr kumimoji="0" lang="ja-JP" altLang="en-US" sz="1050" kern="1200">
                          <a:solidFill>
                            <a:srgbClr val="000000"/>
                          </a:solidFill>
                          <a:latin typeface="メイリオ" panose="020B0604030504040204" pitchFamily="50" charset="-128"/>
                          <a:ea typeface="メイリオ" panose="020B0604030504040204" pitchFamily="50" charset="-128"/>
                          <a:cs typeface="+mn-cs"/>
                        </a:rPr>
                        <a:t>オートメモ</a:t>
                      </a:r>
                      <a:r>
                        <a:rPr kumimoji="0" lang="en-US" altLang="ja-JP" sz="1050" kern="1200">
                          <a:solidFill>
                            <a:srgbClr val="000000"/>
                          </a:solidFill>
                          <a:latin typeface="メイリオ" panose="020B0604030504040204" pitchFamily="50" charset="-128"/>
                          <a:ea typeface="メイリオ" panose="020B0604030504040204" pitchFamily="50" charset="-128"/>
                          <a:cs typeface="+mn-cs"/>
                        </a:rPr>
                        <a:t>R</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など、今リリースに向けて開発を進めているものに関して、状況の共有、製品別にさせていただきます。</a:t>
                      </a:r>
                      <a:endParaRPr kumimoji="0" lang="ja-JP" altLang="en-US" sz="1050" kern="1200" dirty="0">
                        <a:solidFill>
                          <a:srgbClr val="000000"/>
                        </a:solidFill>
                        <a:latin typeface="メイリオ" panose="020B0604030504040204" pitchFamily="50" charset="-128"/>
                        <a:ea typeface="メイリオ"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l" defTabSz="914400" rtl="0" eaLnBrk="1" fontAlgn="t" latinLnBrk="0" hangingPunct="1"/>
                      <a:r>
                        <a:rPr kumimoji="0" lang="ja-JP" altLang="en-US" sz="1050" kern="1200">
                          <a:solidFill>
                            <a:srgbClr val="000000"/>
                          </a:solidFill>
                          <a:latin typeface="メイリオ" panose="020B0604030504040204" pitchFamily="50" charset="-128"/>
                          <a:ea typeface="メイリオ" panose="020B0604030504040204" pitchFamily="50" charset="-128"/>
                          <a:cs typeface="+mn-cs"/>
                        </a:rPr>
                        <a:t>オートメも、</a:t>
                      </a:r>
                      <a:r>
                        <a:rPr kumimoji="0" lang="en-US" altLang="ja-JP" sz="1050" kern="1200">
                          <a:solidFill>
                            <a:srgbClr val="000000"/>
                          </a:solidFill>
                          <a:latin typeface="メイリオ" panose="020B0604030504040204" pitchFamily="50" charset="-128"/>
                          <a:ea typeface="メイリオ" panose="020B0604030504040204" pitchFamily="50" charset="-128"/>
                          <a:cs typeface="+mn-cs"/>
                        </a:rPr>
                        <a:t>r</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など</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ちょっと、 そうですね、</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今リリースに向けて開発進めているものに関して、状況のこ、共有、製品別に</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ちょっと</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させていただきます。</a:t>
                      </a:r>
                      <a:endParaRPr kumimoji="0" lang="ja-JP" altLang="en-US" sz="1050" kern="1200" dirty="0">
                        <a:solidFill>
                          <a:srgbClr val="000000"/>
                        </a:solidFill>
                        <a:latin typeface="メイリオ" panose="020B0604030504040204" pitchFamily="50" charset="-128"/>
                        <a:ea typeface="メイリオ"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t" latinLnBrk="0" hangingPunct="1"/>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ええと</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オートメモ</a:t>
                      </a:r>
                      <a:r>
                        <a:rPr kumimoji="0" lang="en-US" altLang="ja-JP" sz="1050" kern="1200">
                          <a:solidFill>
                            <a:srgbClr val="000000"/>
                          </a:solidFill>
                          <a:latin typeface="メイリオ" panose="020B0604030504040204" pitchFamily="50" charset="-128"/>
                          <a:ea typeface="メイリオ" panose="020B0604030504040204" pitchFamily="50" charset="-128"/>
                          <a:cs typeface="+mn-cs"/>
                        </a:rPr>
                        <a:t>R</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などあの</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ちょっと？そうですね。</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今レディースに向けて開発進めているものに関してと状況のこう共有。製品別に</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ちょっと</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させていただきます。</a:t>
                      </a:r>
                      <a:endParaRPr kumimoji="0" lang="ja-JP" altLang="en-US" sz="1050" kern="1200" dirty="0">
                        <a:solidFill>
                          <a:srgbClr val="000000"/>
                        </a:solidFill>
                        <a:latin typeface="メイリオ" panose="020B0604030504040204" pitchFamily="50" charset="-128"/>
                        <a:ea typeface="メイリオ"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t" latinLnBrk="0" hangingPunct="1"/>
                      <a:r>
                        <a:rPr kumimoji="0" lang="ja-JP" altLang="en-US" sz="1050" kern="1200">
                          <a:solidFill>
                            <a:srgbClr val="000000"/>
                          </a:solidFill>
                          <a:latin typeface="メイリオ" panose="020B0604030504040204" pitchFamily="50" charset="-128"/>
                          <a:ea typeface="メイリオ" panose="020B0604030504040204" pitchFamily="50" charset="-128"/>
                          <a:cs typeface="+mn-cs"/>
                        </a:rPr>
                        <a:t>乙女もあるなど</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ちょっとそうですね</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リリース数のに向けて開発を進めているものに関して状況の共有製品別に</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ちょっと</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させていただきます。</a:t>
                      </a:r>
                      <a:endParaRPr kumimoji="0" lang="ja-JP" altLang="en-US" sz="1050" kern="1200" dirty="0">
                        <a:solidFill>
                          <a:srgbClr val="000000"/>
                        </a:solidFill>
                        <a:latin typeface="メイリオ" panose="020B0604030504040204" pitchFamily="50" charset="-128"/>
                        <a:ea typeface="メイリオ"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t" latinLnBrk="0" hangingPunct="1"/>
                      <a:r>
                        <a:rPr kumimoji="0" lang="ja-JP" altLang="en-US" sz="1050" kern="1200">
                          <a:solidFill>
                            <a:srgbClr val="000000"/>
                          </a:solidFill>
                          <a:latin typeface="メイリオ" panose="020B0604030504040204" pitchFamily="50" charset="-128"/>
                          <a:ea typeface="メイリオ" panose="020B0604030504040204" pitchFamily="50" charset="-128"/>
                          <a:cs typeface="+mn-cs"/>
                        </a:rPr>
                        <a:t>乙女もあるなど</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ちょっと。そうですね</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リリースに向けて開発を進めているものに関して状況の共有製品別に</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ちょっと</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させていただきます。</a:t>
                      </a:r>
                      <a:endParaRPr kumimoji="0" lang="ja-JP" altLang="en-US" sz="1050" kern="1200" dirty="0">
                        <a:solidFill>
                          <a:srgbClr val="000000"/>
                        </a:solidFill>
                        <a:latin typeface="メイリオ" panose="020B0604030504040204" pitchFamily="50" charset="-128"/>
                        <a:ea typeface="メイリオ"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t" latinLnBrk="0" hangingPunct="1"/>
                      <a:r>
                        <a:rPr kumimoji="0" lang="ja-JP" altLang="en-US" sz="1050" kern="1200">
                          <a:solidFill>
                            <a:srgbClr val="000000"/>
                          </a:solidFill>
                          <a:latin typeface="メイリオ" panose="020B0604030504040204" pitchFamily="50" charset="-128"/>
                          <a:ea typeface="メイリオ" panose="020B0604030504040204" pitchFamily="50" charset="-128"/>
                          <a:cs typeface="+mn-cs"/>
                        </a:rPr>
                        <a:t>乙女もあるなど</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ちょっとそうですね</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リリース数のに向けて開発を進めているものに関して状況の共有製品別に</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ちょっと</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させていただきます。</a:t>
                      </a:r>
                      <a:endParaRPr kumimoji="0" lang="ja-JP" altLang="en-US" sz="1050" kern="1200" dirty="0">
                        <a:solidFill>
                          <a:srgbClr val="000000"/>
                        </a:solidFill>
                        <a:latin typeface="メイリオ" panose="020B0604030504040204" pitchFamily="50" charset="-128"/>
                        <a:ea typeface="メイリオ"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kumimoji="0" lang="ja-JP" altLang="en-US" sz="1050" kern="1200" dirty="0">
                          <a:solidFill>
                            <a:srgbClr val="000000"/>
                          </a:solidFill>
                          <a:latin typeface="メイリオ" panose="020B0604030504040204" pitchFamily="50" charset="-128"/>
                          <a:ea typeface="メイリオ" panose="020B0604030504040204" pitchFamily="50" charset="-128"/>
                          <a:cs typeface="+mn-cs"/>
                        </a:rPr>
                        <a:t>乙女もあるなど</a:t>
                      </a:r>
                      <a:r>
                        <a:rPr kumimoji="0" lang="ja-JP" altLang="en-US" sz="1050" kern="1200" dirty="0">
                          <a:solidFill>
                            <a:srgbClr val="FF0000"/>
                          </a:solidFill>
                          <a:latin typeface="メイリオ" panose="020B0604030504040204" pitchFamily="50" charset="-128"/>
                          <a:ea typeface="メイリオ" panose="020B0604030504040204" pitchFamily="50" charset="-128"/>
                          <a:cs typeface="+mn-cs"/>
                        </a:rPr>
                        <a:t>ちょっとそうですね</a:t>
                      </a:r>
                      <a:r>
                        <a:rPr kumimoji="0" lang="ja-JP" altLang="en-US" sz="1050" kern="1200" dirty="0">
                          <a:solidFill>
                            <a:srgbClr val="000000"/>
                          </a:solidFill>
                          <a:latin typeface="メイリオ" panose="020B0604030504040204" pitchFamily="50" charset="-128"/>
                          <a:ea typeface="メイリオ" panose="020B0604030504040204" pitchFamily="50" charset="-128"/>
                          <a:cs typeface="+mn-cs"/>
                        </a:rPr>
                        <a:t>リリース数のに向けて開発を進めているものに関して状況の共有製品別に</a:t>
                      </a:r>
                      <a:r>
                        <a:rPr kumimoji="0" lang="ja-JP" altLang="en-US" sz="1050" kern="1200" dirty="0">
                          <a:solidFill>
                            <a:srgbClr val="FF0000"/>
                          </a:solidFill>
                          <a:latin typeface="メイリオ" panose="020B0604030504040204" pitchFamily="50" charset="-128"/>
                          <a:ea typeface="メイリオ" panose="020B0604030504040204" pitchFamily="50" charset="-128"/>
                          <a:cs typeface="+mn-cs"/>
                        </a:rPr>
                        <a:t>ちょっと</a:t>
                      </a:r>
                      <a:r>
                        <a:rPr kumimoji="0" lang="ja-JP" altLang="en-US" sz="1050" kern="1200" dirty="0">
                          <a:solidFill>
                            <a:srgbClr val="000000"/>
                          </a:solidFill>
                          <a:latin typeface="メイリオ" panose="020B0604030504040204" pitchFamily="50" charset="-128"/>
                          <a:ea typeface="メイリオ" panose="020B0604030504040204" pitchFamily="50" charset="-128"/>
                          <a:cs typeface="+mn-cs"/>
                        </a:rPr>
                        <a:t>させていただきます。</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kumimoji="0" lang="ja-JP" altLang="en-US" sz="1050" kern="1200" dirty="0">
                          <a:solidFill>
                            <a:srgbClr val="000000"/>
                          </a:solidFill>
                          <a:latin typeface="メイリオ" panose="020B0604030504040204" pitchFamily="50" charset="-128"/>
                          <a:ea typeface="メイリオ" panose="020B0604030504040204" pitchFamily="50" charset="-128"/>
                          <a:cs typeface="+mn-cs"/>
                        </a:rPr>
                        <a:t>オートメモ</a:t>
                      </a:r>
                      <a:r>
                        <a:rPr kumimoji="0" lang="en-US" altLang="ja-JP" sz="1050" kern="1200" dirty="0">
                          <a:solidFill>
                            <a:srgbClr val="000000"/>
                          </a:solidFill>
                          <a:latin typeface="メイリオ" panose="020B0604030504040204" pitchFamily="50" charset="-128"/>
                          <a:ea typeface="メイリオ" panose="020B0604030504040204" pitchFamily="50" charset="-128"/>
                          <a:cs typeface="+mn-cs"/>
                        </a:rPr>
                        <a:t>R</a:t>
                      </a:r>
                      <a:r>
                        <a:rPr kumimoji="0" lang="ja-JP" altLang="en-US" sz="1050" kern="1200" dirty="0">
                          <a:solidFill>
                            <a:srgbClr val="000000"/>
                          </a:solidFill>
                          <a:latin typeface="メイリオ" panose="020B0604030504040204" pitchFamily="50" charset="-128"/>
                          <a:ea typeface="メイリオ" panose="020B0604030504040204" pitchFamily="50" charset="-128"/>
                          <a:cs typeface="+mn-cs"/>
                        </a:rPr>
                        <a:t>など、今リリースに向けて開発を進めているものに関して、状況の共有、製品別にさせていただきます。</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8077940"/>
                  </a:ext>
                </a:extLst>
              </a:tr>
              <a:tr h="2029273">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ja-JP" altLang="en-US" sz="1050" kern="1200">
                          <a:solidFill>
                            <a:srgbClr val="000000"/>
                          </a:solidFill>
                          <a:latin typeface="メイリオ" panose="020B0604030504040204" pitchFamily="50" charset="-128"/>
                          <a:ea typeface="メイリオ" panose="020B0604030504040204" pitchFamily="50" charset="-128"/>
                          <a:cs typeface="+mn-cs"/>
                        </a:rPr>
                        <a:t> 弊社の経営 </a:t>
                      </a:r>
                      <a:endParaRPr kumimoji="0" lang="en-US" altLang="ja-JP" sz="1050" kern="1200">
                        <a:solidFill>
                          <a:srgbClr val="000000"/>
                        </a:solidFill>
                        <a:latin typeface="メイリオ" panose="020B0604030504040204" pitchFamily="50" charset="-128"/>
                        <a:ea typeface="メイリオ" panose="020B0604030504040204" pitchFamily="50" charset="-128"/>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ja-JP" altLang="en-US" sz="1050" kern="1200">
                          <a:solidFill>
                            <a:srgbClr val="000000"/>
                          </a:solidFill>
                          <a:latin typeface="メイリオ" panose="020B0604030504040204" pitchFamily="50" charset="-128"/>
                          <a:ea typeface="メイリオ" panose="020B0604030504040204" pitchFamily="50" charset="-128"/>
                          <a:cs typeface="+mn-cs"/>
                        </a:rPr>
                        <a:t> 会議②</a:t>
                      </a:r>
                      <a:endParaRPr kumimoji="0" lang="en-US" altLang="ja-JP" sz="1050" kern="1200" dirty="0">
                        <a:solidFill>
                          <a:srgbClr val="000000"/>
                        </a:solidFill>
                        <a:latin typeface="メイリオ" panose="020B0604030504040204" pitchFamily="50" charset="-128"/>
                        <a:ea typeface="メイリオ" panose="020B0604030504040204" pitchFamily="50" charset="-128"/>
                        <a:cs typeface="+mn-cs"/>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t" latinLnBrk="0" hangingPunct="1"/>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r>
                        <a:rPr kumimoji="0" lang="ja-JP" altLang="en-US" sz="1050" kern="1200">
                          <a:solidFill>
                            <a:schemeClr val="tx1"/>
                          </a:solidFill>
                          <a:latin typeface="メイリオ" panose="020B0604030504040204" pitchFamily="50" charset="-128"/>
                          <a:ea typeface="メイリオ" panose="020B0604030504040204" pitchFamily="50" charset="-128"/>
                          <a:cs typeface="+mn-cs"/>
                        </a:rPr>
                        <a:t>では、</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えーっと、</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本日は終了したいと思います。</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お疲れさまでした。ありがとうございます。失礼します。</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ありがとうございました（複数人）</a:t>
                      </a:r>
                      <a:endParaRPr kumimoji="0" lang="ja-JP" altLang="en-US" sz="1050" kern="1200" dirty="0">
                        <a:solidFill>
                          <a:srgbClr val="FF0000"/>
                        </a:solidFill>
                        <a:latin typeface="メイリオ" panose="020B0604030504040204" pitchFamily="50" charset="-128"/>
                        <a:ea typeface="メイリオ"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t" latinLnBrk="0" hangingPunct="1"/>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では本日は終了したいと思いますお疲れさまでした。</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000000"/>
                          </a:solidFill>
                          <a:latin typeface="メイリオ" panose="020B0604030504040204" pitchFamily="50" charset="-128"/>
                          <a:ea typeface="メイリオ" panose="020B0604030504040204" pitchFamily="50" charset="-128"/>
                          <a:cs typeface="+mn-cs"/>
                        </a:rPr>
                        <a:t>失礼します、</a:t>
                      </a:r>
                      <a:r>
                        <a:rPr kumimoji="0" lang="ja-JP" altLang="en-US" sz="1050" kern="1200">
                          <a:solidFill>
                            <a:schemeClr val="tx1"/>
                          </a:solidFill>
                          <a:latin typeface="メイリオ" panose="020B0604030504040204" pitchFamily="50" charset="-128"/>
                          <a:ea typeface="メイリオ" panose="020B0604030504040204" pitchFamily="50" charset="-128"/>
                          <a:cs typeface="+mn-cs"/>
                        </a:rPr>
                        <a:t>ありがとうございました。</a:t>
                      </a:r>
                      <a:endParaRPr kumimoji="0" lang="ja-JP" altLang="en-US" sz="1050" kern="1200" dirty="0">
                        <a:solidFill>
                          <a:schemeClr val="tx1"/>
                        </a:solidFill>
                        <a:latin typeface="メイリオ" panose="020B0604030504040204" pitchFamily="50" charset="-128"/>
                        <a:ea typeface="メイリオ"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l" defTabSz="914400" rtl="0" eaLnBrk="1" fontAlgn="t" latinLnBrk="0" hangingPunct="1"/>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br>
                        <a:rPr kumimoji="0" lang="ja-JP" altLang="en-US" sz="1050" kern="1200">
                          <a:solidFill>
                            <a:srgbClr val="FF0000"/>
                          </a:solidFill>
                          <a:latin typeface="メイリオ" panose="020B0604030504040204" pitchFamily="50" charset="-128"/>
                          <a:ea typeface="メイリオ" panose="020B0604030504040204" pitchFamily="50" charset="-128"/>
                          <a:cs typeface="+mn-cs"/>
                        </a:rPr>
                      </a:b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では、本日の終了したいと思います。</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お疲れ様です。</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ありがとうございました。</a:t>
                      </a:r>
                      <a:br>
                        <a:rPr kumimoji="0" lang="ja-JP" altLang="en-US" sz="1050" kern="1200">
                          <a:solidFill>
                            <a:srgbClr val="FF0000"/>
                          </a:solidFill>
                          <a:latin typeface="メイリオ" panose="020B0604030504040204" pitchFamily="50" charset="-128"/>
                          <a:ea typeface="メイリオ" panose="020B0604030504040204" pitchFamily="50" charset="-128"/>
                          <a:cs typeface="+mn-cs"/>
                        </a:rPr>
                      </a:br>
                      <a:r>
                        <a:rPr kumimoji="0" lang="ja-JP" altLang="en-US" sz="1050" kern="1200">
                          <a:solidFill>
                            <a:srgbClr val="000000"/>
                          </a:solidFill>
                          <a:latin typeface="メイリオ" panose="020B0604030504040204" pitchFamily="50" charset="-128"/>
                          <a:ea typeface="メイリオ" panose="020B0604030504040204" pitchFamily="50" charset="-128"/>
                          <a:cs typeface="+mn-cs"/>
                        </a:rPr>
                        <a:t>失礼します。</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ありがとうござ</a:t>
                      </a:r>
                      <a:br>
                        <a:rPr kumimoji="0" lang="ja-JP" altLang="en-US" sz="1050" kern="1200">
                          <a:solidFill>
                            <a:srgbClr val="FF0000"/>
                          </a:solidFill>
                          <a:latin typeface="メイリオ" panose="020B0604030504040204" pitchFamily="50" charset="-128"/>
                          <a:ea typeface="メイリオ" panose="020B0604030504040204" pitchFamily="50" charset="-128"/>
                          <a:cs typeface="+mn-cs"/>
                        </a:rPr>
                      </a:b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いました。</a:t>
                      </a:r>
                      <a:endParaRPr kumimoji="0" lang="ja-JP" altLang="en-US" sz="1050" kern="1200" dirty="0">
                        <a:solidFill>
                          <a:srgbClr val="FF0000"/>
                        </a:solidFill>
                        <a:latin typeface="メイリオ" panose="020B0604030504040204" pitchFamily="50" charset="-128"/>
                        <a:ea typeface="メイリオ"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t" latinLnBrk="0" hangingPunct="1"/>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br>
                        <a:rPr kumimoji="0" lang="ja-JP" altLang="en-US" sz="1050" kern="1200">
                          <a:solidFill>
                            <a:srgbClr val="FF0000"/>
                          </a:solidFill>
                          <a:latin typeface="メイリオ" panose="020B0604030504040204" pitchFamily="50" charset="-128"/>
                          <a:ea typeface="メイリオ" panose="020B0604030504040204" pitchFamily="50" charset="-128"/>
                          <a:cs typeface="+mn-cs"/>
                        </a:rPr>
                      </a:b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では</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えっと</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堀田さんの方に終了したいと思います。</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お疲れ様です。</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ありがとうございました。</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失礼します。</a:t>
                      </a: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ありがとうございます。ありがとうございました。</a:t>
                      </a:r>
                      <a:endParaRPr kumimoji="0" lang="ja-JP" altLang="en-US" sz="1050" kern="1200" dirty="0">
                        <a:solidFill>
                          <a:srgbClr val="FF0000"/>
                        </a:solidFill>
                        <a:latin typeface="メイリオ" panose="020B0604030504040204" pitchFamily="50" charset="-128"/>
                        <a:ea typeface="メイリオ"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t" latinLnBrk="0" hangingPunct="1"/>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br>
                        <a:rPr kumimoji="0" lang="ja-JP" altLang="en-US" sz="1050" kern="1200">
                          <a:solidFill>
                            <a:srgbClr val="FF0000"/>
                          </a:solidFill>
                          <a:latin typeface="メイリオ" panose="020B0604030504040204" pitchFamily="50" charset="-128"/>
                          <a:ea typeface="メイリオ" panose="020B0604030504040204" pitchFamily="50" charset="-128"/>
                          <a:cs typeface="+mn-cs"/>
                        </a:rPr>
                      </a:b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では終了したいと思います。</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000000"/>
                          </a:solidFill>
                          <a:latin typeface="メイリオ" panose="020B0604030504040204" pitchFamily="50" charset="-128"/>
                          <a:ea typeface="メイリオ" panose="020B0604030504040204" pitchFamily="50" charset="-128"/>
                          <a:cs typeface="+mn-cs"/>
                        </a:rPr>
                        <a:t>疲れ様で</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ございました失礼します。</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ありがとうございました。</a:t>
                      </a:r>
                      <a:endParaRPr kumimoji="0" lang="ja-JP" altLang="en-US" sz="1050" kern="1200" dirty="0">
                        <a:solidFill>
                          <a:srgbClr val="000000"/>
                        </a:solidFill>
                        <a:latin typeface="メイリオ" panose="020B0604030504040204" pitchFamily="50" charset="-128"/>
                        <a:ea typeface="メイリオ"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t" latinLnBrk="0" hangingPunct="1"/>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br>
                        <a:rPr kumimoji="0" lang="ja-JP" altLang="en-US" sz="1050" kern="1200">
                          <a:solidFill>
                            <a:srgbClr val="FF0000"/>
                          </a:solidFill>
                          <a:latin typeface="メイリオ" panose="020B0604030504040204" pitchFamily="50" charset="-128"/>
                          <a:ea typeface="メイリオ" panose="020B0604030504040204" pitchFamily="50" charset="-128"/>
                          <a:cs typeface="+mn-cs"/>
                        </a:rPr>
                      </a:b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では終了したいと思います。</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お疲れ様ですございました。</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000000"/>
                          </a:solidFill>
                          <a:latin typeface="メイリオ" panose="020B0604030504040204" pitchFamily="50" charset="-128"/>
                          <a:ea typeface="メイリオ" panose="020B0604030504040204" pitchFamily="50" charset="-128"/>
                          <a:cs typeface="+mn-cs"/>
                        </a:rPr>
                        <a:t>失礼します。</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ありがとうございました。</a:t>
                      </a:r>
                      <a:endParaRPr kumimoji="0" lang="ja-JP" altLang="en-US" sz="1050" kern="1200" dirty="0">
                        <a:solidFill>
                          <a:srgbClr val="000000"/>
                        </a:solidFill>
                        <a:latin typeface="メイリオ" panose="020B0604030504040204" pitchFamily="50" charset="-128"/>
                        <a:ea typeface="メイリオ"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t" latinLnBrk="0" hangingPunct="1"/>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p>
                    <a:p>
                      <a:pPr marL="0" algn="l" defTabSz="914400" rtl="0" eaLnBrk="1" fontAlgn="t" latinLnBrk="0" hangingPunct="1"/>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p>
                    <a:p>
                      <a:pPr marL="0" algn="l" defTabSz="914400" rtl="0" eaLnBrk="1" fontAlgn="t" latinLnBrk="0" hangingPunct="1"/>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では終了したいと思います。</a:t>
                      </a:r>
                    </a:p>
                    <a:p>
                      <a:pPr marL="0" algn="l" defTabSz="914400" rtl="0" eaLnBrk="1" fontAlgn="t" latinLnBrk="0" hangingPunct="1"/>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お疲れ様ですございました。</a:t>
                      </a:r>
                    </a:p>
                    <a:p>
                      <a:pPr marL="0" algn="l" defTabSz="914400" rtl="0" eaLnBrk="1" fontAlgn="t" latinLnBrk="0" hangingPunct="1"/>
                      <a:r>
                        <a:rPr kumimoji="0" lang="ja-JP" altLang="en-US" sz="1050" kern="1200">
                          <a:solidFill>
                            <a:srgbClr val="000000"/>
                          </a:solidFill>
                          <a:latin typeface="メイリオ" panose="020B0604030504040204" pitchFamily="50" charset="-128"/>
                          <a:ea typeface="メイリオ" panose="020B0604030504040204" pitchFamily="50" charset="-128"/>
                          <a:cs typeface="+mn-cs"/>
                        </a:rPr>
                        <a:t>失礼します。</a:t>
                      </a:r>
                    </a:p>
                    <a:p>
                      <a:pPr marL="0" algn="l" defTabSz="914400" rtl="0" eaLnBrk="1" fontAlgn="t" latinLnBrk="0" hangingPunct="1"/>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ありがとうございました。</a:t>
                      </a:r>
                      <a:endParaRPr kumimoji="0" lang="ja-JP" altLang="en-US" sz="1050" kern="1200" dirty="0">
                        <a:solidFill>
                          <a:srgbClr val="000000"/>
                        </a:solidFill>
                        <a:latin typeface="メイリオ" panose="020B0604030504040204" pitchFamily="50" charset="-128"/>
                        <a:ea typeface="メイリオ"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t" latinLnBrk="0" hangingPunct="1"/>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br>
                        <a:rPr kumimoji="0" lang="ja-JP" altLang="en-US" sz="1050" kern="1200">
                          <a:solidFill>
                            <a:srgbClr val="FF0000"/>
                          </a:solidFill>
                          <a:latin typeface="メイリオ" panose="020B0604030504040204" pitchFamily="50" charset="-128"/>
                          <a:ea typeface="メイリオ" panose="020B0604030504040204" pitchFamily="50" charset="-128"/>
                          <a:cs typeface="+mn-cs"/>
                        </a:rPr>
                      </a:b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br>
                        <a:rPr kumimoji="0" lang="ja-JP" altLang="en-US" sz="1050" kern="1200">
                          <a:solidFill>
                            <a:srgbClr val="FF0000"/>
                          </a:solidFill>
                          <a:latin typeface="メイリオ" panose="020B0604030504040204" pitchFamily="50" charset="-128"/>
                          <a:ea typeface="メイリオ" panose="020B0604030504040204" pitchFamily="50" charset="-128"/>
                          <a:cs typeface="+mn-cs"/>
                        </a:rPr>
                      </a:b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では本日の会議を終了したいと思います。</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FF0000"/>
                          </a:solidFill>
                          <a:latin typeface="メイリオ" panose="020B0604030504040204" pitchFamily="50" charset="-128"/>
                          <a:ea typeface="メイリオ" panose="020B0604030504040204" pitchFamily="50" charset="-128"/>
                          <a:cs typeface="+mn-cs"/>
                        </a:rPr>
                        <a:t>はいはい</a:t>
                      </a: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お疲れ様ですございました。</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000000"/>
                          </a:solidFill>
                          <a:latin typeface="メイリオ" panose="020B0604030504040204" pitchFamily="50" charset="-128"/>
                          <a:ea typeface="メイリオ" panose="020B0604030504040204" pitchFamily="50" charset="-128"/>
                          <a:cs typeface="+mn-cs"/>
                        </a:rPr>
                        <a:t>失礼します。</a:t>
                      </a:r>
                      <a:br>
                        <a:rPr kumimoji="0" lang="ja-JP" altLang="en-US" sz="1050" kern="120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a:solidFill>
                            <a:srgbClr val="000000"/>
                          </a:solidFill>
                          <a:latin typeface="メイリオ" panose="020B0604030504040204" pitchFamily="50" charset="-128"/>
                          <a:ea typeface="メイリオ" panose="020B0604030504040204" pitchFamily="50" charset="-128"/>
                          <a:cs typeface="+mn-cs"/>
                        </a:rPr>
                        <a:t>ありがとうございました。</a:t>
                      </a:r>
                      <a:endParaRPr kumimoji="0" lang="ja-JP" altLang="en-US" sz="1050" kern="1200" dirty="0">
                        <a:solidFill>
                          <a:srgbClr val="000000"/>
                        </a:solidFill>
                        <a:latin typeface="メイリオ" panose="020B0604030504040204" pitchFamily="50" charset="-128"/>
                        <a:ea typeface="メイリオ" panose="020B0604030504040204" pitchFamily="50" charset="-128"/>
                        <a:cs typeface="+mn-cs"/>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kumimoji="0" lang="ja-JP" altLang="en-US" sz="1050" kern="1200" dirty="0">
                          <a:solidFill>
                            <a:srgbClr val="000000"/>
                          </a:solidFill>
                          <a:latin typeface="メイリオ" panose="020B0604030504040204" pitchFamily="50" charset="-128"/>
                          <a:ea typeface="メイリオ" panose="020B0604030504040204" pitchFamily="50" charset="-128"/>
                          <a:cs typeface="+mn-cs"/>
                        </a:rPr>
                        <a:t>では、これで終了したいと思います。</a:t>
                      </a:r>
                      <a:br>
                        <a:rPr kumimoji="0" lang="ja-JP" altLang="en-US" sz="1050" kern="1200" dirty="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dirty="0">
                          <a:solidFill>
                            <a:srgbClr val="000000"/>
                          </a:solidFill>
                          <a:latin typeface="メイリオ" panose="020B0604030504040204" pitchFamily="50" charset="-128"/>
                          <a:ea typeface="メイリオ" panose="020B0604030504040204" pitchFamily="50" charset="-128"/>
                          <a:cs typeface="+mn-cs"/>
                        </a:rPr>
                        <a:t>お疲れ様でした。</a:t>
                      </a:r>
                      <a:br>
                        <a:rPr kumimoji="0" lang="ja-JP" altLang="en-US" sz="1050" kern="1200" dirty="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dirty="0">
                          <a:solidFill>
                            <a:srgbClr val="000000"/>
                          </a:solidFill>
                          <a:latin typeface="メイリオ" panose="020B0604030504040204" pitchFamily="50" charset="-128"/>
                          <a:ea typeface="メイリオ" panose="020B0604030504040204" pitchFamily="50" charset="-128"/>
                          <a:cs typeface="+mn-cs"/>
                        </a:rPr>
                        <a:t>失礼します。</a:t>
                      </a:r>
                      <a:br>
                        <a:rPr kumimoji="0" lang="ja-JP" altLang="en-US" sz="1050" kern="1200" dirty="0">
                          <a:solidFill>
                            <a:srgbClr val="000000"/>
                          </a:solidFill>
                          <a:latin typeface="メイリオ" panose="020B0604030504040204" pitchFamily="50" charset="-128"/>
                          <a:ea typeface="メイリオ" panose="020B0604030504040204" pitchFamily="50" charset="-128"/>
                          <a:cs typeface="+mn-cs"/>
                        </a:rPr>
                      </a:br>
                      <a:r>
                        <a:rPr kumimoji="0" lang="ja-JP" altLang="en-US" sz="1050" kern="1200" dirty="0">
                          <a:solidFill>
                            <a:srgbClr val="000000"/>
                          </a:solidFill>
                          <a:latin typeface="メイリオ" panose="020B0604030504040204" pitchFamily="50" charset="-128"/>
                          <a:ea typeface="メイリオ" panose="020B0604030504040204" pitchFamily="50" charset="-128"/>
                          <a:cs typeface="+mn-cs"/>
                        </a:rPr>
                        <a:t>ありがとうございました。</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002355"/>
                  </a:ext>
                </a:extLst>
              </a:tr>
            </a:tbl>
          </a:graphicData>
        </a:graphic>
      </p:graphicFrame>
      <p:sp>
        <p:nvSpPr>
          <p:cNvPr id="8" name="テキスト ボックス 9">
            <a:extLst>
              <a:ext uri="{FF2B5EF4-FFF2-40B4-BE49-F238E27FC236}">
                <a16:creationId xmlns:a16="http://schemas.microsoft.com/office/drawing/2014/main" id="{B3ABC2CB-5F6F-D8BA-67D7-F11124F29521}"/>
              </a:ext>
            </a:extLst>
          </p:cNvPr>
          <p:cNvSpPr txBox="1">
            <a:spLocks noChangeArrowheads="1"/>
          </p:cNvSpPr>
          <p:nvPr/>
        </p:nvSpPr>
        <p:spPr bwMode="auto">
          <a:xfrm>
            <a:off x="6246706" y="280086"/>
            <a:ext cx="4576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spcBef>
                <a:spcPct val="0"/>
              </a:spcBef>
              <a:buFontTx/>
              <a:buNone/>
            </a:pPr>
            <a:r>
              <a:rPr lang="en-US" altLang="ja-JP" sz="1200" b="1" dirty="0">
                <a:latin typeface="メイリオ" panose="020B0604030504040204" pitchFamily="50" charset="-128"/>
                <a:ea typeface="メイリオ" panose="020B0604030504040204" pitchFamily="50" charset="-128"/>
              </a:rPr>
              <a:t>※ 2025/1/22 </a:t>
            </a:r>
            <a:r>
              <a:rPr lang="ja-JP" altLang="en-US" sz="1200" b="1" dirty="0">
                <a:latin typeface="メイリオ" panose="020B0604030504040204" pitchFamily="50" charset="-128"/>
                <a:ea typeface="メイリオ" panose="020B0604030504040204" pitchFamily="50" charset="-128"/>
              </a:rPr>
              <a:t>時点でのソースネクスト比較です。</a:t>
            </a:r>
            <a:endParaRPr lang="en-US" altLang="ja-JP" sz="12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4540239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30589-B906-537B-8DEF-2FBC3BAC2EF0}"/>
            </a:ext>
          </a:extLst>
        </p:cNvPr>
        <p:cNvGrpSpPr/>
        <p:nvPr/>
      </p:nvGrpSpPr>
      <p:grpSpPr>
        <a:xfrm>
          <a:off x="0" y="0"/>
          <a:ext cx="0" cy="0"/>
          <a:chOff x="0" y="0"/>
          <a:chExt cx="0" cy="0"/>
        </a:xfrm>
      </p:grpSpPr>
      <p:pic>
        <p:nvPicPr>
          <p:cNvPr id="15" name="図 14">
            <a:extLst>
              <a:ext uri="{FF2B5EF4-FFF2-40B4-BE49-F238E27FC236}">
                <a16:creationId xmlns:a16="http://schemas.microsoft.com/office/drawing/2014/main" id="{E8A4057F-6576-C6D3-1D78-411048EA3BED}"/>
              </a:ext>
            </a:extLst>
          </p:cNvPr>
          <p:cNvPicPr>
            <a:picLocks noChangeAspect="1"/>
          </p:cNvPicPr>
          <p:nvPr/>
        </p:nvPicPr>
        <p:blipFill rotWithShape="1">
          <a:blip r:embed="rId2"/>
          <a:srcRect l="10090" t="19642" r="8248" b="9572"/>
          <a:stretch/>
        </p:blipFill>
        <p:spPr>
          <a:xfrm>
            <a:off x="5205028" y="4545124"/>
            <a:ext cx="2736304" cy="1809894"/>
          </a:xfrm>
          <a:prstGeom prst="rect">
            <a:avLst/>
          </a:prstGeom>
          <a:ln>
            <a:solidFill>
              <a:schemeClr val="bg1">
                <a:lumMod val="75000"/>
              </a:schemeClr>
            </a:solidFill>
          </a:ln>
        </p:spPr>
      </p:pic>
      <p:sp>
        <p:nvSpPr>
          <p:cNvPr id="4" name="Rectangle 2">
            <a:extLst>
              <a:ext uri="{FF2B5EF4-FFF2-40B4-BE49-F238E27FC236}">
                <a16:creationId xmlns:a16="http://schemas.microsoft.com/office/drawing/2014/main" id="{E0FA7CF4-DAB4-3F98-A4B3-5A6E52F09890}"/>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dirty="0">
                <a:solidFill>
                  <a:schemeClr val="bg1"/>
                </a:solidFill>
                <a:latin typeface="Meiryo UI" panose="020B0604030504040204" pitchFamily="50" charset="-128"/>
                <a:ea typeface="Meiryo UI" panose="020B0604030504040204" pitchFamily="50" charset="-128"/>
              </a:rPr>
              <a:t>機能紹介：編集機能・話者分離機能</a:t>
            </a:r>
            <a:endParaRPr lang="en-US" altLang="ja-JP" b="1" kern="0" dirty="0">
              <a:solidFill>
                <a:schemeClr val="bg1"/>
              </a:solidFill>
              <a:latin typeface="Meiryo UI" panose="020B0604030504040204" pitchFamily="50" charset="-128"/>
              <a:ea typeface="Meiryo UI" panose="020B0604030504040204" pitchFamily="50" charset="-128"/>
            </a:endParaRPr>
          </a:p>
        </p:txBody>
      </p:sp>
      <p:sp>
        <p:nvSpPr>
          <p:cNvPr id="6" name="コンテンツ プレースホルダ 2">
            <a:extLst>
              <a:ext uri="{FF2B5EF4-FFF2-40B4-BE49-F238E27FC236}">
                <a16:creationId xmlns:a16="http://schemas.microsoft.com/office/drawing/2014/main" id="{26E0D5A9-87FF-B621-00C7-5E1452C69975}"/>
              </a:ext>
            </a:extLst>
          </p:cNvPr>
          <p:cNvSpPr txBox="1">
            <a:spLocks noChangeArrowheads="1"/>
          </p:cNvSpPr>
          <p:nvPr/>
        </p:nvSpPr>
        <p:spPr bwMode="auto">
          <a:xfrm>
            <a:off x="452500" y="693615"/>
            <a:ext cx="4500500" cy="325437"/>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b="1" kern="0" dirty="0">
                <a:solidFill>
                  <a:schemeClr val="tx1">
                    <a:lumMod val="85000"/>
                    <a:lumOff val="15000"/>
                  </a:schemeClr>
                </a:solidFill>
                <a:effectLst/>
                <a:latin typeface="Meiryo UI" panose="020B0604030504040204" pitchFamily="50" charset="-128"/>
                <a:ea typeface="Meiryo UI" panose="020B0604030504040204" pitchFamily="50" charset="-128"/>
              </a:rPr>
              <a:t>編集機能</a:t>
            </a:r>
          </a:p>
        </p:txBody>
      </p:sp>
      <p:sp>
        <p:nvSpPr>
          <p:cNvPr id="7" name="テキスト ボックス 28">
            <a:extLst>
              <a:ext uri="{FF2B5EF4-FFF2-40B4-BE49-F238E27FC236}">
                <a16:creationId xmlns:a16="http://schemas.microsoft.com/office/drawing/2014/main" id="{4797F8F4-7EF8-C559-83F8-E5ABAB203B7F}"/>
              </a:ext>
            </a:extLst>
          </p:cNvPr>
          <p:cNvSpPr txBox="1">
            <a:spLocks noChangeArrowheads="1"/>
          </p:cNvSpPr>
          <p:nvPr/>
        </p:nvSpPr>
        <p:spPr bwMode="auto">
          <a:xfrm>
            <a:off x="452500" y="1019051"/>
            <a:ext cx="4500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spcBef>
                <a:spcPct val="0"/>
              </a:spcBef>
              <a:buFontTx/>
              <a:buNone/>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文字起こし結果・話者を編集できます。</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8" name="コンテンツ プレースホルダ 2">
            <a:extLst>
              <a:ext uri="{FF2B5EF4-FFF2-40B4-BE49-F238E27FC236}">
                <a16:creationId xmlns:a16="http://schemas.microsoft.com/office/drawing/2014/main" id="{5E50E95C-767C-D24C-3889-BB4E93BE9E41}"/>
              </a:ext>
            </a:extLst>
          </p:cNvPr>
          <p:cNvSpPr txBox="1">
            <a:spLocks noChangeArrowheads="1"/>
          </p:cNvSpPr>
          <p:nvPr/>
        </p:nvSpPr>
        <p:spPr bwMode="auto">
          <a:xfrm>
            <a:off x="5097016" y="693615"/>
            <a:ext cx="4500500" cy="325437"/>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b="1" kern="0" dirty="0">
                <a:solidFill>
                  <a:schemeClr val="tx1">
                    <a:lumMod val="85000"/>
                    <a:lumOff val="15000"/>
                  </a:schemeClr>
                </a:solidFill>
                <a:effectLst/>
                <a:latin typeface="Meiryo UI" panose="020B0604030504040204" pitchFamily="50" charset="-128"/>
                <a:ea typeface="Meiryo UI" panose="020B0604030504040204" pitchFamily="50" charset="-128"/>
              </a:rPr>
              <a:t>話者分離機能</a:t>
            </a:r>
          </a:p>
        </p:txBody>
      </p:sp>
      <p:sp>
        <p:nvSpPr>
          <p:cNvPr id="9" name="テキスト ボックス 28">
            <a:extLst>
              <a:ext uri="{FF2B5EF4-FFF2-40B4-BE49-F238E27FC236}">
                <a16:creationId xmlns:a16="http://schemas.microsoft.com/office/drawing/2014/main" id="{F769CB76-98A2-0919-F745-9DB3DF7AF4EE}"/>
              </a:ext>
            </a:extLst>
          </p:cNvPr>
          <p:cNvSpPr txBox="1">
            <a:spLocks noChangeArrowheads="1"/>
          </p:cNvSpPr>
          <p:nvPr/>
        </p:nvSpPr>
        <p:spPr bwMode="auto">
          <a:xfrm>
            <a:off x="5097016" y="1019051"/>
            <a:ext cx="45005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spcBef>
                <a:spcPct val="0"/>
              </a:spcBef>
              <a:buFontTx/>
              <a:buNone/>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・事前情報なしで各データの中の音声の周波数や</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spcBef>
                <a:spcPct val="0"/>
              </a:spcBef>
              <a:buFontTx/>
              <a:buNone/>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特徴点から分離をおこなうものです。</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spcBef>
                <a:spcPct val="0"/>
              </a:spcBef>
              <a:buFontTx/>
              <a:buNone/>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・編集機能で話者の追加、話者名の一括変更等が可能です。</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spcBef>
                <a:spcPct val="0"/>
              </a:spcBef>
              <a:buFontTx/>
              <a:buNone/>
            </a:pP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spcBef>
                <a:spcPct val="0"/>
              </a:spcBef>
              <a:buFontTx/>
              <a:buNone/>
            </a:pPr>
            <a:r>
              <a:rPr lang="en-US" altLang="ja-JP" sz="1000" dirty="0">
                <a:solidFill>
                  <a:srgbClr val="FF0000"/>
                </a:solidFill>
                <a:latin typeface="Meiryo UI" panose="020B0604030504040204" pitchFamily="50" charset="-128"/>
                <a:ea typeface="Meiryo UI" panose="020B0604030504040204" pitchFamily="50" charset="-128"/>
              </a:rPr>
              <a:t>※</a:t>
            </a:r>
            <a:r>
              <a:rPr lang="ja-JP" altLang="en-US" sz="1000" dirty="0">
                <a:solidFill>
                  <a:srgbClr val="FF0000"/>
                </a:solidFill>
                <a:latin typeface="Meiryo UI" panose="020B0604030504040204" pitchFamily="50" charset="-128"/>
                <a:ea typeface="Meiryo UI" panose="020B0604030504040204" pitchFamily="50" charset="-128"/>
              </a:rPr>
              <a:t>話者分離の可能な人数上限はございません。</a:t>
            </a:r>
            <a:endParaRPr lang="en-US" altLang="ja-JP" sz="1000" dirty="0">
              <a:solidFill>
                <a:srgbClr val="FF0000"/>
              </a:solidFill>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FE2CF17C-A9F3-6870-D658-729AA4C11E9B}"/>
              </a:ext>
            </a:extLst>
          </p:cNvPr>
          <p:cNvPicPr>
            <a:picLocks noChangeAspect="1"/>
          </p:cNvPicPr>
          <p:nvPr/>
        </p:nvPicPr>
        <p:blipFill rotWithShape="1">
          <a:blip r:embed="rId3"/>
          <a:srcRect l="5810" t="15531"/>
          <a:stretch/>
        </p:blipFill>
        <p:spPr>
          <a:xfrm>
            <a:off x="524508" y="2168860"/>
            <a:ext cx="3900047" cy="2259849"/>
          </a:xfrm>
          <a:prstGeom prst="rect">
            <a:avLst/>
          </a:prstGeom>
          <a:ln>
            <a:solidFill>
              <a:schemeClr val="bg1">
                <a:lumMod val="75000"/>
              </a:schemeClr>
            </a:solidFill>
          </a:ln>
        </p:spPr>
      </p:pic>
      <p:pic>
        <p:nvPicPr>
          <p:cNvPr id="16" name="図 15">
            <a:extLst>
              <a:ext uri="{FF2B5EF4-FFF2-40B4-BE49-F238E27FC236}">
                <a16:creationId xmlns:a16="http://schemas.microsoft.com/office/drawing/2014/main" id="{39BE71AA-5EEF-F646-6575-5921DDF6FCDE}"/>
              </a:ext>
            </a:extLst>
          </p:cNvPr>
          <p:cNvPicPr>
            <a:picLocks noChangeAspect="1"/>
          </p:cNvPicPr>
          <p:nvPr/>
        </p:nvPicPr>
        <p:blipFill>
          <a:blip r:embed="rId4"/>
          <a:stretch>
            <a:fillRect/>
          </a:stretch>
        </p:blipFill>
        <p:spPr>
          <a:xfrm>
            <a:off x="5202325" y="2168860"/>
            <a:ext cx="3711116" cy="2161419"/>
          </a:xfrm>
          <a:prstGeom prst="rect">
            <a:avLst/>
          </a:prstGeom>
          <a:ln>
            <a:solidFill>
              <a:schemeClr val="bg1">
                <a:lumMod val="75000"/>
              </a:schemeClr>
            </a:solidFill>
          </a:ln>
        </p:spPr>
      </p:pic>
    </p:spTree>
    <p:extLst>
      <p:ext uri="{BB962C8B-B14F-4D97-AF65-F5344CB8AC3E}">
        <p14:creationId xmlns:p14="http://schemas.microsoft.com/office/powerpoint/2010/main" val="346176463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30589-B906-537B-8DEF-2FBC3BAC2EF0}"/>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B062C89D-7088-3483-84C9-3A1CD2764C0B}"/>
              </a:ext>
            </a:extLst>
          </p:cNvPr>
          <p:cNvPicPr>
            <a:picLocks noChangeAspect="1"/>
          </p:cNvPicPr>
          <p:nvPr/>
        </p:nvPicPr>
        <p:blipFill>
          <a:blip r:embed="rId2"/>
          <a:stretch>
            <a:fillRect/>
          </a:stretch>
        </p:blipFill>
        <p:spPr>
          <a:xfrm>
            <a:off x="560512" y="2233161"/>
            <a:ext cx="6754064" cy="4286233"/>
          </a:xfrm>
          <a:prstGeom prst="rect">
            <a:avLst/>
          </a:prstGeom>
        </p:spPr>
      </p:pic>
      <p:sp>
        <p:nvSpPr>
          <p:cNvPr id="4" name="Rectangle 2">
            <a:extLst>
              <a:ext uri="{FF2B5EF4-FFF2-40B4-BE49-F238E27FC236}">
                <a16:creationId xmlns:a16="http://schemas.microsoft.com/office/drawing/2014/main" id="{E0FA7CF4-DAB4-3F98-A4B3-5A6E52F09890}"/>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dirty="0">
                <a:solidFill>
                  <a:schemeClr val="bg1"/>
                </a:solidFill>
                <a:latin typeface="Meiryo UI" panose="020B0604030504040204" pitchFamily="50" charset="-128"/>
                <a:ea typeface="Meiryo UI" panose="020B0604030504040204" pitchFamily="50" charset="-128"/>
              </a:rPr>
              <a:t>機能紹介：要約機能</a:t>
            </a:r>
            <a:endParaRPr lang="en-US" altLang="ja-JP" b="1" kern="0" dirty="0">
              <a:solidFill>
                <a:schemeClr val="bg1"/>
              </a:solidFill>
              <a:latin typeface="Meiryo UI" panose="020B0604030504040204" pitchFamily="50" charset="-128"/>
              <a:ea typeface="Meiryo UI" panose="020B0604030504040204" pitchFamily="50" charset="-128"/>
            </a:endParaRPr>
          </a:p>
        </p:txBody>
      </p:sp>
      <p:sp>
        <p:nvSpPr>
          <p:cNvPr id="29" name="四角形: 角を丸くする 28">
            <a:extLst>
              <a:ext uri="{FF2B5EF4-FFF2-40B4-BE49-F238E27FC236}">
                <a16:creationId xmlns:a16="http://schemas.microsoft.com/office/drawing/2014/main" id="{840E95ED-F651-27F0-A0BC-0FAE0E6A0B2D}"/>
              </a:ext>
            </a:extLst>
          </p:cNvPr>
          <p:cNvSpPr/>
          <p:nvPr/>
        </p:nvSpPr>
        <p:spPr>
          <a:xfrm>
            <a:off x="3800438" y="2132856"/>
            <a:ext cx="3514138" cy="4386538"/>
          </a:xfrm>
          <a:prstGeom prst="roundRect">
            <a:avLst>
              <a:gd name="adj" fmla="val 5283"/>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四角形: 角を丸くする 29">
            <a:extLst>
              <a:ext uri="{FF2B5EF4-FFF2-40B4-BE49-F238E27FC236}">
                <a16:creationId xmlns:a16="http://schemas.microsoft.com/office/drawing/2014/main" id="{44E57BA0-4DE3-F10D-7941-248BD0B17982}"/>
              </a:ext>
            </a:extLst>
          </p:cNvPr>
          <p:cNvSpPr/>
          <p:nvPr/>
        </p:nvSpPr>
        <p:spPr>
          <a:xfrm>
            <a:off x="7436997" y="2273937"/>
            <a:ext cx="2038146" cy="307778"/>
          </a:xfrm>
          <a:prstGeom prst="roundRect">
            <a:avLst>
              <a:gd name="adj" fmla="val 5000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フリーコメント</a:t>
            </a:r>
          </a:p>
        </p:txBody>
      </p:sp>
      <p:sp>
        <p:nvSpPr>
          <p:cNvPr id="31" name="四角形: 角を丸くする 30">
            <a:extLst>
              <a:ext uri="{FF2B5EF4-FFF2-40B4-BE49-F238E27FC236}">
                <a16:creationId xmlns:a16="http://schemas.microsoft.com/office/drawing/2014/main" id="{E88EDF01-B34A-CA5D-C97A-9749BE034F66}"/>
              </a:ext>
            </a:extLst>
          </p:cNvPr>
          <p:cNvSpPr/>
          <p:nvPr/>
        </p:nvSpPr>
        <p:spPr>
          <a:xfrm>
            <a:off x="7436997" y="3158875"/>
            <a:ext cx="2038146" cy="307778"/>
          </a:xfrm>
          <a:prstGeom prst="roundRect">
            <a:avLst>
              <a:gd name="adj" fmla="val 5000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要約</a:t>
            </a:r>
          </a:p>
        </p:txBody>
      </p:sp>
      <p:sp>
        <p:nvSpPr>
          <p:cNvPr id="32" name="四角形: 角を丸くする 31">
            <a:extLst>
              <a:ext uri="{FF2B5EF4-FFF2-40B4-BE49-F238E27FC236}">
                <a16:creationId xmlns:a16="http://schemas.microsoft.com/office/drawing/2014/main" id="{D84B3123-1430-3494-E56D-3AB295F8F94D}"/>
              </a:ext>
            </a:extLst>
          </p:cNvPr>
          <p:cNvSpPr/>
          <p:nvPr/>
        </p:nvSpPr>
        <p:spPr>
          <a:xfrm>
            <a:off x="7436996" y="4145838"/>
            <a:ext cx="2038147" cy="307778"/>
          </a:xfrm>
          <a:prstGeom prst="roundRect">
            <a:avLst>
              <a:gd name="adj" fmla="val 5000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600" b="1" dirty="0" err="1">
                <a:latin typeface="Meiryo UI" panose="020B0604030504040204" pitchFamily="50" charset="-128"/>
                <a:ea typeface="Meiryo UI" panose="020B0604030504040204" pitchFamily="50" charset="-128"/>
              </a:rPr>
              <a:t>todo</a:t>
            </a:r>
            <a:endParaRPr kumimoji="1" lang="ja-JP" altLang="en-US" sz="1600" b="1" dirty="0">
              <a:latin typeface="Meiryo UI" panose="020B0604030504040204" pitchFamily="50" charset="-128"/>
              <a:ea typeface="Meiryo UI" panose="020B0604030504040204" pitchFamily="50" charset="-128"/>
            </a:endParaRPr>
          </a:p>
        </p:txBody>
      </p:sp>
      <p:sp>
        <p:nvSpPr>
          <p:cNvPr id="33" name="四角形: 角を丸くする 32">
            <a:extLst>
              <a:ext uri="{FF2B5EF4-FFF2-40B4-BE49-F238E27FC236}">
                <a16:creationId xmlns:a16="http://schemas.microsoft.com/office/drawing/2014/main" id="{C77EA3C7-69D1-9E87-26D0-0B5D07EF863E}"/>
              </a:ext>
            </a:extLst>
          </p:cNvPr>
          <p:cNvSpPr/>
          <p:nvPr/>
        </p:nvSpPr>
        <p:spPr>
          <a:xfrm>
            <a:off x="7436996" y="5532368"/>
            <a:ext cx="2038147" cy="307778"/>
          </a:xfrm>
          <a:prstGeom prst="roundRect">
            <a:avLst>
              <a:gd name="adj" fmla="val 5000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話者ごと要約</a:t>
            </a:r>
          </a:p>
        </p:txBody>
      </p:sp>
      <p:sp>
        <p:nvSpPr>
          <p:cNvPr id="34" name="テキスト ボックス 33">
            <a:extLst>
              <a:ext uri="{FF2B5EF4-FFF2-40B4-BE49-F238E27FC236}">
                <a16:creationId xmlns:a16="http://schemas.microsoft.com/office/drawing/2014/main" id="{66C38076-C942-77C3-BF5F-2EB8476BDF70}"/>
              </a:ext>
            </a:extLst>
          </p:cNvPr>
          <p:cNvSpPr txBox="1"/>
          <p:nvPr/>
        </p:nvSpPr>
        <p:spPr>
          <a:xfrm>
            <a:off x="7436996" y="2666432"/>
            <a:ext cx="2368159" cy="276999"/>
          </a:xfrm>
          <a:prstGeom prst="rect">
            <a:avLst/>
          </a:prstGeom>
          <a:noFill/>
        </p:spPr>
        <p:txBody>
          <a:bodyPr wrap="square" rtlCol="0">
            <a:spAutoFit/>
          </a:bodyPr>
          <a:lstStyle/>
          <a:p>
            <a:pPr algn="l"/>
            <a:r>
              <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rPr>
              <a:t>自由にコメントを書き込めます。</a:t>
            </a:r>
          </a:p>
        </p:txBody>
      </p:sp>
      <p:sp>
        <p:nvSpPr>
          <p:cNvPr id="35" name="テキスト ボックス 34">
            <a:extLst>
              <a:ext uri="{FF2B5EF4-FFF2-40B4-BE49-F238E27FC236}">
                <a16:creationId xmlns:a16="http://schemas.microsoft.com/office/drawing/2014/main" id="{F8AB1C36-B37C-3938-053D-7FAEEB1542E4}"/>
              </a:ext>
            </a:extLst>
          </p:cNvPr>
          <p:cNvSpPr txBox="1"/>
          <p:nvPr/>
        </p:nvSpPr>
        <p:spPr>
          <a:xfrm>
            <a:off x="7467430" y="3496978"/>
            <a:ext cx="2113039" cy="461665"/>
          </a:xfrm>
          <a:prstGeom prst="rect">
            <a:avLst/>
          </a:prstGeom>
          <a:noFill/>
        </p:spPr>
        <p:txBody>
          <a:bodyPr wrap="square" rtlCol="0">
            <a:spAutoFit/>
          </a:bodyPr>
          <a:lstStyle/>
          <a:p>
            <a:pPr algn="l"/>
            <a:r>
              <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rPr>
              <a:t>会議の議題と結論を簡潔に</a:t>
            </a:r>
            <a:endParaRPr kumimoji="1" lang="en-US" altLang="ja-JP" sz="1200" dirty="0">
              <a:solidFill>
                <a:schemeClr val="tx1">
                  <a:lumMod val="75000"/>
                  <a:lumOff val="25000"/>
                </a:schemeClr>
              </a:solidFill>
              <a:latin typeface="Meiryo UI" panose="020B0604030504040204" pitchFamily="50" charset="-128"/>
              <a:ea typeface="Meiryo UI" panose="020B0604030504040204" pitchFamily="50" charset="-128"/>
            </a:endParaRPr>
          </a:p>
          <a:p>
            <a:pPr algn="l"/>
            <a:r>
              <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まとめた要約</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を</a:t>
            </a:r>
            <a:r>
              <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rPr>
              <a:t>表示します。</a:t>
            </a:r>
            <a:endParaRPr kumimoji="1" lang="en-US" altLang="ja-JP" sz="12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16DB60F5-694E-43A9-834D-27649B694FB2}"/>
              </a:ext>
            </a:extLst>
          </p:cNvPr>
          <p:cNvSpPr txBox="1"/>
          <p:nvPr/>
        </p:nvSpPr>
        <p:spPr>
          <a:xfrm>
            <a:off x="7436996" y="4475840"/>
            <a:ext cx="2368159" cy="830997"/>
          </a:xfrm>
          <a:prstGeom prst="rect">
            <a:avLst/>
          </a:prstGeom>
          <a:noFill/>
        </p:spPr>
        <p:txBody>
          <a:bodyPr wrap="square" lIns="91440" tIns="45720" rIns="91440" bIns="45720" rtlCol="0" anchor="t">
            <a:spAutoFit/>
          </a:bodyPr>
          <a:lstStyle/>
          <a:p>
            <a:pPr algn="l"/>
            <a:r>
              <a:rPr kumimoji="1" lang="en-US" altLang="ja-JP" sz="1200" dirty="0">
                <a:solidFill>
                  <a:schemeClr val="tx1">
                    <a:lumMod val="75000"/>
                    <a:lumOff val="25000"/>
                  </a:schemeClr>
                </a:solidFill>
                <a:latin typeface="Meiryo UI" panose="020B0604030504040204" pitchFamily="50" charset="-128"/>
                <a:ea typeface="Meiryo UI" panose="020B0604030504040204" pitchFamily="50" charset="-128"/>
              </a:rPr>
              <a:t>TODO</a:t>
            </a:r>
            <a:r>
              <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rPr>
              <a:t>・担当者・期限</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を表示します。</a:t>
            </a:r>
            <a:endParaRPr kumimoji="1" lang="en-US" altLang="ja-JP" sz="1200" dirty="0">
              <a:solidFill>
                <a:schemeClr val="tx1">
                  <a:lumMod val="75000"/>
                  <a:lumOff val="25000"/>
                </a:schemeClr>
              </a:solidFill>
              <a:latin typeface="Meiryo UI" panose="020B0604030504040204" pitchFamily="50" charset="-128"/>
              <a:ea typeface="Meiryo UI" panose="020B0604030504040204" pitchFamily="50" charset="-128"/>
            </a:endParaRPr>
          </a:p>
          <a:p>
            <a:pPr algn="l"/>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誰がいつまでに何をするかが</a:t>
            </a:r>
            <a:endParaRPr lang="en-US" altLang="ja-JP" sz="1200" dirty="0">
              <a:solidFill>
                <a:schemeClr val="tx1">
                  <a:lumMod val="75000"/>
                  <a:lumOff val="25000"/>
                </a:schemeClr>
              </a:solidFill>
              <a:latin typeface="Meiryo UI" panose="020B0604030504040204" pitchFamily="50" charset="-128"/>
              <a:ea typeface="Meiryo UI" panose="020B0604030504040204" pitchFamily="50" charset="-128"/>
            </a:endParaRPr>
          </a:p>
          <a:p>
            <a:pPr algn="l"/>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一目でわかります。</a:t>
            </a:r>
            <a:endParaRPr lang="en-US" altLang="ja-JP" sz="1200" dirty="0">
              <a:solidFill>
                <a:schemeClr val="tx1">
                  <a:lumMod val="75000"/>
                  <a:lumOff val="25000"/>
                </a:schemeClr>
              </a:solidFill>
              <a:latin typeface="Meiryo UI" panose="020B0604030504040204" pitchFamily="50" charset="-128"/>
              <a:ea typeface="Meiryo UI" panose="020B0604030504040204" pitchFamily="50" charset="-128"/>
            </a:endParaRPr>
          </a:p>
          <a:p>
            <a:pPr algn="l"/>
            <a:endParaRPr kumimoji="1" lang="en-US" altLang="ja-JP" sz="12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85BC3082-695D-7B65-CDB0-C6ACBD25E196}"/>
              </a:ext>
            </a:extLst>
          </p:cNvPr>
          <p:cNvSpPr txBox="1"/>
          <p:nvPr/>
        </p:nvSpPr>
        <p:spPr>
          <a:xfrm>
            <a:off x="7445295" y="5901701"/>
            <a:ext cx="2359860" cy="461665"/>
          </a:xfrm>
          <a:prstGeom prst="rect">
            <a:avLst/>
          </a:prstGeom>
          <a:noFill/>
        </p:spPr>
        <p:txBody>
          <a:bodyPr wrap="square" rtlCol="0">
            <a:spAutoFit/>
          </a:bodyPr>
          <a:lstStyle/>
          <a:p>
            <a:pPr algn="l"/>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話者ごとに話している内容を</a:t>
            </a:r>
            <a:endParaRPr lang="en-US" altLang="ja-JP" sz="1200" dirty="0">
              <a:solidFill>
                <a:schemeClr val="tx1">
                  <a:lumMod val="75000"/>
                  <a:lumOff val="25000"/>
                </a:schemeClr>
              </a:solidFill>
              <a:latin typeface="Meiryo UI" panose="020B0604030504040204" pitchFamily="50" charset="-128"/>
              <a:ea typeface="Meiryo UI" panose="020B0604030504040204" pitchFamily="50" charset="-128"/>
            </a:endParaRPr>
          </a:p>
          <a:p>
            <a:pPr algn="l"/>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まとめて表示します。</a:t>
            </a:r>
            <a:endParaRPr lang="en-US" altLang="ja-JP" sz="12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 name="コンテンツ プレースホルダ 2">
            <a:extLst>
              <a:ext uri="{FF2B5EF4-FFF2-40B4-BE49-F238E27FC236}">
                <a16:creationId xmlns:a16="http://schemas.microsoft.com/office/drawing/2014/main" id="{D055208A-7B07-2508-FA1F-C04FB3DBC07F}"/>
              </a:ext>
            </a:extLst>
          </p:cNvPr>
          <p:cNvSpPr txBox="1">
            <a:spLocks noChangeArrowheads="1"/>
          </p:cNvSpPr>
          <p:nvPr/>
        </p:nvSpPr>
        <p:spPr bwMode="auto">
          <a:xfrm>
            <a:off x="812540" y="652968"/>
            <a:ext cx="5326062" cy="325437"/>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en-US" altLang="ja-JP" b="1" kern="0" dirty="0" err="1">
                <a:solidFill>
                  <a:schemeClr val="tx1">
                    <a:lumMod val="85000"/>
                    <a:lumOff val="15000"/>
                  </a:schemeClr>
                </a:solidFill>
                <a:effectLst/>
                <a:latin typeface="Meiryo UI" panose="020B0604030504040204" pitchFamily="50" charset="-128"/>
                <a:ea typeface="Meiryo UI" panose="020B0604030504040204" pitchFamily="50" charset="-128"/>
              </a:rPr>
              <a:t>AutoMemo</a:t>
            </a:r>
            <a:r>
              <a:rPr lang="ja-JP" altLang="en-US" b="1" kern="0" dirty="0">
                <a:solidFill>
                  <a:schemeClr val="tx1">
                    <a:lumMod val="85000"/>
                    <a:lumOff val="15000"/>
                  </a:schemeClr>
                </a:solidFill>
                <a:effectLst/>
                <a:latin typeface="Meiryo UI" panose="020B0604030504040204" pitchFamily="50" charset="-128"/>
                <a:ea typeface="Meiryo UI" panose="020B0604030504040204" pitchFamily="50" charset="-128"/>
              </a:rPr>
              <a:t>で文字起こしした結果を</a:t>
            </a:r>
            <a:r>
              <a:rPr lang="en-US" altLang="ja-JP" b="1" kern="0" dirty="0">
                <a:solidFill>
                  <a:schemeClr val="tx1">
                    <a:lumMod val="85000"/>
                    <a:lumOff val="15000"/>
                  </a:schemeClr>
                </a:solidFill>
                <a:effectLst/>
                <a:latin typeface="Meiryo UI" panose="020B0604030504040204" pitchFamily="50" charset="-128"/>
                <a:ea typeface="Meiryo UI" panose="020B0604030504040204" pitchFamily="50" charset="-128"/>
              </a:rPr>
              <a:t>AI</a:t>
            </a:r>
            <a:r>
              <a:rPr lang="ja-JP" altLang="en-US" b="1" kern="0" dirty="0">
                <a:solidFill>
                  <a:schemeClr val="tx1">
                    <a:lumMod val="85000"/>
                    <a:lumOff val="15000"/>
                  </a:schemeClr>
                </a:solidFill>
                <a:effectLst/>
                <a:latin typeface="Meiryo UI" panose="020B0604030504040204" pitchFamily="50" charset="-128"/>
                <a:ea typeface="Meiryo UI" panose="020B0604030504040204" pitchFamily="50" charset="-128"/>
              </a:rPr>
              <a:t>が要約します。</a:t>
            </a:r>
            <a:endParaRPr lang="en-US" altLang="ja-JP" b="1" kern="0" dirty="0">
              <a:solidFill>
                <a:schemeClr val="tx1">
                  <a:lumMod val="85000"/>
                  <a:lumOff val="15000"/>
                </a:schemeClr>
              </a:solidFill>
              <a:effectLst/>
              <a:latin typeface="Meiryo UI" panose="020B0604030504040204" pitchFamily="50" charset="-128"/>
              <a:ea typeface="Meiryo UI" panose="020B0604030504040204" pitchFamily="50" charset="-128"/>
            </a:endParaRPr>
          </a:p>
        </p:txBody>
      </p:sp>
      <p:sp>
        <p:nvSpPr>
          <p:cNvPr id="6" name="テキスト ボックス 28">
            <a:extLst>
              <a:ext uri="{FF2B5EF4-FFF2-40B4-BE49-F238E27FC236}">
                <a16:creationId xmlns:a16="http://schemas.microsoft.com/office/drawing/2014/main" id="{7CF1000A-72CD-BB93-B344-CFC2AD96C84B}"/>
              </a:ext>
            </a:extLst>
          </p:cNvPr>
          <p:cNvSpPr txBox="1">
            <a:spLocks noChangeArrowheads="1"/>
          </p:cNvSpPr>
          <p:nvPr/>
        </p:nvSpPr>
        <p:spPr bwMode="auto">
          <a:xfrm>
            <a:off x="812540" y="978404"/>
            <a:ext cx="806926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spcBef>
                <a:spcPct val="0"/>
              </a:spcBef>
              <a:buFontTx/>
              <a:buNone/>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Point ①</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a:t>
            </a:r>
            <a:r>
              <a:rPr lang="en-US" altLang="ja-JP" sz="1200" dirty="0" err="1">
                <a:solidFill>
                  <a:schemeClr val="tx1">
                    <a:lumMod val="85000"/>
                    <a:lumOff val="15000"/>
                  </a:schemeClr>
                </a:solidFill>
                <a:latin typeface="Meiryo UI" panose="020B0604030504040204" pitchFamily="50" charset="-128"/>
                <a:ea typeface="Meiryo UI" panose="020B0604030504040204" pitchFamily="50" charset="-128"/>
              </a:rPr>
              <a:t>AutoMemo</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で録音から議事録作成まで完結</a:t>
            </a:r>
          </a:p>
          <a:p>
            <a:pPr algn="l">
              <a:spcBef>
                <a:spcPct val="0"/>
              </a:spcBef>
              <a:buFontTx/>
              <a:buNone/>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Point ②</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GPT-4</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を一部で採用した高精度な要約</a:t>
            </a:r>
          </a:p>
          <a:p>
            <a:pPr algn="l">
              <a:spcBef>
                <a:spcPct val="0"/>
              </a:spcBef>
              <a:buFontTx/>
              <a:buNone/>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Point ③</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「要約・</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TODO</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・話者ごと要約」にまとめて出力</a:t>
            </a:r>
          </a:p>
          <a:p>
            <a:pPr algn="l">
              <a:spcBef>
                <a:spcPct val="0"/>
              </a:spcBef>
              <a:buFontTx/>
              <a:buNone/>
            </a:pPr>
            <a:endParaRPr lang="en-US" altLang="ja-JP" sz="500" dirty="0">
              <a:solidFill>
                <a:srgbClr val="FF0000"/>
              </a:solidFill>
              <a:latin typeface="Meiryo UI" panose="020B0604030504040204" pitchFamily="50" charset="-128"/>
              <a:ea typeface="Meiryo UI" panose="020B0604030504040204" pitchFamily="50" charset="-128"/>
            </a:endParaRPr>
          </a:p>
          <a:p>
            <a:pPr algn="l">
              <a:spcBef>
                <a:spcPct val="0"/>
              </a:spcBef>
              <a:buFontTx/>
              <a:buNone/>
            </a:pPr>
            <a:r>
              <a:rPr lang="en-US" altLang="ja-JP" sz="1050" dirty="0">
                <a:solidFill>
                  <a:srgbClr val="FF0000"/>
                </a:solidFill>
                <a:latin typeface="Meiryo UI" panose="020B0604030504040204" pitchFamily="50" charset="-128"/>
                <a:ea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rPr>
              <a:t>本音声データ、本テキストデータその他利用者による本サービスの利用によって得られたデータを閲覧、その他利用するものではありません。</a:t>
            </a:r>
            <a:endParaRPr lang="en-US" altLang="ja-JP" sz="1050" dirty="0">
              <a:solidFill>
                <a:srgbClr val="FF0000"/>
              </a:solidFill>
              <a:latin typeface="Meiryo UI" panose="020B0604030504040204" pitchFamily="50" charset="-128"/>
              <a:ea typeface="Meiryo UI" panose="020B0604030504040204" pitchFamily="50" charset="-128"/>
            </a:endParaRPr>
          </a:p>
          <a:p>
            <a:pPr algn="l">
              <a:spcBef>
                <a:spcPct val="0"/>
              </a:spcBef>
              <a:buFontTx/>
              <a:buNone/>
            </a:pPr>
            <a:r>
              <a:rPr lang="en-US" altLang="ja-JP" sz="1050" dirty="0">
                <a:solidFill>
                  <a:srgbClr val="FF0000"/>
                </a:solidFill>
                <a:latin typeface="Meiryo UI" panose="020B0604030504040204" pitchFamily="50" charset="-128"/>
                <a:ea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rPr>
              <a:t>各テキストデータで要約できるのは</a:t>
            </a:r>
            <a:r>
              <a:rPr lang="en-US" altLang="ja-JP" sz="1050" dirty="0">
                <a:solidFill>
                  <a:srgbClr val="FF0000"/>
                </a:solidFill>
                <a:latin typeface="Meiryo UI" panose="020B0604030504040204" pitchFamily="50" charset="-128"/>
                <a:ea typeface="Meiryo UI" panose="020B0604030504040204" pitchFamily="50" charset="-128"/>
              </a:rPr>
              <a:t>1</a:t>
            </a:r>
            <a:r>
              <a:rPr lang="ja-JP" altLang="en-US" sz="1050" dirty="0">
                <a:solidFill>
                  <a:srgbClr val="FF0000"/>
                </a:solidFill>
                <a:latin typeface="Meiryo UI" panose="020B0604030504040204" pitchFamily="50" charset="-128"/>
                <a:ea typeface="Meiryo UI" panose="020B0604030504040204" pitchFamily="50" charset="-128"/>
              </a:rPr>
              <a:t>回のみです（編集機能で校正後に要約することで要約結果の精度が高くなります）</a:t>
            </a:r>
            <a:endParaRPr lang="ja-JP" altLang="en-US" sz="12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 name="コンテンツ プレースホルダ 2">
            <a:extLst>
              <a:ext uri="{FF2B5EF4-FFF2-40B4-BE49-F238E27FC236}">
                <a16:creationId xmlns:a16="http://schemas.microsoft.com/office/drawing/2014/main" id="{8872B1D6-0650-8DD8-2365-1937A6B1027B}"/>
              </a:ext>
            </a:extLst>
          </p:cNvPr>
          <p:cNvSpPr txBox="1">
            <a:spLocks noChangeArrowheads="1"/>
          </p:cNvSpPr>
          <p:nvPr/>
        </p:nvSpPr>
        <p:spPr bwMode="auto">
          <a:xfrm>
            <a:off x="6583384" y="638848"/>
            <a:ext cx="3002182" cy="756497"/>
          </a:xfrm>
          <a:prstGeom prst="roundRect">
            <a:avLst>
              <a:gd name="adj" fmla="val 7422"/>
            </a:avLst>
          </a:prstGeom>
          <a:solidFill>
            <a:srgbClr val="FF0000"/>
          </a:solid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eaLnBrk="1" hangingPunct="1">
              <a:buFontTx/>
              <a:buNone/>
              <a:defRPr/>
            </a:pPr>
            <a:r>
              <a:rPr lang="en-US" altLang="ja-JP" sz="1200" b="1" kern="0" dirty="0">
                <a:solidFill>
                  <a:schemeClr val="bg1"/>
                </a:solidFill>
                <a:effectLst/>
                <a:latin typeface="Meiryo UI" panose="020B0604030504040204" pitchFamily="50" charset="-128"/>
                <a:ea typeface="Meiryo UI" panose="020B0604030504040204" pitchFamily="50" charset="-128"/>
              </a:rPr>
              <a:t>2025</a:t>
            </a:r>
            <a:r>
              <a:rPr lang="ja-JP" altLang="en-US" sz="1200" b="1" kern="0" dirty="0">
                <a:solidFill>
                  <a:schemeClr val="bg1"/>
                </a:solidFill>
                <a:effectLst/>
                <a:latin typeface="Meiryo UI" panose="020B0604030504040204" pitchFamily="50" charset="-128"/>
                <a:ea typeface="Meiryo UI" panose="020B0604030504040204" pitchFamily="50" charset="-128"/>
              </a:rPr>
              <a:t>年</a:t>
            </a:r>
            <a:r>
              <a:rPr lang="en-US" altLang="ja-JP" sz="1200" b="1" kern="0" dirty="0">
                <a:solidFill>
                  <a:schemeClr val="bg1"/>
                </a:solidFill>
                <a:effectLst/>
                <a:latin typeface="Meiryo UI" panose="020B0604030504040204" pitchFamily="50" charset="-128"/>
                <a:ea typeface="Meiryo UI" panose="020B0604030504040204" pitchFamily="50" charset="-128"/>
              </a:rPr>
              <a:t>6</a:t>
            </a:r>
            <a:r>
              <a:rPr lang="ja-JP" altLang="en-US" sz="1200" b="1" kern="0" dirty="0">
                <a:solidFill>
                  <a:schemeClr val="bg1"/>
                </a:solidFill>
                <a:effectLst/>
                <a:latin typeface="Meiryo UI" panose="020B0604030504040204" pitchFamily="50" charset="-128"/>
                <a:ea typeface="Meiryo UI" panose="020B0604030504040204" pitchFamily="50" charset="-128"/>
              </a:rPr>
              <a:t>月</a:t>
            </a:r>
            <a:r>
              <a:rPr lang="en-US" altLang="ja-JP" sz="1200" b="1" kern="0" dirty="0">
                <a:solidFill>
                  <a:schemeClr val="bg1"/>
                </a:solidFill>
                <a:effectLst/>
                <a:latin typeface="Meiryo UI" panose="020B0604030504040204" pitchFamily="50" charset="-128"/>
                <a:ea typeface="Meiryo UI" panose="020B0604030504040204" pitchFamily="50" charset="-128"/>
              </a:rPr>
              <a:t>16</a:t>
            </a:r>
            <a:r>
              <a:rPr lang="ja-JP" altLang="en-US" sz="1200" b="1" kern="0" dirty="0">
                <a:solidFill>
                  <a:schemeClr val="bg1"/>
                </a:solidFill>
                <a:effectLst/>
                <a:latin typeface="Meiryo UI" panose="020B0604030504040204" pitchFamily="50" charset="-128"/>
                <a:ea typeface="Meiryo UI" panose="020B0604030504040204" pitchFamily="50" charset="-128"/>
              </a:rPr>
              <a:t>日より、</a:t>
            </a:r>
            <a:endParaRPr lang="en-US" altLang="ja-JP" sz="1200" b="1" kern="0" dirty="0">
              <a:solidFill>
                <a:schemeClr val="bg1"/>
              </a:solidFill>
              <a:effectLst/>
              <a:latin typeface="Meiryo UI" panose="020B0604030504040204" pitchFamily="50" charset="-128"/>
              <a:ea typeface="Meiryo UI" panose="020B0604030504040204" pitchFamily="50" charset="-128"/>
            </a:endParaRPr>
          </a:p>
          <a:p>
            <a:pPr eaLnBrk="1" hangingPunct="1">
              <a:buFontTx/>
              <a:buNone/>
              <a:defRPr/>
            </a:pPr>
            <a:r>
              <a:rPr lang="ja-JP" altLang="en-US" sz="1200" b="1" kern="0" dirty="0">
                <a:solidFill>
                  <a:schemeClr val="bg1"/>
                </a:solidFill>
                <a:effectLst/>
                <a:latin typeface="Meiryo UI" panose="020B0604030504040204" pitchFamily="50" charset="-128"/>
                <a:ea typeface="Meiryo UI" panose="020B0604030504040204" pitchFamily="50" charset="-128"/>
              </a:rPr>
              <a:t>すべてのお客様が、</a:t>
            </a:r>
            <a:endParaRPr lang="en-US" altLang="ja-JP" sz="1200" b="1" kern="0" dirty="0">
              <a:solidFill>
                <a:schemeClr val="bg1"/>
              </a:solidFill>
              <a:effectLst/>
              <a:latin typeface="Meiryo UI" panose="020B0604030504040204" pitchFamily="50" charset="-128"/>
              <a:ea typeface="Meiryo UI" panose="020B0604030504040204" pitchFamily="50" charset="-128"/>
            </a:endParaRPr>
          </a:p>
          <a:p>
            <a:pPr eaLnBrk="1" hangingPunct="1">
              <a:buFontTx/>
              <a:buNone/>
              <a:defRPr/>
            </a:pPr>
            <a:r>
              <a:rPr lang="ja-JP" altLang="en-US" sz="1200" b="1" kern="0" dirty="0">
                <a:solidFill>
                  <a:schemeClr val="bg1"/>
                </a:solidFill>
                <a:effectLst/>
                <a:latin typeface="Meiryo UI" panose="020B0604030504040204" pitchFamily="50" charset="-128"/>
                <a:ea typeface="Meiryo UI" panose="020B0604030504040204" pitchFamily="50" charset="-128"/>
              </a:rPr>
              <a:t>「要約」機能をご利用可能になります。</a:t>
            </a:r>
            <a:endParaRPr lang="en-US" altLang="ja-JP" sz="1200" b="1" kern="0" dirty="0">
              <a:solidFill>
                <a:schemeClr val="bg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108087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C21AE-3D39-25A3-7E4D-3196B07A2AEF}"/>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2C5CE282-1BAA-CDC3-021C-8847163F1016}"/>
              </a:ext>
            </a:extLst>
          </p:cNvPr>
          <p:cNvSpPr/>
          <p:nvPr/>
        </p:nvSpPr>
        <p:spPr bwMode="auto">
          <a:xfrm>
            <a:off x="321951" y="4828226"/>
            <a:ext cx="9311569" cy="1738683"/>
          </a:xfrm>
          <a:prstGeom prst="roundRect">
            <a:avLst/>
          </a:prstGeom>
          <a:solidFill>
            <a:srgbClr val="EBF6F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コンテンツ プレースホルダ 2">
            <a:extLst>
              <a:ext uri="{FF2B5EF4-FFF2-40B4-BE49-F238E27FC236}">
                <a16:creationId xmlns:a16="http://schemas.microsoft.com/office/drawing/2014/main" id="{53BF0491-655B-238C-B6A5-0DAFBF201F22}"/>
              </a:ext>
            </a:extLst>
          </p:cNvPr>
          <p:cNvSpPr txBox="1">
            <a:spLocks noChangeArrowheads="1"/>
          </p:cNvSpPr>
          <p:nvPr/>
        </p:nvSpPr>
        <p:spPr bwMode="auto">
          <a:xfrm>
            <a:off x="355248" y="557181"/>
            <a:ext cx="5326062" cy="325437"/>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None/>
              <a:defRPr/>
            </a:pPr>
            <a:r>
              <a:rPr lang="ja-JP" altLang="en-US" b="1" kern="0" dirty="0">
                <a:effectLst/>
                <a:latin typeface="Meiryo UI" panose="020B0604030504040204" pitchFamily="50" charset="-128"/>
                <a:ea typeface="Meiryo UI" panose="020B0604030504040204" pitchFamily="50" charset="-128"/>
              </a:rPr>
              <a:t>データシェア</a:t>
            </a:r>
            <a:r>
              <a:rPr lang="ja-JP" altLang="en-US" sz="1800" b="1" kern="0" dirty="0">
                <a:effectLst/>
                <a:latin typeface="Meiryo UI" panose="020B0604030504040204" pitchFamily="50" charset="-128"/>
                <a:ea typeface="Meiryo UI" panose="020B0604030504040204" pitchFamily="50" charset="-128"/>
              </a:rPr>
              <a:t>もかんたん。面倒なデータ管理も不要。</a:t>
            </a:r>
          </a:p>
        </p:txBody>
      </p:sp>
      <p:sp>
        <p:nvSpPr>
          <p:cNvPr id="28687" name="正方形/長方形 7">
            <a:extLst>
              <a:ext uri="{FF2B5EF4-FFF2-40B4-BE49-F238E27FC236}">
                <a16:creationId xmlns:a16="http://schemas.microsoft.com/office/drawing/2014/main" id="{2E6E4811-E544-E8C1-664B-F8DD37390591}"/>
              </a:ext>
            </a:extLst>
          </p:cNvPr>
          <p:cNvSpPr>
            <a:spLocks noChangeArrowheads="1"/>
          </p:cNvSpPr>
          <p:nvPr/>
        </p:nvSpPr>
        <p:spPr bwMode="auto">
          <a:xfrm>
            <a:off x="355248" y="1607172"/>
            <a:ext cx="7425572"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457200">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defTabSz="4572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72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spcBef>
                <a:spcPct val="0"/>
              </a:spcBef>
              <a:buFontTx/>
              <a:buNone/>
            </a:pPr>
            <a:r>
              <a:rPr lang="ja-JP" altLang="en-US" b="1" dirty="0">
                <a:latin typeface="Meiryo UI" panose="020B0604030504040204" pitchFamily="50" charset="-128"/>
                <a:ea typeface="Meiryo UI" panose="020B0604030504040204" pitchFamily="50" charset="-128"/>
              </a:rPr>
              <a:t>　①共有方法：閲覧用</a:t>
            </a:r>
            <a:r>
              <a:rPr lang="en-US" altLang="ja-JP" b="1" dirty="0">
                <a:latin typeface="Meiryo UI" panose="020B0604030504040204" pitchFamily="50" charset="-128"/>
                <a:ea typeface="Meiryo UI" panose="020B0604030504040204" pitchFamily="50" charset="-128"/>
              </a:rPr>
              <a:t>URL</a:t>
            </a:r>
            <a:r>
              <a:rPr lang="ja-JP" altLang="en-US" b="1" dirty="0">
                <a:latin typeface="Meiryo UI" panose="020B0604030504040204" pitchFamily="50" charset="-128"/>
                <a:ea typeface="Meiryo UI" panose="020B0604030504040204" pitchFamily="50" charset="-128"/>
              </a:rPr>
              <a:t>の発行</a:t>
            </a:r>
          </a:p>
          <a:p>
            <a:pPr algn="l">
              <a:spcBef>
                <a:spcPct val="0"/>
              </a:spcBef>
              <a:buFontTx/>
              <a:buNone/>
            </a:pPr>
            <a:r>
              <a:rPr lang="ja-JP" altLang="en-US" sz="1200" dirty="0">
                <a:latin typeface="Meiryo UI" panose="020B0604030504040204" pitchFamily="50" charset="-128"/>
                <a:ea typeface="Meiryo UI" panose="020B0604030504040204" pitchFamily="50" charset="-128"/>
              </a:rPr>
              <a:t>　　・音声の再生とテキストデータの確認ができる</a:t>
            </a:r>
            <a:r>
              <a:rPr lang="en-US" altLang="ja-JP" sz="1200" dirty="0">
                <a:latin typeface="Meiryo UI" panose="020B0604030504040204" pitchFamily="50" charset="-128"/>
                <a:ea typeface="Meiryo UI" panose="020B0604030504040204" pitchFamily="50" charset="-128"/>
              </a:rPr>
              <a:t>URL</a:t>
            </a:r>
            <a:r>
              <a:rPr lang="ja-JP" altLang="en-US" sz="1200" dirty="0">
                <a:latin typeface="Meiryo UI" panose="020B0604030504040204" pitchFamily="50" charset="-128"/>
                <a:ea typeface="Meiryo UI" panose="020B0604030504040204" pitchFamily="50" charset="-128"/>
              </a:rPr>
              <a:t>を発行できます。</a:t>
            </a:r>
            <a:endParaRPr lang="en-US" altLang="ja-JP" sz="1200" dirty="0">
              <a:latin typeface="Meiryo UI" panose="020B0604030504040204" pitchFamily="50" charset="-128"/>
              <a:ea typeface="Meiryo UI" panose="020B0604030504040204" pitchFamily="50" charset="-128"/>
            </a:endParaRPr>
          </a:p>
          <a:p>
            <a:pPr algn="l">
              <a:spcBef>
                <a:spcPct val="0"/>
              </a:spcBef>
              <a:buFontTx/>
              <a:buNone/>
            </a:pPr>
            <a:r>
              <a:rPr lang="ja-JP" altLang="en-US" sz="1200" dirty="0">
                <a:latin typeface="Meiryo UI" panose="020B0604030504040204" pitchFamily="50" charset="-128"/>
                <a:ea typeface="Meiryo UI" panose="020B0604030504040204" pitchFamily="50" charset="-128"/>
              </a:rPr>
              <a:t>　　　オートメモユーザー以外にも共有できます。編集権限は付与できません。</a:t>
            </a:r>
            <a:endParaRPr lang="en-US" altLang="ja-JP" sz="1200" dirty="0">
              <a:latin typeface="Meiryo UI" panose="020B0604030504040204" pitchFamily="50" charset="-128"/>
              <a:ea typeface="Meiryo UI" panose="020B0604030504040204" pitchFamily="50" charset="-128"/>
            </a:endParaRPr>
          </a:p>
          <a:p>
            <a:pPr algn="l">
              <a:spcBef>
                <a:spcPct val="0"/>
              </a:spcBef>
              <a:buFontTx/>
              <a:buNone/>
            </a:pPr>
            <a:r>
              <a:rPr lang="ja-JP" altLang="en-US" sz="1200" dirty="0">
                <a:latin typeface="Meiryo UI" panose="020B0604030504040204" pitchFamily="50" charset="-128"/>
                <a:ea typeface="Meiryo UI" panose="020B0604030504040204" pitchFamily="50" charset="-128"/>
              </a:rPr>
              <a:t>　　・要約結果も共有可能</a:t>
            </a:r>
            <a:endParaRPr lang="en-US" altLang="ja-JP" sz="1200" dirty="0">
              <a:latin typeface="Meiryo UI" panose="020B0604030504040204" pitchFamily="50" charset="-128"/>
              <a:ea typeface="Meiryo UI" panose="020B0604030504040204" pitchFamily="50" charset="-128"/>
            </a:endParaRPr>
          </a:p>
          <a:p>
            <a:pPr algn="l">
              <a:spcBef>
                <a:spcPct val="0"/>
              </a:spcBef>
              <a:buFontTx/>
              <a:buNone/>
            </a:pPr>
            <a:endParaRPr lang="en-US" altLang="ja-JP" sz="1200" b="1" dirty="0">
              <a:latin typeface="Meiryo UI" panose="020B0604030504040204" pitchFamily="50" charset="-128"/>
              <a:ea typeface="Meiryo UI" panose="020B0604030504040204" pitchFamily="50" charset="-128"/>
            </a:endParaRPr>
          </a:p>
          <a:p>
            <a:pPr algn="l">
              <a:spcBef>
                <a:spcPct val="0"/>
              </a:spcBef>
              <a:buFontTx/>
              <a:buNone/>
            </a:pPr>
            <a:r>
              <a:rPr lang="ja-JP" altLang="en-US" b="1" dirty="0">
                <a:latin typeface="Meiryo UI" panose="020B0604030504040204" pitchFamily="50" charset="-128"/>
                <a:ea typeface="Meiryo UI" panose="020B0604030504040204" pitchFamily="50" charset="-128"/>
              </a:rPr>
              <a:t>　②共有方法：音声データ、テキストデータのダウンロード</a:t>
            </a:r>
          </a:p>
          <a:p>
            <a:pPr algn="l">
              <a:spcBef>
                <a:spcPct val="0"/>
              </a:spcBef>
              <a:buFontTx/>
              <a:buNone/>
            </a:pPr>
            <a:r>
              <a:rPr lang="ja-JP" altLang="en-US" sz="1200" dirty="0">
                <a:latin typeface="Meiryo UI" panose="020B0604030504040204" pitchFamily="50" charset="-128"/>
                <a:ea typeface="Meiryo UI" panose="020B0604030504040204" pitchFamily="50" charset="-128"/>
              </a:rPr>
              <a:t>　　テキストデータには要約結果も含まれます。</a:t>
            </a:r>
            <a:endParaRPr lang="en-US" altLang="ja-JP" sz="1200" dirty="0">
              <a:latin typeface="Meiryo UI" panose="020B0604030504040204" pitchFamily="50" charset="-128"/>
              <a:ea typeface="Meiryo UI" panose="020B0604030504040204" pitchFamily="50" charset="-128"/>
            </a:endParaRPr>
          </a:p>
          <a:p>
            <a:pPr algn="l">
              <a:spcBef>
                <a:spcPct val="0"/>
              </a:spcBef>
              <a:buFontTx/>
              <a:buNone/>
            </a:pPr>
            <a:endParaRPr lang="en-US" altLang="ja-JP" sz="1200" dirty="0">
              <a:latin typeface="Meiryo UI" panose="020B0604030504040204" pitchFamily="50" charset="-128"/>
              <a:ea typeface="Meiryo UI" panose="020B0604030504040204" pitchFamily="50" charset="-128"/>
            </a:endParaRPr>
          </a:p>
          <a:p>
            <a:pPr algn="l">
              <a:spcBef>
                <a:spcPct val="0"/>
              </a:spcBef>
              <a:buFontTx/>
              <a:buNone/>
            </a:pPr>
            <a:r>
              <a:rPr lang="ja-JP" altLang="en-US" b="1" dirty="0">
                <a:latin typeface="Meiryo UI" panose="020B0604030504040204" pitchFamily="50" charset="-128"/>
                <a:ea typeface="Meiryo UI" panose="020B0604030504040204" pitchFamily="50" charset="-128"/>
              </a:rPr>
              <a:t>　③共有方法：メールで共有　</a:t>
            </a:r>
            <a:r>
              <a:rPr lang="en-US" altLang="ja-JP" sz="1000" dirty="0">
                <a:solidFill>
                  <a:srgbClr val="FF0000"/>
                </a:solidFill>
                <a:latin typeface="Meiryo UI" panose="020B0604030504040204" pitchFamily="50" charset="-128"/>
                <a:ea typeface="Meiryo UI" panose="020B0604030504040204" pitchFamily="50" charset="-128"/>
              </a:rPr>
              <a:t>※</a:t>
            </a:r>
            <a:r>
              <a:rPr lang="ja-JP" altLang="en-US" sz="1000" dirty="0">
                <a:solidFill>
                  <a:srgbClr val="FF0000"/>
                </a:solidFill>
                <a:latin typeface="Meiryo UI" panose="020B0604030504040204" pitchFamily="50" charset="-128"/>
                <a:ea typeface="Meiryo UI" panose="020B0604030504040204" pitchFamily="50" charset="-128"/>
              </a:rPr>
              <a:t>テキストは話者分離されていない文字起こしです。</a:t>
            </a:r>
            <a:endParaRPr lang="en-US" altLang="ja-JP" sz="1000" dirty="0">
              <a:solidFill>
                <a:srgbClr val="FF0000"/>
              </a:solidFill>
              <a:latin typeface="Meiryo UI" panose="020B0604030504040204" pitchFamily="50" charset="-128"/>
              <a:ea typeface="Meiryo UI" panose="020B0604030504040204" pitchFamily="50" charset="-128"/>
            </a:endParaRPr>
          </a:p>
          <a:p>
            <a:pPr algn="l">
              <a:spcBef>
                <a:spcPct val="0"/>
              </a:spcBef>
              <a:buFontTx/>
              <a:buNone/>
            </a:pPr>
            <a:r>
              <a:rPr lang="ja-JP" altLang="en-US" sz="1200" dirty="0">
                <a:latin typeface="Meiryo UI" panose="020B0604030504040204" pitchFamily="50" charset="-128"/>
                <a:ea typeface="Meiryo UI" panose="020B0604030504040204" pitchFamily="50" charset="-128"/>
              </a:rPr>
              <a:t>　　事前にメールアドレスを登録すると、録音ファイルとテキストを自動で</a:t>
            </a:r>
            <a:endParaRPr lang="en-US" altLang="ja-JP" sz="1200" dirty="0">
              <a:latin typeface="Meiryo UI" panose="020B0604030504040204" pitchFamily="50" charset="-128"/>
              <a:ea typeface="Meiryo UI" panose="020B0604030504040204" pitchFamily="50" charset="-128"/>
            </a:endParaRPr>
          </a:p>
          <a:p>
            <a:pPr algn="l">
              <a:spcBef>
                <a:spcPct val="0"/>
              </a:spcBef>
              <a:buFontTx/>
              <a:buNone/>
            </a:pPr>
            <a:r>
              <a:rPr lang="ja-JP" altLang="en-US" sz="1200" dirty="0">
                <a:latin typeface="Meiryo UI" panose="020B0604030504040204" pitchFamily="50" charset="-128"/>
                <a:ea typeface="Meiryo UI" panose="020B0604030504040204" pitchFamily="50" charset="-128"/>
              </a:rPr>
              <a:t>　　パソコンなどにメール送信できます。　（共有形式：文字はテキスト、音声はリンク）</a:t>
            </a:r>
            <a:endParaRPr lang="en-US" altLang="ja-JP" sz="1200" dirty="0">
              <a:latin typeface="Meiryo UI" panose="020B0604030504040204" pitchFamily="50" charset="-128"/>
              <a:ea typeface="Meiryo UI" panose="020B0604030504040204" pitchFamily="50" charset="-128"/>
            </a:endParaRPr>
          </a:p>
          <a:p>
            <a:pPr algn="l">
              <a:spcBef>
                <a:spcPct val="0"/>
              </a:spcBef>
              <a:buFontTx/>
              <a:buNone/>
            </a:pPr>
            <a:endParaRPr lang="en-US" altLang="ja-JP" sz="1200" dirty="0">
              <a:latin typeface="Meiryo UI" panose="020B0604030504040204" pitchFamily="50" charset="-128"/>
              <a:ea typeface="Meiryo UI" panose="020B0604030504040204" pitchFamily="50" charset="-128"/>
            </a:endParaRPr>
          </a:p>
          <a:p>
            <a:pPr algn="l">
              <a:spcBef>
                <a:spcPct val="0"/>
              </a:spcBef>
              <a:buFontTx/>
              <a:buNone/>
            </a:pPr>
            <a:r>
              <a:rPr lang="ja-JP" altLang="en-US" b="1" dirty="0">
                <a:latin typeface="Meiryo UI" panose="020B0604030504040204" pitchFamily="50" charset="-128"/>
                <a:ea typeface="Meiryo UI" panose="020B0604030504040204" pitchFamily="50" charset="-128"/>
              </a:rPr>
              <a:t>　④共有方法：クラウドサービスへ転送　</a:t>
            </a:r>
            <a:r>
              <a:rPr lang="en-US" altLang="ja-JP" sz="1000" dirty="0">
                <a:solidFill>
                  <a:srgbClr val="FF0000"/>
                </a:solidFill>
                <a:latin typeface="Meiryo UI" panose="020B0604030504040204" pitchFamily="50" charset="-128"/>
                <a:ea typeface="Meiryo UI" panose="020B0604030504040204" pitchFamily="50" charset="-128"/>
              </a:rPr>
              <a:t>※</a:t>
            </a:r>
            <a:r>
              <a:rPr lang="ja-JP" altLang="en-US" sz="1000" dirty="0">
                <a:solidFill>
                  <a:srgbClr val="FF0000"/>
                </a:solidFill>
                <a:latin typeface="Meiryo UI" panose="020B0604030504040204" pitchFamily="50" charset="-128"/>
                <a:ea typeface="Meiryo UI" panose="020B0604030504040204" pitchFamily="50" charset="-128"/>
              </a:rPr>
              <a:t>テキストは話者分離されていない文字起こしです。</a:t>
            </a:r>
            <a:endParaRPr lang="ja-JP" altLang="en-US" dirty="0">
              <a:latin typeface="Meiryo UI" panose="020B0604030504040204" pitchFamily="50" charset="-128"/>
              <a:ea typeface="Meiryo UI" panose="020B0604030504040204" pitchFamily="50" charset="-128"/>
            </a:endParaRPr>
          </a:p>
          <a:p>
            <a:pPr algn="l">
              <a:spcBef>
                <a:spcPct val="0"/>
              </a:spcBef>
              <a:buFontTx/>
              <a:buNone/>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OneDrive</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Google Drive</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Dropbox </a:t>
            </a:r>
            <a:r>
              <a:rPr lang="ja-JP" altLang="en-US" sz="1200" dirty="0">
                <a:latin typeface="Meiryo UI" panose="020B0604030504040204" pitchFamily="50" charset="-128"/>
                <a:ea typeface="Meiryo UI" panose="020B0604030504040204" pitchFamily="50" charset="-128"/>
              </a:rPr>
              <a:t>との連携を設定すると、</a:t>
            </a:r>
          </a:p>
          <a:p>
            <a:pPr algn="l">
              <a:spcBef>
                <a:spcPct val="0"/>
              </a:spcBef>
              <a:buFontTx/>
              <a:buNone/>
            </a:pPr>
            <a:r>
              <a:rPr lang="ja-JP" altLang="en-US" sz="1200" dirty="0">
                <a:latin typeface="Meiryo UI" panose="020B0604030504040204" pitchFamily="50" charset="-128"/>
                <a:ea typeface="Meiryo UI" panose="020B0604030504040204" pitchFamily="50" charset="-128"/>
              </a:rPr>
              <a:t>　　クラウドストレージに自動でアップロードできます。</a:t>
            </a:r>
            <a:endParaRPr lang="en-US" altLang="ja-JP" sz="1200" dirty="0">
              <a:latin typeface="Meiryo UI" panose="020B0604030504040204" pitchFamily="50" charset="-128"/>
              <a:ea typeface="Meiryo UI" panose="020B0604030504040204" pitchFamily="50" charset="-128"/>
            </a:endParaRPr>
          </a:p>
        </p:txBody>
      </p:sp>
      <p:sp>
        <p:nvSpPr>
          <p:cNvPr id="37" name="コンテンツ プレースホルダ 2">
            <a:extLst>
              <a:ext uri="{FF2B5EF4-FFF2-40B4-BE49-F238E27FC236}">
                <a16:creationId xmlns:a16="http://schemas.microsoft.com/office/drawing/2014/main" id="{23F41FFF-CE58-8C89-4E09-6E45C8CBA2E6}"/>
              </a:ext>
            </a:extLst>
          </p:cNvPr>
          <p:cNvSpPr txBox="1">
            <a:spLocks noChangeArrowheads="1"/>
          </p:cNvSpPr>
          <p:nvPr/>
        </p:nvSpPr>
        <p:spPr bwMode="auto">
          <a:xfrm>
            <a:off x="321951" y="874236"/>
            <a:ext cx="7756525" cy="484188"/>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None/>
              <a:defRPr/>
            </a:pPr>
            <a:r>
              <a:rPr lang="ja-JP" altLang="en-US" sz="1200" kern="0" dirty="0">
                <a:effectLst/>
                <a:latin typeface="Meiryo UI" panose="020B0604030504040204" pitchFamily="50" charset="-128"/>
                <a:ea typeface="Meiryo UI" panose="020B0604030504040204" pitchFamily="50" charset="-128"/>
              </a:rPr>
              <a:t>・録音した音声データ、テキストデータは同じアカウントでログインするだけで、</a:t>
            </a:r>
            <a:endParaRPr lang="en-US" altLang="ja-JP" sz="1200" kern="0" dirty="0">
              <a:effectLst/>
              <a:latin typeface="Meiryo UI" panose="020B0604030504040204" pitchFamily="50" charset="-128"/>
              <a:ea typeface="Meiryo UI" panose="020B0604030504040204" pitchFamily="50" charset="-128"/>
            </a:endParaRPr>
          </a:p>
          <a:p>
            <a:pPr algn="l" eaLnBrk="1" hangingPunct="1">
              <a:buNone/>
              <a:defRPr/>
            </a:pPr>
            <a:r>
              <a:rPr lang="ja-JP" altLang="en-US" sz="1200" kern="0" dirty="0">
                <a:effectLst/>
                <a:latin typeface="Meiryo UI" panose="020B0604030504040204" pitchFamily="50" charset="-128"/>
                <a:ea typeface="Meiryo UI" panose="020B0604030504040204" pitchFamily="50" charset="-128"/>
              </a:rPr>
              <a:t>　</a:t>
            </a:r>
            <a:r>
              <a:rPr lang="en-US" altLang="ja-JP" sz="1200" kern="0" dirty="0">
                <a:effectLst/>
                <a:latin typeface="Meiryo UI" panose="020B0604030504040204" pitchFamily="50" charset="-128"/>
                <a:ea typeface="Meiryo UI" panose="020B0604030504040204" pitchFamily="50" charset="-128"/>
              </a:rPr>
              <a:t>web/</a:t>
            </a:r>
            <a:r>
              <a:rPr lang="ja-JP" altLang="en-US" sz="1200" kern="0" dirty="0">
                <a:effectLst/>
                <a:latin typeface="Meiryo UI" panose="020B0604030504040204" pitchFamily="50" charset="-128"/>
                <a:ea typeface="Meiryo UI" panose="020B0604030504040204" pitchFamily="50" charset="-128"/>
              </a:rPr>
              <a:t>スマホアプリ</a:t>
            </a:r>
            <a:r>
              <a:rPr lang="en-US" altLang="ja-JP" sz="1200" kern="0" dirty="0">
                <a:effectLst/>
                <a:latin typeface="Meiryo UI" panose="020B0604030504040204" pitchFamily="50" charset="-128"/>
                <a:ea typeface="Meiryo UI" panose="020B0604030504040204" pitchFamily="50" charset="-128"/>
              </a:rPr>
              <a:t>/</a:t>
            </a:r>
            <a:r>
              <a:rPr lang="en-US" altLang="ja-JP" sz="1200" kern="0" dirty="0" err="1">
                <a:effectLst/>
                <a:latin typeface="Meiryo UI" panose="020B0604030504040204" pitchFamily="50" charset="-128"/>
                <a:ea typeface="Meiryo UI" panose="020B0604030504040204" pitchFamily="50" charset="-128"/>
              </a:rPr>
              <a:t>AutoMemo</a:t>
            </a:r>
            <a:r>
              <a:rPr lang="en-US" altLang="ja-JP" sz="1200" kern="0" dirty="0">
                <a:effectLst/>
                <a:latin typeface="Meiryo UI" panose="020B0604030504040204" pitchFamily="50" charset="-128"/>
                <a:ea typeface="Meiryo UI" panose="020B0604030504040204" pitchFamily="50" charset="-128"/>
              </a:rPr>
              <a:t> S</a:t>
            </a:r>
            <a:r>
              <a:rPr lang="ja-JP" altLang="en-US" sz="1200" kern="0" dirty="0">
                <a:effectLst/>
                <a:latin typeface="Meiryo UI" panose="020B0604030504040204" pitchFamily="50" charset="-128"/>
                <a:ea typeface="Meiryo UI" panose="020B0604030504040204" pitchFamily="50" charset="-128"/>
              </a:rPr>
              <a:t>からクラウド内のデータを確認できます。</a:t>
            </a:r>
            <a:endParaRPr lang="en-US" altLang="ja-JP" sz="1200" kern="0" dirty="0">
              <a:effectLst/>
              <a:latin typeface="Meiryo UI" panose="020B0604030504040204" pitchFamily="50" charset="-128"/>
              <a:ea typeface="Meiryo UI" panose="020B0604030504040204" pitchFamily="50" charset="-128"/>
            </a:endParaRPr>
          </a:p>
          <a:p>
            <a:pPr algn="l" eaLnBrk="1" hangingPunct="1">
              <a:buFontTx/>
              <a:buNone/>
              <a:defRPr/>
            </a:pPr>
            <a:r>
              <a:rPr lang="ja-JP" altLang="en-US" sz="1200" kern="0" dirty="0">
                <a:effectLst/>
                <a:latin typeface="Meiryo UI" panose="020B0604030504040204" pitchFamily="50" charset="-128"/>
                <a:ea typeface="Meiryo UI" panose="020B0604030504040204" pitchFamily="50" charset="-128"/>
              </a:rPr>
              <a:t>・録音した音声データ、テキストデータの共有も簡単にできます。</a:t>
            </a:r>
            <a:endParaRPr lang="en-US" altLang="ja-JP" sz="1200" kern="0" dirty="0">
              <a:effectLst/>
              <a:latin typeface="Meiryo UI" panose="020B0604030504040204" pitchFamily="50" charset="-128"/>
              <a:ea typeface="Meiryo UI" panose="020B0604030504040204" pitchFamily="50" charset="-128"/>
            </a:endParaRPr>
          </a:p>
        </p:txBody>
      </p:sp>
      <p:pic>
        <p:nvPicPr>
          <p:cNvPr id="4098" name="Picture 2" descr="閲覧用URLの発行イメージ画像">
            <a:extLst>
              <a:ext uri="{FF2B5EF4-FFF2-40B4-BE49-F238E27FC236}">
                <a16:creationId xmlns:a16="http://schemas.microsoft.com/office/drawing/2014/main" id="{4B4A7066-B81B-BFB9-82C0-B2E97B2AAF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9433" y="607803"/>
            <a:ext cx="2876924" cy="16638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D70D5650-AA36-29F6-1F7F-5430DE41FB4C}"/>
              </a:ext>
            </a:extLst>
          </p:cNvPr>
          <p:cNvSpPr txBox="1">
            <a:spLocks noChangeArrowheads="1"/>
          </p:cNvSpPr>
          <p:nvPr/>
        </p:nvSpPr>
        <p:spPr bwMode="auto">
          <a:xfrm>
            <a:off x="0" y="-1456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zh-TW" altLang="en-US" b="1" kern="0" dirty="0">
                <a:solidFill>
                  <a:schemeClr val="bg1">
                    <a:lumMod val="95000"/>
                  </a:schemeClr>
                </a:solidFill>
                <a:latin typeface="Meiryo UI" panose="020B0604030504040204" pitchFamily="50" charset="-128"/>
                <a:ea typeface="Meiryo UI" panose="020B0604030504040204" pitchFamily="50" charset="-128"/>
              </a:rPr>
              <a:t>機能紹介：</a:t>
            </a:r>
            <a:r>
              <a:rPr lang="ja-JP" altLang="en-US" b="1" kern="0" dirty="0">
                <a:solidFill>
                  <a:schemeClr val="bg1">
                    <a:lumMod val="95000"/>
                  </a:schemeClr>
                </a:solidFill>
                <a:latin typeface="Meiryo UI" panose="020B0604030504040204" pitchFamily="50" charset="-128"/>
                <a:ea typeface="Meiryo UI" panose="020B0604030504040204" pitchFamily="50" charset="-128"/>
              </a:rPr>
              <a:t>共有</a:t>
            </a:r>
            <a:r>
              <a:rPr lang="zh-TW" altLang="en-US" b="1" kern="0" dirty="0">
                <a:solidFill>
                  <a:schemeClr val="bg1">
                    <a:lumMod val="95000"/>
                  </a:schemeClr>
                </a:solidFill>
                <a:latin typeface="Meiryo UI" panose="020B0604030504040204" pitchFamily="50" charset="-128"/>
                <a:ea typeface="Meiryo UI" panose="020B0604030504040204" pitchFamily="50" charset="-128"/>
              </a:rPr>
              <a:t>機能</a:t>
            </a:r>
            <a:r>
              <a:rPr lang="ja-JP" altLang="en-US" b="1" kern="0" dirty="0">
                <a:solidFill>
                  <a:schemeClr val="bg1">
                    <a:lumMod val="95000"/>
                  </a:schemeClr>
                </a:solidFill>
                <a:latin typeface="Meiryo UI" panose="020B0604030504040204" pitchFamily="50" charset="-128"/>
                <a:ea typeface="Meiryo UI" panose="020B0604030504040204" pitchFamily="50" charset="-128"/>
              </a:rPr>
              <a:t>・データ保存</a:t>
            </a:r>
            <a:endParaRPr lang="zh-TW" altLang="en-US" b="1" kern="0" dirty="0">
              <a:solidFill>
                <a:schemeClr val="bg1">
                  <a:lumMod val="95000"/>
                </a:schemeClr>
              </a:solidFill>
              <a:latin typeface="Meiryo UI" panose="020B0604030504040204" pitchFamily="50" charset="-128"/>
              <a:ea typeface="Meiryo UI" panose="020B0604030504040204" pitchFamily="50" charset="-128"/>
            </a:endParaRPr>
          </a:p>
        </p:txBody>
      </p:sp>
      <p:sp>
        <p:nvSpPr>
          <p:cNvPr id="6" name="正方形/長方形 7">
            <a:extLst>
              <a:ext uri="{FF2B5EF4-FFF2-40B4-BE49-F238E27FC236}">
                <a16:creationId xmlns:a16="http://schemas.microsoft.com/office/drawing/2014/main" id="{DFEF5653-22DF-7888-682A-6379A9AC9DF4}"/>
              </a:ext>
            </a:extLst>
          </p:cNvPr>
          <p:cNvSpPr>
            <a:spLocks noChangeArrowheads="1"/>
          </p:cNvSpPr>
          <p:nvPr/>
        </p:nvSpPr>
        <p:spPr bwMode="auto">
          <a:xfrm>
            <a:off x="515777" y="5010281"/>
            <a:ext cx="74753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457200">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defTabSz="4572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72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spcBef>
                <a:spcPct val="0"/>
              </a:spcBef>
              <a:buFontTx/>
              <a:buNone/>
            </a:pPr>
            <a:r>
              <a:rPr lang="en-US" altLang="ja-JP" b="1" dirty="0">
                <a:latin typeface="Meiryo UI" panose="020B0604030504040204" pitchFamily="50" charset="-128"/>
                <a:ea typeface="Meiryo UI" panose="020B0604030504040204" pitchFamily="50" charset="-128"/>
              </a:rPr>
              <a:t>KINTONE</a:t>
            </a:r>
            <a:r>
              <a:rPr lang="ja-JP" altLang="en-US" b="1" dirty="0">
                <a:latin typeface="Meiryo UI" panose="020B0604030504040204" pitchFamily="50" charset="-128"/>
                <a:ea typeface="Meiryo UI" panose="020B0604030504040204" pitchFamily="50" charset="-128"/>
              </a:rPr>
              <a:t>へも自動連携</a:t>
            </a:r>
            <a:endParaRPr lang="en-US" altLang="ja-JP" sz="1200" dirty="0">
              <a:latin typeface="Meiryo UI" panose="020B0604030504040204" pitchFamily="50" charset="-128"/>
              <a:ea typeface="Meiryo UI" panose="020B0604030504040204" pitchFamily="50" charset="-128"/>
            </a:endParaRPr>
          </a:p>
        </p:txBody>
      </p:sp>
      <p:sp>
        <p:nvSpPr>
          <p:cNvPr id="7" name="正方形/長方形 7">
            <a:extLst>
              <a:ext uri="{FF2B5EF4-FFF2-40B4-BE49-F238E27FC236}">
                <a16:creationId xmlns:a16="http://schemas.microsoft.com/office/drawing/2014/main" id="{CE5EFBD6-6C36-9A0F-1EFC-E7D69669B076}"/>
              </a:ext>
            </a:extLst>
          </p:cNvPr>
          <p:cNvSpPr>
            <a:spLocks noChangeArrowheads="1"/>
          </p:cNvSpPr>
          <p:nvPr/>
        </p:nvSpPr>
        <p:spPr bwMode="auto">
          <a:xfrm>
            <a:off x="462530" y="5362835"/>
            <a:ext cx="74753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457200">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defTabSz="4572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72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spcBef>
                <a:spcPct val="0"/>
              </a:spcBef>
              <a:buFontTx/>
              <a:buNone/>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KINTONE</a:t>
            </a:r>
            <a:r>
              <a:rPr lang="ja-JP" altLang="en-US" sz="1200" dirty="0">
                <a:latin typeface="Meiryo UI" panose="020B0604030504040204" pitchFamily="50" charset="-128"/>
                <a:ea typeface="Meiryo UI" panose="020B0604030504040204" pitchFamily="50" charset="-128"/>
              </a:rPr>
              <a:t>アプリ内の指定フィールドへの出力も可能に。</a:t>
            </a:r>
          </a:p>
          <a:p>
            <a:pPr algn="l">
              <a:spcBef>
                <a:spcPct val="0"/>
              </a:spcBef>
              <a:buFontTx/>
              <a:buNone/>
            </a:pPr>
            <a:r>
              <a:rPr lang="ja-JP" altLang="en-US" sz="1200" dirty="0">
                <a:latin typeface="Meiryo UI" panose="020B0604030504040204" pitchFamily="50" charset="-128"/>
                <a:ea typeface="Meiryo UI" panose="020B0604030504040204" pitchFamily="50" charset="-128"/>
              </a:rPr>
              <a:t>・取引先との商談議事録なども自動格納し、</a:t>
            </a:r>
            <a:endParaRPr lang="en-US" altLang="ja-JP" sz="1200" dirty="0">
              <a:latin typeface="Meiryo UI" panose="020B0604030504040204" pitchFamily="50" charset="-128"/>
              <a:ea typeface="Meiryo UI" panose="020B0604030504040204" pitchFamily="50" charset="-128"/>
            </a:endParaRPr>
          </a:p>
          <a:p>
            <a:pPr algn="l">
              <a:spcBef>
                <a:spcPct val="0"/>
              </a:spcBef>
              <a:buFontTx/>
              <a:buNone/>
            </a:pPr>
            <a:r>
              <a:rPr lang="ja-JP" altLang="en-US" sz="1200" dirty="0">
                <a:latin typeface="Meiryo UI" panose="020B0604030504040204" pitchFamily="50" charset="-128"/>
                <a:ea typeface="Meiryo UI" panose="020B0604030504040204" pitchFamily="50" charset="-128"/>
              </a:rPr>
              <a:t>　要約付き・音声リンク付きの議事録でマネジメント効率も向上。</a:t>
            </a:r>
          </a:p>
          <a:p>
            <a:pPr algn="l">
              <a:spcBef>
                <a:spcPct val="0"/>
              </a:spcBef>
              <a:buFontTx/>
              <a:buNone/>
            </a:pPr>
            <a:endParaRPr lang="en-US" altLang="ja-JP" sz="1200" dirty="0">
              <a:latin typeface="Meiryo UI" panose="020B0604030504040204" pitchFamily="50" charset="-128"/>
              <a:ea typeface="Meiryo UI" panose="020B0604030504040204" pitchFamily="50" charset="-128"/>
            </a:endParaRPr>
          </a:p>
        </p:txBody>
      </p:sp>
      <p:pic>
        <p:nvPicPr>
          <p:cNvPr id="28689" name="図 9">
            <a:extLst>
              <a:ext uri="{FF2B5EF4-FFF2-40B4-BE49-F238E27FC236}">
                <a16:creationId xmlns:a16="http://schemas.microsoft.com/office/drawing/2014/main" id="{57D8355D-424F-9C31-8DAB-D764DC91C7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511"/>
          <a:stretch/>
        </p:blipFill>
        <p:spPr bwMode="auto">
          <a:xfrm>
            <a:off x="6821683" y="2429410"/>
            <a:ext cx="2554674" cy="1950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図 19">
            <a:extLst>
              <a:ext uri="{FF2B5EF4-FFF2-40B4-BE49-F238E27FC236}">
                <a16:creationId xmlns:a16="http://schemas.microsoft.com/office/drawing/2014/main" id="{565FC9EA-AA3F-EB86-842B-205E42622335}"/>
              </a:ext>
            </a:extLst>
          </p:cNvPr>
          <p:cNvPicPr>
            <a:picLocks noChangeAspect="1"/>
          </p:cNvPicPr>
          <p:nvPr/>
        </p:nvPicPr>
        <p:blipFill>
          <a:blip r:embed="rId5"/>
          <a:srcRect l="12111" t="14147" r="7543" b="12725"/>
          <a:stretch>
            <a:fillRect/>
          </a:stretch>
        </p:blipFill>
        <p:spPr>
          <a:xfrm>
            <a:off x="5277036" y="4803301"/>
            <a:ext cx="3979948" cy="1733261"/>
          </a:xfrm>
          <a:prstGeom prst="rect">
            <a:avLst/>
          </a:prstGeom>
        </p:spPr>
      </p:pic>
    </p:spTree>
    <p:extLst>
      <p:ext uri="{BB962C8B-B14F-4D97-AF65-F5344CB8AC3E}">
        <p14:creationId xmlns:p14="http://schemas.microsoft.com/office/powerpoint/2010/main" val="2210478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コンテンツ プレースホルダ 2">
            <a:extLst>
              <a:ext uri="{FF2B5EF4-FFF2-40B4-BE49-F238E27FC236}">
                <a16:creationId xmlns:a16="http://schemas.microsoft.com/office/drawing/2014/main" id="{5FF65B88-387D-44D7-A917-EFBA061E7C5C}"/>
              </a:ext>
            </a:extLst>
          </p:cNvPr>
          <p:cNvSpPr txBox="1">
            <a:spLocks noChangeArrowheads="1"/>
          </p:cNvSpPr>
          <p:nvPr/>
        </p:nvSpPr>
        <p:spPr bwMode="auto">
          <a:xfrm>
            <a:off x="355248" y="557181"/>
            <a:ext cx="5326062" cy="325437"/>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None/>
              <a:defRPr/>
            </a:pPr>
            <a:r>
              <a:rPr lang="en-US" altLang="ja-JP" b="1" kern="0" dirty="0" err="1">
                <a:effectLst/>
                <a:latin typeface="Meiryo UI" panose="020B0604030504040204" pitchFamily="50" charset="-128"/>
                <a:ea typeface="Meiryo UI" panose="020B0604030504040204" pitchFamily="50" charset="-128"/>
              </a:rPr>
              <a:t>kintone</a:t>
            </a:r>
            <a:r>
              <a:rPr lang="ja-JP" altLang="en-US" b="1" kern="0" dirty="0">
                <a:effectLst/>
                <a:latin typeface="Meiryo UI" panose="020B0604030504040204" pitchFamily="50" charset="-128"/>
                <a:ea typeface="Meiryo UI" panose="020B0604030504040204" pitchFamily="50" charset="-128"/>
              </a:rPr>
              <a:t>ともワンクリックで連携！</a:t>
            </a:r>
          </a:p>
        </p:txBody>
      </p:sp>
      <p:sp>
        <p:nvSpPr>
          <p:cNvPr id="37" name="コンテンツ プレースホルダ 2">
            <a:extLst>
              <a:ext uri="{FF2B5EF4-FFF2-40B4-BE49-F238E27FC236}">
                <a16:creationId xmlns:a16="http://schemas.microsoft.com/office/drawing/2014/main" id="{F4DC47D1-6E3B-441C-9B5A-5F8A8F69A147}"/>
              </a:ext>
            </a:extLst>
          </p:cNvPr>
          <p:cNvSpPr txBox="1">
            <a:spLocks noChangeArrowheads="1"/>
          </p:cNvSpPr>
          <p:nvPr/>
        </p:nvSpPr>
        <p:spPr bwMode="auto">
          <a:xfrm>
            <a:off x="321952" y="874236"/>
            <a:ext cx="8948582" cy="484188"/>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en-US" altLang="ja-JP" sz="1200" kern="0" dirty="0" err="1">
                <a:effectLst/>
                <a:latin typeface="Meiryo UI" panose="020B0604030504040204" pitchFamily="50" charset="-128"/>
                <a:ea typeface="Meiryo UI" panose="020B0604030504040204" pitchFamily="50" charset="-128"/>
              </a:rPr>
              <a:t>AutoMemo</a:t>
            </a:r>
            <a:r>
              <a:rPr lang="ja-JP" altLang="en-US" sz="1200" kern="0" dirty="0">
                <a:effectLst/>
                <a:latin typeface="Meiryo UI" panose="020B0604030504040204" pitchFamily="50" charset="-128"/>
                <a:ea typeface="Meiryo UI" panose="020B0604030504040204" pitchFamily="50" charset="-128"/>
              </a:rPr>
              <a:t>へのリンクとメモ・要約結果を</a:t>
            </a:r>
            <a:r>
              <a:rPr lang="en-US" altLang="ja-JP" sz="1200" kern="0" dirty="0" err="1">
                <a:effectLst/>
                <a:latin typeface="Meiryo UI" panose="020B0604030504040204" pitchFamily="50" charset="-128"/>
                <a:ea typeface="Meiryo UI" panose="020B0604030504040204" pitchFamily="50" charset="-128"/>
              </a:rPr>
              <a:t>kintone</a:t>
            </a:r>
            <a:r>
              <a:rPr lang="ja-JP" altLang="en-US" sz="1200" kern="0" dirty="0">
                <a:effectLst/>
                <a:latin typeface="Meiryo UI" panose="020B0604030504040204" pitchFamily="50" charset="-128"/>
                <a:ea typeface="Meiryo UI" panose="020B0604030504040204" pitchFamily="50" charset="-128"/>
              </a:rPr>
              <a:t>に出力できます。</a:t>
            </a:r>
            <a:endParaRPr lang="en-US" altLang="ja-JP" sz="1200" kern="0" dirty="0">
              <a:effectLst/>
              <a:latin typeface="Meiryo UI" panose="020B0604030504040204" pitchFamily="50" charset="-128"/>
              <a:ea typeface="Meiryo UI" panose="020B0604030504040204" pitchFamily="50" charset="-128"/>
            </a:endParaRPr>
          </a:p>
          <a:p>
            <a:pPr algn="l" eaLnBrk="1" hangingPunct="1">
              <a:buFontTx/>
              <a:buNone/>
              <a:defRPr/>
            </a:pPr>
            <a:r>
              <a:rPr lang="ja-JP" altLang="en-US" sz="1200" kern="0" dirty="0">
                <a:effectLst/>
                <a:latin typeface="Meiryo UI" panose="020B0604030504040204" pitchFamily="50" charset="-128"/>
                <a:ea typeface="Meiryo UI" panose="020B0604030504040204" pitchFamily="50" charset="-128"/>
              </a:rPr>
              <a:t>議事録の一元管理ができるようになり、マネジメント効率も向上。</a:t>
            </a:r>
            <a:endParaRPr lang="en-US" altLang="ja-JP" sz="1200" kern="0" dirty="0">
              <a:effectLst/>
              <a:latin typeface="Meiryo UI" panose="020B0604030504040204" pitchFamily="50" charset="-128"/>
              <a:ea typeface="Meiryo UI" panose="020B0604030504040204" pitchFamily="50" charset="-128"/>
            </a:endParaRPr>
          </a:p>
        </p:txBody>
      </p:sp>
      <p:sp>
        <p:nvSpPr>
          <p:cNvPr id="2" name="Rectangle 2">
            <a:extLst>
              <a:ext uri="{FF2B5EF4-FFF2-40B4-BE49-F238E27FC236}">
                <a16:creationId xmlns:a16="http://schemas.microsoft.com/office/drawing/2014/main" id="{1B168FDF-02E5-9856-29BD-4B99A6E81423}"/>
              </a:ext>
            </a:extLst>
          </p:cNvPr>
          <p:cNvSpPr txBox="1">
            <a:spLocks noChangeArrowheads="1"/>
          </p:cNvSpPr>
          <p:nvPr/>
        </p:nvSpPr>
        <p:spPr bwMode="auto">
          <a:xfrm>
            <a:off x="0" y="-1456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dirty="0">
                <a:solidFill>
                  <a:schemeClr val="bg1">
                    <a:lumMod val="95000"/>
                  </a:schemeClr>
                </a:solidFill>
                <a:latin typeface="Meiryo UI" panose="020B0604030504040204" pitchFamily="50" charset="-128"/>
                <a:ea typeface="Meiryo UI" panose="020B0604030504040204" pitchFamily="50" charset="-128"/>
              </a:rPr>
              <a:t>機能紹介：共有機能・データ保存</a:t>
            </a:r>
          </a:p>
        </p:txBody>
      </p:sp>
      <p:grpSp>
        <p:nvGrpSpPr>
          <p:cNvPr id="14" name="グループ化 13">
            <a:extLst>
              <a:ext uri="{FF2B5EF4-FFF2-40B4-BE49-F238E27FC236}">
                <a16:creationId xmlns:a16="http://schemas.microsoft.com/office/drawing/2014/main" id="{21B56288-541D-48C7-6355-63E38675B9FD}"/>
              </a:ext>
            </a:extLst>
          </p:cNvPr>
          <p:cNvGrpSpPr/>
          <p:nvPr/>
        </p:nvGrpSpPr>
        <p:grpSpPr>
          <a:xfrm>
            <a:off x="346281" y="1028927"/>
            <a:ext cx="9213439" cy="3928209"/>
            <a:chOff x="305344" y="794375"/>
            <a:chExt cx="9213439" cy="3928209"/>
          </a:xfrm>
        </p:grpSpPr>
        <p:pic>
          <p:nvPicPr>
            <p:cNvPr id="9" name="図 8">
              <a:extLst>
                <a:ext uri="{FF2B5EF4-FFF2-40B4-BE49-F238E27FC236}">
                  <a16:creationId xmlns:a16="http://schemas.microsoft.com/office/drawing/2014/main" id="{8AB02A6F-3EE3-590D-C1AF-2CA4268F2F6A}"/>
                </a:ext>
              </a:extLst>
            </p:cNvPr>
            <p:cNvPicPr>
              <a:picLocks noChangeAspect="1"/>
            </p:cNvPicPr>
            <p:nvPr/>
          </p:nvPicPr>
          <p:blipFill>
            <a:blip r:embed="rId3"/>
            <a:srcRect r="12621"/>
            <a:stretch/>
          </p:blipFill>
          <p:spPr>
            <a:xfrm>
              <a:off x="305344" y="1710569"/>
              <a:ext cx="4346762" cy="2757695"/>
            </a:xfrm>
            <a:prstGeom prst="rect">
              <a:avLst/>
            </a:prstGeom>
            <a:ln>
              <a:solidFill>
                <a:schemeClr val="bg1">
                  <a:lumMod val="85000"/>
                </a:schemeClr>
              </a:solidFill>
            </a:ln>
          </p:spPr>
        </p:pic>
        <p:pic>
          <p:nvPicPr>
            <p:cNvPr id="10" name="図 9">
              <a:extLst>
                <a:ext uri="{FF2B5EF4-FFF2-40B4-BE49-F238E27FC236}">
                  <a16:creationId xmlns:a16="http://schemas.microsoft.com/office/drawing/2014/main" id="{262D32A6-51FA-7537-8CFB-81756F48AA3E}"/>
                </a:ext>
              </a:extLst>
            </p:cNvPr>
            <p:cNvPicPr>
              <a:picLocks noChangeAspect="1"/>
            </p:cNvPicPr>
            <p:nvPr/>
          </p:nvPicPr>
          <p:blipFill>
            <a:blip r:embed="rId4"/>
            <a:stretch>
              <a:fillRect/>
            </a:stretch>
          </p:blipFill>
          <p:spPr>
            <a:xfrm>
              <a:off x="5311723" y="794375"/>
              <a:ext cx="4207060" cy="3928209"/>
            </a:xfrm>
            <a:prstGeom prst="rect">
              <a:avLst/>
            </a:prstGeom>
            <a:ln>
              <a:solidFill>
                <a:schemeClr val="bg1">
                  <a:lumMod val="85000"/>
                </a:schemeClr>
              </a:solidFill>
            </a:ln>
          </p:spPr>
        </p:pic>
        <p:sp>
          <p:nvSpPr>
            <p:cNvPr id="11" name="二等辺三角形 10">
              <a:extLst>
                <a:ext uri="{FF2B5EF4-FFF2-40B4-BE49-F238E27FC236}">
                  <a16:creationId xmlns:a16="http://schemas.microsoft.com/office/drawing/2014/main" id="{B9F692FC-078E-3FF9-7F67-DA99DAF57EAF}"/>
                </a:ext>
              </a:extLst>
            </p:cNvPr>
            <p:cNvSpPr/>
            <p:nvPr/>
          </p:nvSpPr>
          <p:spPr>
            <a:xfrm rot="5400000">
              <a:off x="4599931" y="2949307"/>
              <a:ext cx="763967" cy="280219"/>
            </a:xfrm>
            <a:prstGeom prst="triangle">
              <a:avLst>
                <a:gd name="adj" fmla="val 4846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highlight>
                  <a:srgbClr val="FF0000"/>
                </a:highlight>
              </a:endParaRPr>
            </a:p>
          </p:txBody>
        </p:sp>
      </p:grpSp>
      <p:sp>
        <p:nvSpPr>
          <p:cNvPr id="13" name="テキスト ボックス 12">
            <a:extLst>
              <a:ext uri="{FF2B5EF4-FFF2-40B4-BE49-F238E27FC236}">
                <a16:creationId xmlns:a16="http://schemas.microsoft.com/office/drawing/2014/main" id="{7F15F25E-C241-77F7-215D-30ECD4D4E803}"/>
              </a:ext>
            </a:extLst>
          </p:cNvPr>
          <p:cNvSpPr txBox="1"/>
          <p:nvPr/>
        </p:nvSpPr>
        <p:spPr>
          <a:xfrm>
            <a:off x="346281" y="4849125"/>
            <a:ext cx="5122568" cy="400110"/>
          </a:xfrm>
          <a:prstGeom prst="rect">
            <a:avLst/>
          </a:prstGeom>
          <a:noFill/>
        </p:spPr>
        <p:txBody>
          <a:bodyPr wrap="square">
            <a:spAutoFit/>
          </a:bodyPr>
          <a:lstStyle/>
          <a:p>
            <a:pPr algn="l"/>
            <a:r>
              <a:rPr lang="ja-JP" altLang="en-US" sz="1000" dirty="0">
                <a:solidFill>
                  <a:schemeClr val="tx1"/>
                </a:solidFill>
                <a:latin typeface="Meiryo UI" panose="020B0604030504040204" pitchFamily="50" charset="-128"/>
                <a:ea typeface="Meiryo UI" panose="020B0604030504040204" pitchFamily="50" charset="-128"/>
              </a:rPr>
              <a:t>■連携方法：</a:t>
            </a:r>
            <a:r>
              <a:rPr lang="en-US" altLang="ja-JP" sz="1000" dirty="0" err="1">
                <a:solidFill>
                  <a:schemeClr val="tx1"/>
                </a:solidFill>
                <a:latin typeface="Meiryo UI" panose="020B0604030504040204" pitchFamily="50" charset="-128"/>
                <a:ea typeface="Meiryo UI" panose="020B0604030504040204" pitchFamily="50" charset="-128"/>
              </a:rPr>
              <a:t>kintone</a:t>
            </a:r>
            <a:r>
              <a:rPr lang="ja-JP" altLang="en-US" sz="1000" dirty="0">
                <a:solidFill>
                  <a:schemeClr val="tx1"/>
                </a:solidFill>
                <a:latin typeface="Meiryo UI" panose="020B0604030504040204" pitchFamily="50" charset="-128"/>
                <a:ea typeface="Meiryo UI" panose="020B0604030504040204" pitchFamily="50" charset="-128"/>
              </a:rPr>
              <a:t>連携方法　</a:t>
            </a:r>
            <a:r>
              <a:rPr lang="en-US" altLang="ja-JP" sz="1000" dirty="0">
                <a:solidFill>
                  <a:schemeClr val="tx1"/>
                </a:solidFill>
                <a:latin typeface="Meiryo UI" panose="020B0604030504040204" pitchFamily="50" charset="-128"/>
                <a:ea typeface="Meiryo UI" panose="020B0604030504040204" pitchFamily="50" charset="-128"/>
              </a:rPr>
              <a:t>【</a:t>
            </a:r>
            <a:r>
              <a:rPr lang="en-US" altLang="ja-JP" sz="1000" dirty="0" err="1">
                <a:solidFill>
                  <a:schemeClr val="tx1"/>
                </a:solidFill>
                <a:latin typeface="Meiryo UI" panose="020B0604030504040204" pitchFamily="50" charset="-128"/>
                <a:ea typeface="Meiryo UI" panose="020B0604030504040204" pitchFamily="50" charset="-128"/>
              </a:rPr>
              <a:t>AutoMemo</a:t>
            </a:r>
            <a:r>
              <a:rPr lang="en-US" altLang="ja-JP" sz="1000" dirty="0">
                <a:solidFill>
                  <a:schemeClr val="tx1"/>
                </a:solidFill>
                <a:latin typeface="Meiryo UI" panose="020B0604030504040204" pitchFamily="50" charset="-128"/>
                <a:ea typeface="Meiryo UI" panose="020B0604030504040204" pitchFamily="50" charset="-128"/>
              </a:rPr>
              <a:t> web</a:t>
            </a:r>
            <a:r>
              <a:rPr lang="ja-JP" altLang="en-US" sz="1000" dirty="0">
                <a:solidFill>
                  <a:schemeClr val="tx1"/>
                </a:solidFill>
                <a:latin typeface="Meiryo UI" panose="020B0604030504040204" pitchFamily="50" charset="-128"/>
                <a:ea typeface="Meiryo UI" panose="020B0604030504040204" pitchFamily="50" charset="-128"/>
              </a:rPr>
              <a:t>ブラウザ版</a:t>
            </a:r>
            <a:r>
              <a:rPr lang="en-US" altLang="ja-JP" sz="1000" dirty="0">
                <a:solidFill>
                  <a:schemeClr val="tx1"/>
                </a:solidFill>
                <a:latin typeface="Meiryo UI" panose="020B0604030504040204" pitchFamily="50" charset="-128"/>
                <a:ea typeface="Meiryo UI" panose="020B0604030504040204" pitchFamily="50" charset="-128"/>
              </a:rPr>
              <a:t>】</a:t>
            </a:r>
          </a:p>
          <a:p>
            <a:pPr algn="l"/>
            <a:r>
              <a:rPr lang="en-US" altLang="ja-JP" sz="1000" dirty="0">
                <a:solidFill>
                  <a:schemeClr val="tx1"/>
                </a:solidFill>
                <a:latin typeface="Meiryo UI" panose="020B0604030504040204" pitchFamily="50" charset="-128"/>
                <a:ea typeface="Meiryo UI" panose="020B0604030504040204" pitchFamily="50" charset="-128"/>
                <a:hlinkClick r:id="rId5"/>
              </a:rPr>
              <a:t>https://support.sourcenext.com/fa/support/web/knowledge21117.html</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22" name="四角形: 角を丸くする 21">
            <a:extLst>
              <a:ext uri="{FF2B5EF4-FFF2-40B4-BE49-F238E27FC236}">
                <a16:creationId xmlns:a16="http://schemas.microsoft.com/office/drawing/2014/main" id="{D83E96A4-7EAB-E2A4-3259-295ECA7CED26}"/>
              </a:ext>
            </a:extLst>
          </p:cNvPr>
          <p:cNvSpPr/>
          <p:nvPr/>
        </p:nvSpPr>
        <p:spPr bwMode="auto">
          <a:xfrm>
            <a:off x="5490114" y="5049180"/>
            <a:ext cx="3780420" cy="1121790"/>
          </a:xfrm>
          <a:prstGeom prst="roundRect">
            <a:avLst>
              <a:gd name="adj" fmla="val 0"/>
            </a:avLst>
          </a:prstGeom>
          <a:solidFill>
            <a:schemeClr val="bg1"/>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eaLnBrk="1" hangingPunct="1">
              <a:buFontTx/>
              <a:buNone/>
              <a:tabLst>
                <a:tab pos="714375" algn="l"/>
              </a:tabLst>
              <a:defRPr/>
            </a:pPr>
            <a:r>
              <a:rPr lang="ja-JP" altLang="en-US" sz="1200" b="1" kern="0" dirty="0">
                <a:solidFill>
                  <a:schemeClr val="tx1"/>
                </a:solidFill>
                <a:effectLst/>
                <a:latin typeface="Meiryo UI" panose="020B0604030504040204" pitchFamily="50" charset="-128"/>
                <a:ea typeface="Meiryo UI" panose="020B0604030504040204" pitchFamily="50" charset="-128"/>
              </a:rPr>
              <a:t>■共有リンク</a:t>
            </a:r>
            <a:endParaRPr lang="en-US" altLang="ja-JP" sz="1200" b="1" kern="0" dirty="0">
              <a:solidFill>
                <a:schemeClr val="tx1"/>
              </a:solidFill>
              <a:effectLst/>
              <a:latin typeface="Meiryo UI" panose="020B0604030504040204" pitchFamily="50" charset="-128"/>
              <a:ea typeface="Meiryo UI" panose="020B0604030504040204" pitchFamily="50" charset="-128"/>
            </a:endParaRPr>
          </a:p>
          <a:p>
            <a:pPr algn="l" eaLnBrk="1" hangingPunct="1">
              <a:buFontTx/>
              <a:buNone/>
              <a:tabLst>
                <a:tab pos="714375" algn="l"/>
              </a:tabLst>
              <a:defRPr/>
            </a:pPr>
            <a:r>
              <a:rPr lang="ja-JP" altLang="en-US" sz="1200" kern="0" dirty="0">
                <a:solidFill>
                  <a:schemeClr val="tx1"/>
                </a:solidFill>
                <a:latin typeface="Meiryo UI" panose="020B0604030504040204" pitchFamily="50" charset="-128"/>
                <a:ea typeface="Meiryo UI" panose="020B0604030504040204" pitchFamily="50" charset="-128"/>
              </a:rPr>
              <a:t>録音した音声と文字起こしの全文を確認</a:t>
            </a:r>
            <a:endParaRPr lang="en-US" altLang="ja-JP" sz="1200" kern="0" dirty="0">
              <a:solidFill>
                <a:schemeClr val="tx1"/>
              </a:solidFill>
              <a:latin typeface="Meiryo UI" panose="020B0604030504040204" pitchFamily="50" charset="-128"/>
              <a:ea typeface="Meiryo UI" panose="020B0604030504040204" pitchFamily="50" charset="-128"/>
            </a:endParaRPr>
          </a:p>
          <a:p>
            <a:pPr algn="l" eaLnBrk="1" hangingPunct="1">
              <a:buFontTx/>
              <a:buNone/>
              <a:tabLst>
                <a:tab pos="714375" algn="l"/>
              </a:tabLst>
              <a:defRPr/>
            </a:pPr>
            <a:endParaRPr lang="en-US" altLang="ja-JP" sz="1200" kern="0" dirty="0">
              <a:solidFill>
                <a:schemeClr val="tx1"/>
              </a:solidFill>
              <a:effectLst/>
              <a:latin typeface="Meiryo UI" panose="020B0604030504040204" pitchFamily="50" charset="-128"/>
              <a:ea typeface="Meiryo UI" panose="020B0604030504040204" pitchFamily="50" charset="-128"/>
            </a:endParaRPr>
          </a:p>
          <a:p>
            <a:pPr algn="l" eaLnBrk="1" hangingPunct="1">
              <a:buFontTx/>
              <a:buNone/>
              <a:tabLst>
                <a:tab pos="714375" algn="l"/>
              </a:tabLst>
              <a:defRPr/>
            </a:pPr>
            <a:r>
              <a:rPr lang="ja-JP" altLang="en-US" sz="1200" b="1" kern="0" dirty="0">
                <a:solidFill>
                  <a:schemeClr val="tx1"/>
                </a:solidFill>
                <a:latin typeface="Meiryo UI" panose="020B0604030504040204" pitchFamily="50" charset="-128"/>
                <a:ea typeface="Meiryo UI" panose="020B0604030504040204" pitchFamily="50" charset="-128"/>
              </a:rPr>
              <a:t>■要約結果</a:t>
            </a:r>
            <a:endParaRPr lang="en-US" altLang="ja-JP" sz="1200" b="1" kern="0" dirty="0">
              <a:solidFill>
                <a:schemeClr val="tx1"/>
              </a:solidFill>
              <a:latin typeface="Meiryo UI" panose="020B0604030504040204" pitchFamily="50" charset="-128"/>
              <a:ea typeface="Meiryo UI" panose="020B0604030504040204" pitchFamily="50" charset="-128"/>
            </a:endParaRPr>
          </a:p>
          <a:p>
            <a:pPr algn="l" eaLnBrk="1" hangingPunct="1">
              <a:buFontTx/>
              <a:buNone/>
              <a:tabLst>
                <a:tab pos="714375" algn="l"/>
              </a:tabLst>
              <a:defRPr/>
            </a:pPr>
            <a:r>
              <a:rPr lang="ja-JP" altLang="en-US" sz="1200" kern="0" dirty="0">
                <a:solidFill>
                  <a:schemeClr val="tx1"/>
                </a:solidFill>
                <a:effectLst/>
                <a:latin typeface="Meiryo UI" panose="020B0604030504040204" pitchFamily="50" charset="-128"/>
                <a:ea typeface="Meiryo UI" panose="020B0604030504040204" pitchFamily="50" charset="-128"/>
              </a:rPr>
              <a:t>オートメモ</a:t>
            </a:r>
            <a:r>
              <a:rPr lang="ja-JP" altLang="en-US" sz="1200" kern="0" dirty="0">
                <a:solidFill>
                  <a:schemeClr val="tx1"/>
                </a:solidFill>
                <a:latin typeface="Meiryo UI" panose="020B0604030504040204" pitchFamily="50" charset="-128"/>
                <a:ea typeface="Meiryo UI" panose="020B0604030504040204" pitchFamily="50" charset="-128"/>
              </a:rPr>
              <a:t>で書いているメモや要約</a:t>
            </a:r>
            <a:r>
              <a:rPr lang="ja-JP" altLang="en-US" sz="1200" kern="0" dirty="0">
                <a:solidFill>
                  <a:schemeClr val="tx1"/>
                </a:solidFill>
                <a:effectLst/>
                <a:latin typeface="Meiryo UI" panose="020B0604030504040204" pitchFamily="50" charset="-128"/>
                <a:ea typeface="Meiryo UI" panose="020B0604030504040204" pitchFamily="50" charset="-128"/>
              </a:rPr>
              <a:t>結果をテキストで確認</a:t>
            </a:r>
            <a:endParaRPr lang="en-US" altLang="ja-JP" sz="1200" kern="0" dirty="0">
              <a:solidFill>
                <a:schemeClr val="tx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73789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2183306-2578-2429-D2FC-D82DE61B337B}"/>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dirty="0">
                <a:solidFill>
                  <a:schemeClr val="bg1"/>
                </a:solidFill>
                <a:latin typeface="Meiryo UI" panose="020B0604030504040204" pitchFamily="50" charset="-128"/>
                <a:ea typeface="Meiryo UI" panose="020B0604030504040204" pitchFamily="50" charset="-128"/>
              </a:rPr>
              <a:t>安心のセキュリティ対策</a:t>
            </a:r>
          </a:p>
        </p:txBody>
      </p:sp>
      <p:sp>
        <p:nvSpPr>
          <p:cNvPr id="3" name="テキスト ボックス 2">
            <a:extLst>
              <a:ext uri="{FF2B5EF4-FFF2-40B4-BE49-F238E27FC236}">
                <a16:creationId xmlns:a16="http://schemas.microsoft.com/office/drawing/2014/main" id="{EE3F60FB-8531-BE3B-5DA4-AE369CB4A6A6}"/>
              </a:ext>
            </a:extLst>
          </p:cNvPr>
          <p:cNvSpPr txBox="1"/>
          <p:nvPr/>
        </p:nvSpPr>
        <p:spPr>
          <a:xfrm>
            <a:off x="2060368" y="1634756"/>
            <a:ext cx="6971800" cy="4401205"/>
          </a:xfrm>
          <a:prstGeom prst="rect">
            <a:avLst/>
          </a:prstGeom>
          <a:noFill/>
        </p:spPr>
        <p:txBody>
          <a:bodyPr wrap="square" rtlCol="0">
            <a:spAutoFit/>
          </a:bodyPr>
          <a:lstStyle>
            <a:defPPr>
              <a:defRPr lang="en-US"/>
            </a:defPPr>
            <a:lvl1pPr>
              <a:defRPr kumimoji="1" sz="2000" b="1">
                <a:latin typeface="Meiryo UI" panose="020B0604030504040204" pitchFamily="50" charset="-128"/>
                <a:ea typeface="Meiryo UI" panose="020B0604030504040204" pitchFamily="50" charset="-128"/>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通信の暗号化</a:t>
            </a:r>
            <a:endParaRPr kumimoji="1" lang="en-US" altLang="ja-JP" sz="1600" b="1"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200" b="1"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a:t>
            </a:r>
            <a:r>
              <a:rPr kumimoji="1" lang="en-US" altLang="ja-JP" sz="1200" b="0" i="0" u="none" strike="noStrike" kern="0" cap="none" spc="0" normalizeH="0" baseline="0" noProof="0" dirty="0" err="1">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AutoMemo</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の各デバイスとサーバーの通信は</a:t>
            </a:r>
            <a:endPar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SSL/TLS</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によって常に暗号化されております。</a:t>
            </a:r>
            <a:endPar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悪意のある第三者によるデータの改ざんやなりすまし</a:t>
            </a:r>
            <a:endPar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通信内容の漏洩を防いでいます。</a:t>
            </a:r>
            <a:endPar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1600" b="1"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DB</a:t>
            </a:r>
            <a:r>
              <a:rPr kumimoji="1" lang="ja-JP" altLang="en-US" sz="1600" b="1"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の暗号化</a:t>
            </a:r>
            <a:endParaRPr kumimoji="1" lang="en-US" altLang="ja-JP" sz="1600" b="1"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a:t>
            </a:r>
            <a:r>
              <a:rPr kumimoji="1" lang="en-US" altLang="ja-JP" sz="1200" b="0" i="0" u="none" strike="noStrike" kern="0" cap="none" spc="0" normalizeH="0" baseline="0" noProof="0" dirty="0" err="1">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AutoMemo</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のサーバーは全て暗号化されております。</a:t>
            </a:r>
            <a:endPar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ユーザーのデータはアカウント単位で</a:t>
            </a: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DB</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内で分離されており</a:t>
            </a:r>
            <a:endPar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他者がデータを閲覧・取得はできません。</a:t>
            </a:r>
            <a:endPar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またお客様の音声データが</a:t>
            </a: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AI</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のラーニングに利用されることはありません。</a:t>
            </a:r>
            <a:endPar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1600" b="1"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安全なデータセンター</a:t>
            </a:r>
            <a:endParaRPr kumimoji="1" lang="en-US" altLang="ja-JP" sz="1600" b="1"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a:t>
            </a:r>
            <a:r>
              <a:rPr kumimoji="1" lang="en-US" altLang="ja-JP" sz="1200" b="0" i="0" u="none" strike="noStrike" kern="0" cap="none" spc="0" normalizeH="0" baseline="0" noProof="0" dirty="0" err="1">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AutoMemo</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は</a:t>
            </a: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Tier4</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のクラウドのデータセンターを利用しております。</a:t>
            </a:r>
            <a:endPar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音声ファイルと文字起こし結果を格納するのに利用しているストレージは</a:t>
            </a:r>
            <a:endPar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99.999999999%</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（イレブンナイン）の年間耐久性を実現するように</a:t>
            </a:r>
            <a:endPar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設計されています。またこのストレージは原則的に国内設置されています。</a:t>
            </a:r>
            <a:endPar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1600" b="1"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データのバックアップ</a:t>
            </a:r>
            <a:endParaRPr kumimoji="1" lang="en-US" altLang="ja-JP" sz="1600" b="1"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a:t>
            </a: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音声ファイル以外の全ての</a:t>
            </a: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DB</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のバックアップを日次取得しております。</a:t>
            </a:r>
            <a:endPar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	</a:t>
            </a:r>
            <a:r>
              <a:rPr kumimoji="1" lang="ja-JP" altLang="en-US" sz="1200" b="0"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rPr>
              <a:t>ユーザーへの提供はしておりませんが、災害時の復旧に役立ちます。</a:t>
            </a:r>
            <a:endParaRPr kumimoji="1" lang="en-US" altLang="ja-JP" sz="1200" b="1"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endParaRPr>
          </a:p>
        </p:txBody>
      </p:sp>
      <p:pic>
        <p:nvPicPr>
          <p:cNvPr id="6" name="図 5" descr="図形&#10;&#10;低い精度で自動的に生成された説明">
            <a:extLst>
              <a:ext uri="{FF2B5EF4-FFF2-40B4-BE49-F238E27FC236}">
                <a16:creationId xmlns:a16="http://schemas.microsoft.com/office/drawing/2014/main" id="{BE2AFFFF-1BC8-CE3E-2ABA-746D1AB621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43" y="1679356"/>
            <a:ext cx="538084" cy="869406"/>
          </a:xfrm>
          <a:prstGeom prst="rect">
            <a:avLst/>
          </a:prstGeom>
        </p:spPr>
      </p:pic>
      <p:pic>
        <p:nvPicPr>
          <p:cNvPr id="8" name="図 7" descr="図形&#10;&#10;中程度の精度で自動的に生成された説明">
            <a:extLst>
              <a:ext uri="{FF2B5EF4-FFF2-40B4-BE49-F238E27FC236}">
                <a16:creationId xmlns:a16="http://schemas.microsoft.com/office/drawing/2014/main" id="{A7AB5FF4-CA76-5185-3E08-44CB6DA3A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341" y="4248650"/>
            <a:ext cx="892801" cy="731704"/>
          </a:xfrm>
          <a:prstGeom prst="rect">
            <a:avLst/>
          </a:prstGeom>
        </p:spPr>
      </p:pic>
      <p:pic>
        <p:nvPicPr>
          <p:cNvPr id="10" name="図 9" descr="図形&#10;&#10;低い精度で自動的に生成された説明">
            <a:extLst>
              <a:ext uri="{FF2B5EF4-FFF2-40B4-BE49-F238E27FC236}">
                <a16:creationId xmlns:a16="http://schemas.microsoft.com/office/drawing/2014/main" id="{DA4199B9-A655-D348-43AC-C1C38CB7CE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059" y="5401980"/>
            <a:ext cx="771894" cy="720080"/>
          </a:xfrm>
          <a:prstGeom prst="rect">
            <a:avLst/>
          </a:prstGeom>
        </p:spPr>
      </p:pic>
      <p:pic>
        <p:nvPicPr>
          <p:cNvPr id="12" name="図 11" descr="図形&#10;&#10;中程度の精度で自動的に生成された説明">
            <a:extLst>
              <a:ext uri="{FF2B5EF4-FFF2-40B4-BE49-F238E27FC236}">
                <a16:creationId xmlns:a16="http://schemas.microsoft.com/office/drawing/2014/main" id="{DE09875A-9531-0532-58CE-6818C852D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929" y="2954697"/>
            <a:ext cx="1000514" cy="869809"/>
          </a:xfrm>
          <a:prstGeom prst="rect">
            <a:avLst/>
          </a:prstGeom>
        </p:spPr>
      </p:pic>
      <p:sp>
        <p:nvSpPr>
          <p:cNvPr id="5" name="テキスト ボックス 4">
            <a:extLst>
              <a:ext uri="{FF2B5EF4-FFF2-40B4-BE49-F238E27FC236}">
                <a16:creationId xmlns:a16="http://schemas.microsoft.com/office/drawing/2014/main" id="{FAB006E3-2F7D-8563-44FA-4F30704E8F28}"/>
              </a:ext>
            </a:extLst>
          </p:cNvPr>
          <p:cNvSpPr txBox="1"/>
          <p:nvPr/>
        </p:nvSpPr>
        <p:spPr>
          <a:xfrm>
            <a:off x="434498" y="627090"/>
            <a:ext cx="9037004" cy="646331"/>
          </a:xfrm>
          <a:prstGeom prst="rect">
            <a:avLst/>
          </a:prstGeom>
          <a:noFill/>
        </p:spPr>
        <p:txBody>
          <a:bodyPr wrap="square">
            <a:spAutoFit/>
          </a:bodyPr>
          <a:lstStyle/>
          <a:p>
            <a:r>
              <a:rPr lang="ja-JP" altLang="en-US" sz="1400" b="1" dirty="0">
                <a:solidFill>
                  <a:srgbClr val="FF0000"/>
                </a:solidFill>
                <a:latin typeface="Meiryo UI" panose="020B0604030504040204" pitchFamily="50" charset="-128"/>
                <a:ea typeface="Meiryo UI" panose="020B0604030504040204" pitchFamily="50" charset="-128"/>
              </a:rPr>
              <a:t>当社は、情報セキュリティマネジメントシステム（</a:t>
            </a:r>
            <a:r>
              <a:rPr lang="en-US" altLang="ja-JP" sz="1400" b="1" dirty="0">
                <a:solidFill>
                  <a:srgbClr val="FF0000"/>
                </a:solidFill>
                <a:latin typeface="Meiryo UI" panose="020B0604030504040204" pitchFamily="50" charset="-128"/>
                <a:ea typeface="Meiryo UI" panose="020B0604030504040204" pitchFamily="50" charset="-128"/>
              </a:rPr>
              <a:t>ISMS</a:t>
            </a:r>
            <a:r>
              <a:rPr lang="ja-JP" altLang="en-US" sz="1400" b="1" dirty="0">
                <a:solidFill>
                  <a:srgbClr val="FF0000"/>
                </a:solidFill>
                <a:latin typeface="Meiryo UI" panose="020B0604030504040204" pitchFamily="50" charset="-128"/>
                <a:ea typeface="Meiryo UI" panose="020B0604030504040204" pitchFamily="50" charset="-128"/>
              </a:rPr>
              <a:t>）の国際規格である「</a:t>
            </a:r>
            <a:r>
              <a:rPr lang="en-US" altLang="ja-JP" sz="1400" b="1" dirty="0">
                <a:solidFill>
                  <a:srgbClr val="FF0000"/>
                </a:solidFill>
                <a:latin typeface="Meiryo UI" panose="020B0604030504040204" pitchFamily="50" charset="-128"/>
                <a:ea typeface="Meiryo UI" panose="020B0604030504040204" pitchFamily="50" charset="-128"/>
              </a:rPr>
              <a:t>ISO /IEC 27001</a:t>
            </a:r>
            <a:r>
              <a:rPr lang="ja-JP" altLang="en-US" sz="1400" b="1" dirty="0">
                <a:solidFill>
                  <a:srgbClr val="FF0000"/>
                </a:solidFill>
                <a:latin typeface="Meiryo UI" panose="020B0604030504040204" pitchFamily="50" charset="-128"/>
                <a:ea typeface="Meiryo UI" panose="020B0604030504040204" pitchFamily="50" charset="-128"/>
              </a:rPr>
              <a:t>」の認証取得しています。</a:t>
            </a:r>
          </a:p>
          <a:p>
            <a:endParaRPr lang="en-US" altLang="ja-JP" sz="1100" dirty="0">
              <a:solidFill>
                <a:srgbClr val="FF0000"/>
              </a:solidFill>
              <a:latin typeface="Meiryo UI" panose="020B0604030504040204" pitchFamily="50" charset="-128"/>
              <a:ea typeface="Meiryo UI" panose="020B0604030504040204" pitchFamily="50" charset="-128"/>
            </a:endParaRPr>
          </a:p>
          <a:p>
            <a:r>
              <a:rPr lang="en-US" altLang="ja-JP" sz="1100" dirty="0">
                <a:solidFill>
                  <a:srgbClr val="FF0000"/>
                </a:solidFill>
                <a:latin typeface="Meiryo UI" panose="020B0604030504040204" pitchFamily="50" charset="-128"/>
                <a:ea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rPr>
              <a:t>認証範囲：パソコン・スマートフォンソフトウェアおよびハードウェア製品の開発、及び自社</a:t>
            </a:r>
            <a:r>
              <a:rPr lang="en-US" altLang="ja-JP" sz="1100" dirty="0">
                <a:solidFill>
                  <a:srgbClr val="FF0000"/>
                </a:solidFill>
                <a:latin typeface="Meiryo UI" panose="020B0604030504040204" pitchFamily="50" charset="-128"/>
                <a:ea typeface="Meiryo UI" panose="020B0604030504040204" pitchFamily="50" charset="-128"/>
              </a:rPr>
              <a:t>EC</a:t>
            </a:r>
            <a:r>
              <a:rPr lang="ja-JP" altLang="en-US" sz="1100" dirty="0">
                <a:solidFill>
                  <a:srgbClr val="FF0000"/>
                </a:solidFill>
                <a:latin typeface="Meiryo UI" panose="020B0604030504040204" pitchFamily="50" charset="-128"/>
                <a:ea typeface="Meiryo UI" panose="020B0604030504040204" pitchFamily="50" charset="-128"/>
              </a:rPr>
              <a:t>サイトの運営、サポート業務</a:t>
            </a:r>
          </a:p>
        </p:txBody>
      </p:sp>
    </p:spTree>
    <p:extLst>
      <p:ext uri="{BB962C8B-B14F-4D97-AF65-F5344CB8AC3E}">
        <p14:creationId xmlns:p14="http://schemas.microsoft.com/office/powerpoint/2010/main" val="222270782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2183306-2578-2429-D2FC-D82DE61B337B}"/>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dirty="0">
                <a:solidFill>
                  <a:schemeClr val="bg1"/>
                </a:solidFill>
                <a:latin typeface="Meiryo UI" panose="020B0604030504040204" pitchFamily="50" charset="-128"/>
                <a:ea typeface="Meiryo UI" panose="020B0604030504040204" pitchFamily="50" charset="-128"/>
              </a:rPr>
              <a:t>安心のセキュリティ対策</a:t>
            </a:r>
            <a:endParaRPr lang="en-US" altLang="ja-JP" b="1" kern="0"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7C6F478C-D153-B770-76BD-B76859C5CD8A}"/>
              </a:ext>
            </a:extLst>
          </p:cNvPr>
          <p:cNvSpPr txBox="1"/>
          <p:nvPr/>
        </p:nvSpPr>
        <p:spPr>
          <a:xfrm>
            <a:off x="1814568" y="1726336"/>
            <a:ext cx="7530920" cy="4401205"/>
          </a:xfrm>
          <a:prstGeom prst="rect">
            <a:avLst/>
          </a:prstGeom>
          <a:noFill/>
        </p:spPr>
        <p:txBody>
          <a:bodyPr wrap="square" rtlCol="0">
            <a:spAutoFit/>
          </a:bodyPr>
          <a:lstStyle/>
          <a:p>
            <a:pPr algn="l" fontAlgn="auto">
              <a:spcBef>
                <a:spcPts val="0"/>
              </a:spcBef>
              <a:spcAft>
                <a:spcPts val="0"/>
              </a:spcAft>
            </a:pPr>
            <a:r>
              <a:rPr lang="ja-JP" altLang="en-US" sz="1600" b="1" dirty="0">
                <a:solidFill>
                  <a:prstClr val="black">
                    <a:lumMod val="85000"/>
                    <a:lumOff val="15000"/>
                  </a:prstClr>
                </a:solidFill>
                <a:latin typeface="Meiryo UI" panose="020B0604030504040204" pitchFamily="50" charset="-128"/>
                <a:ea typeface="Meiryo UI" panose="020B0604030504040204" pitchFamily="50" charset="-128"/>
              </a:rPr>
              <a:t>不正アクセス対策</a:t>
            </a:r>
            <a:endParaRPr lang="en-US" altLang="ja-JP" sz="1600" b="1"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r>
              <a:rPr lang="en-US" altLang="ja-JP" sz="1200" dirty="0">
                <a:solidFill>
                  <a:prstClr val="black">
                    <a:lumMod val="85000"/>
                    <a:lumOff val="15000"/>
                  </a:prstClr>
                </a:solidFill>
                <a:latin typeface="Meiryo UI" panose="020B0604030504040204" pitchFamily="50" charset="-128"/>
                <a:ea typeface="Meiryo UI" panose="020B0604030504040204" pitchFamily="50" charset="-128"/>
              </a:rPr>
              <a:t>	</a:t>
            </a: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rPr>
              <a:t>サーバーへの不正アクセス対策として</a:t>
            </a:r>
            <a:r>
              <a:rPr lang="en-US" altLang="ja-JP" sz="1200" dirty="0">
                <a:solidFill>
                  <a:prstClr val="black">
                    <a:lumMod val="85000"/>
                    <a:lumOff val="15000"/>
                  </a:prstClr>
                </a:solidFill>
                <a:latin typeface="Meiryo UI" panose="020B0604030504040204" pitchFamily="50" charset="-128"/>
                <a:ea typeface="Meiryo UI" panose="020B0604030504040204" pitchFamily="50" charset="-128"/>
              </a:rPr>
              <a:t>DDoS</a:t>
            </a: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rPr>
              <a:t>攻撃対策、</a:t>
            </a:r>
            <a:r>
              <a:rPr lang="en-US" altLang="ja-JP" sz="1200" dirty="0">
                <a:solidFill>
                  <a:prstClr val="black">
                    <a:lumMod val="85000"/>
                    <a:lumOff val="15000"/>
                  </a:prstClr>
                </a:solidFill>
                <a:latin typeface="Meiryo UI" panose="020B0604030504040204" pitchFamily="50" charset="-128"/>
                <a:ea typeface="Meiryo UI" panose="020B0604030504040204" pitchFamily="50" charset="-128"/>
              </a:rPr>
              <a:t>WAF</a:t>
            </a: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rPr>
              <a:t>を導入し、</a:t>
            </a:r>
            <a:endParaRPr lang="en-US" altLang="ja-JP" sz="1200"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r>
              <a:rPr lang="en-US" altLang="ja-JP" sz="1200" dirty="0">
                <a:solidFill>
                  <a:prstClr val="black">
                    <a:lumMod val="85000"/>
                    <a:lumOff val="15000"/>
                  </a:prstClr>
                </a:solidFill>
                <a:latin typeface="Meiryo UI" panose="020B0604030504040204" pitchFamily="50" charset="-128"/>
                <a:ea typeface="Meiryo UI" panose="020B0604030504040204" pitchFamily="50" charset="-128"/>
              </a:rPr>
              <a:t>	</a:t>
            </a: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rPr>
              <a:t>不正なアクセスから防御および不審な活動の検知を行っています。</a:t>
            </a:r>
            <a:endParaRPr lang="en-US" altLang="ja-JP" sz="1200"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endParaRPr lang="en-US" altLang="ja-JP" sz="1600" b="1"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r>
              <a:rPr lang="ja-JP" altLang="en-US" sz="1600" b="1" dirty="0">
                <a:solidFill>
                  <a:prstClr val="black"/>
                </a:solidFill>
                <a:latin typeface="Meiryo UI" panose="020B0604030504040204" pitchFamily="50" charset="-128"/>
                <a:ea typeface="Meiryo UI" panose="020B0604030504040204" pitchFamily="50" charset="-128"/>
              </a:rPr>
              <a:t>脆弱性スキャンと対策</a:t>
            </a:r>
            <a:endParaRPr lang="en-US" altLang="ja-JP" sz="1600" b="1" dirty="0">
              <a:solidFill>
                <a:prstClr val="black"/>
              </a:solidFill>
              <a:latin typeface="Meiryo UI" panose="020B0604030504040204" pitchFamily="50" charset="-128"/>
              <a:ea typeface="Meiryo UI" panose="020B0604030504040204" pitchFamily="50" charset="-128"/>
            </a:endParaRPr>
          </a:p>
          <a:p>
            <a:pPr algn="l" fontAlgn="auto">
              <a:spcBef>
                <a:spcPts val="0"/>
              </a:spcBef>
              <a:spcAft>
                <a:spcPts val="0"/>
              </a:spcAft>
            </a:pPr>
            <a:r>
              <a:rPr lang="en-US" altLang="ja-JP" sz="1200" dirty="0">
                <a:solidFill>
                  <a:prstClr val="black">
                    <a:lumMod val="85000"/>
                    <a:lumOff val="15000"/>
                  </a:prstClr>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利用クラウドの脆弱性情報やシステム構成変更に基づき</a:t>
            </a:r>
            <a:endParaRPr lang="en-US" altLang="ja-JP" sz="1200" dirty="0">
              <a:solidFill>
                <a:prstClr val="black"/>
              </a:solidFill>
              <a:latin typeface="Meiryo UI" panose="020B0604030504040204" pitchFamily="50" charset="-128"/>
              <a:ea typeface="Meiryo UI" panose="020B0604030504040204" pitchFamily="50" charset="-128"/>
            </a:endParaRPr>
          </a:p>
          <a:p>
            <a:pPr algn="l" fontAlgn="auto">
              <a:spcBef>
                <a:spcPts val="0"/>
              </a:spcBef>
              <a:spcAft>
                <a:spcPts val="0"/>
              </a:spcAft>
            </a:pPr>
            <a:r>
              <a:rPr lang="en-US" altLang="ja-JP" sz="1200" dirty="0">
                <a:solidFill>
                  <a:prstClr val="black"/>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脆弱性スキャンの実施と対処を行なっています。​</a:t>
            </a:r>
            <a:endParaRPr lang="en-US" altLang="ja-JP" sz="1200"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endParaRPr lang="en-US" altLang="ja-JP" sz="1600"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r>
              <a:rPr lang="ja-JP" altLang="en-US" sz="1600" b="1" dirty="0">
                <a:solidFill>
                  <a:prstClr val="black">
                    <a:lumMod val="85000"/>
                    <a:lumOff val="15000"/>
                  </a:prstClr>
                </a:solidFill>
                <a:latin typeface="Meiryo UI" panose="020B0604030504040204" pitchFamily="50" charset="-128"/>
                <a:ea typeface="Meiryo UI" panose="020B0604030504040204" pitchFamily="50" charset="-128"/>
              </a:rPr>
              <a:t>第三者機関による</a:t>
            </a:r>
            <a:r>
              <a:rPr lang="en-US" altLang="ja-JP" sz="1600" b="1" dirty="0">
                <a:solidFill>
                  <a:prstClr val="black">
                    <a:lumMod val="85000"/>
                    <a:lumOff val="15000"/>
                  </a:prstClr>
                </a:solidFill>
                <a:latin typeface="Meiryo UI" panose="020B0604030504040204" pitchFamily="50" charset="-128"/>
                <a:ea typeface="Meiryo UI" panose="020B0604030504040204" pitchFamily="50" charset="-128"/>
              </a:rPr>
              <a:t>web</a:t>
            </a:r>
            <a:r>
              <a:rPr lang="ja-JP" altLang="en-US" sz="1600" b="1" dirty="0">
                <a:solidFill>
                  <a:prstClr val="black">
                    <a:lumMod val="85000"/>
                    <a:lumOff val="15000"/>
                  </a:prstClr>
                </a:solidFill>
                <a:latin typeface="Meiryo UI" panose="020B0604030504040204" pitchFamily="50" charset="-128"/>
                <a:ea typeface="Meiryo UI" panose="020B0604030504040204" pitchFamily="50" charset="-128"/>
              </a:rPr>
              <a:t>アプリケーション診断の実施</a:t>
            </a:r>
            <a:endParaRPr lang="en-US" altLang="ja-JP" sz="1600" b="1"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r>
              <a:rPr lang="en-US" altLang="ja-JP" sz="1200" dirty="0">
                <a:solidFill>
                  <a:prstClr val="black">
                    <a:lumMod val="85000"/>
                    <a:lumOff val="15000"/>
                  </a:prstClr>
                </a:solidFill>
                <a:latin typeface="Meiryo UI" panose="020B0604030504040204" pitchFamily="50" charset="-128"/>
                <a:ea typeface="Meiryo UI" panose="020B0604030504040204" pitchFamily="50" charset="-128"/>
              </a:rPr>
              <a:t>	</a:t>
            </a: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rPr>
              <a:t>上記の定期的な脆弱性スキャンだけでなく第三者機関の診断も受診済です。</a:t>
            </a:r>
            <a:endParaRPr lang="en-US" altLang="ja-JP" sz="1200"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r>
              <a:rPr lang="en-US" altLang="ja-JP" sz="1200" dirty="0">
                <a:solidFill>
                  <a:prstClr val="black">
                    <a:lumMod val="85000"/>
                    <a:lumOff val="15000"/>
                  </a:prstClr>
                </a:solidFill>
                <a:latin typeface="Meiryo UI" panose="020B0604030504040204" pitchFamily="50" charset="-128"/>
                <a:ea typeface="Meiryo UI" panose="020B0604030504040204" pitchFamily="50" charset="-128"/>
              </a:rPr>
              <a:t>	</a:t>
            </a: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rPr>
              <a:t>大型のアップデート時や、期間を考慮して適正な時期に診断を計画します。</a:t>
            </a:r>
            <a:endParaRPr lang="en-US" altLang="ja-JP" sz="1200"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endParaRPr lang="en-US" altLang="ja-JP" sz="1600"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r>
              <a:rPr lang="ja-JP" altLang="en-US" sz="1600" b="1" dirty="0">
                <a:solidFill>
                  <a:prstClr val="black">
                    <a:lumMod val="85000"/>
                    <a:lumOff val="15000"/>
                  </a:prstClr>
                </a:solidFill>
                <a:latin typeface="Meiryo UI" panose="020B0604030504040204" pitchFamily="50" charset="-128"/>
                <a:ea typeface="Meiryo UI" panose="020B0604030504040204" pitchFamily="50" charset="-128"/>
              </a:rPr>
              <a:t>ログの取得</a:t>
            </a:r>
            <a:endParaRPr lang="en-US" altLang="ja-JP" sz="1600" b="1"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rPr>
              <a:t>　</a:t>
            </a:r>
            <a:r>
              <a:rPr lang="en-US" altLang="ja-JP" sz="1200" dirty="0">
                <a:solidFill>
                  <a:prstClr val="black">
                    <a:lumMod val="85000"/>
                    <a:lumOff val="15000"/>
                  </a:prstClr>
                </a:solidFill>
                <a:latin typeface="Meiryo UI" panose="020B0604030504040204" pitchFamily="50" charset="-128"/>
                <a:ea typeface="Meiryo UI" panose="020B0604030504040204" pitchFamily="50" charset="-128"/>
              </a:rPr>
              <a:t>	</a:t>
            </a: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rPr>
              <a:t>個人情報を含まないシステムログとアクセスログを過去</a:t>
            </a:r>
            <a:r>
              <a:rPr lang="en-US" altLang="ja-JP" sz="1200" dirty="0">
                <a:solidFill>
                  <a:prstClr val="black">
                    <a:lumMod val="85000"/>
                    <a:lumOff val="15000"/>
                  </a:prstClr>
                </a:solidFill>
                <a:latin typeface="Meiryo UI" panose="020B0604030504040204" pitchFamily="50" charset="-128"/>
                <a:ea typeface="Meiryo UI" panose="020B0604030504040204" pitchFamily="50" charset="-128"/>
              </a:rPr>
              <a:t>30</a:t>
            </a: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rPr>
              <a:t>日間分取得しております。</a:t>
            </a:r>
            <a:endParaRPr lang="en-US" altLang="ja-JP" sz="1200"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r>
              <a:rPr lang="en-US" altLang="ja-JP" sz="1200" dirty="0">
                <a:solidFill>
                  <a:prstClr val="black">
                    <a:lumMod val="85000"/>
                    <a:lumOff val="15000"/>
                  </a:prstClr>
                </a:solidFill>
                <a:latin typeface="Meiryo UI" panose="020B0604030504040204" pitchFamily="50" charset="-128"/>
                <a:ea typeface="Meiryo UI" panose="020B0604030504040204" pitchFamily="50" charset="-128"/>
              </a:rPr>
              <a:t>	</a:t>
            </a: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rPr>
              <a:t>問い合わせ時にはログを参照してユーザーの状況調査が可能です。</a:t>
            </a:r>
            <a:endParaRPr lang="en-US" altLang="ja-JP" sz="1200"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endParaRPr lang="en-US" altLang="ja-JP" sz="1600"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r>
              <a:rPr lang="ja-JP" altLang="en-US" sz="1600" b="1" dirty="0">
                <a:solidFill>
                  <a:prstClr val="black">
                    <a:lumMod val="85000"/>
                    <a:lumOff val="15000"/>
                  </a:prstClr>
                </a:solidFill>
                <a:latin typeface="Meiryo UI" panose="020B0604030504040204" pitchFamily="50" charset="-128"/>
                <a:ea typeface="Meiryo UI" panose="020B0604030504040204" pitchFamily="50" charset="-128"/>
              </a:rPr>
              <a:t>定期的なアップデート</a:t>
            </a:r>
            <a:endParaRPr lang="en-US" altLang="ja-JP" sz="1600" b="1"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r>
              <a:rPr lang="en-US" altLang="ja-JP" sz="1200" dirty="0">
                <a:solidFill>
                  <a:prstClr val="black">
                    <a:lumMod val="85000"/>
                    <a:lumOff val="15000"/>
                  </a:prstClr>
                </a:solidFill>
                <a:latin typeface="Meiryo UI" panose="020B0604030504040204" pitchFamily="50" charset="-128"/>
                <a:ea typeface="Meiryo UI" panose="020B0604030504040204" pitchFamily="50" charset="-128"/>
              </a:rPr>
              <a:t>	</a:t>
            </a:r>
            <a:r>
              <a:rPr lang="en-US" altLang="ja-JP" sz="1200" dirty="0" err="1">
                <a:solidFill>
                  <a:prstClr val="black">
                    <a:lumMod val="85000"/>
                    <a:lumOff val="15000"/>
                  </a:prstClr>
                </a:solidFill>
                <a:latin typeface="Meiryo UI" panose="020B0604030504040204" pitchFamily="50" charset="-128"/>
                <a:ea typeface="Meiryo UI" panose="020B0604030504040204" pitchFamily="50" charset="-128"/>
              </a:rPr>
              <a:t>AutoMemo</a:t>
            </a: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rPr>
              <a:t>の各端末やアプリ、</a:t>
            </a:r>
            <a:r>
              <a:rPr lang="en-US" altLang="ja-JP" sz="1200" dirty="0">
                <a:solidFill>
                  <a:prstClr val="black">
                    <a:lumMod val="85000"/>
                    <a:lumOff val="15000"/>
                  </a:prstClr>
                </a:solidFill>
                <a:latin typeface="Meiryo UI" panose="020B0604030504040204" pitchFamily="50" charset="-128"/>
                <a:ea typeface="Meiryo UI" panose="020B0604030504040204" pitchFamily="50" charset="-128"/>
              </a:rPr>
              <a:t>web</a:t>
            </a: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rPr>
              <a:t>サービスは定期的にアップデートを実施しております。</a:t>
            </a:r>
            <a:endParaRPr lang="en-US" altLang="ja-JP" sz="1200"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rPr>
              <a:t>　　　　　　機能アップデートはもちろん、最新のライブラリへの更新など最適な状態を提供します。</a:t>
            </a:r>
            <a:endParaRPr lang="en-US" altLang="ja-JP" sz="1200" dirty="0">
              <a:solidFill>
                <a:prstClr val="black">
                  <a:lumMod val="85000"/>
                  <a:lumOff val="15000"/>
                </a:prstClr>
              </a:solidFill>
              <a:latin typeface="Meiryo UI" panose="020B0604030504040204" pitchFamily="50" charset="-128"/>
              <a:ea typeface="Meiryo UI" panose="020B0604030504040204" pitchFamily="50" charset="-128"/>
            </a:endParaRPr>
          </a:p>
          <a:p>
            <a:pPr algn="l" fontAlgn="auto">
              <a:spcBef>
                <a:spcPts val="0"/>
              </a:spcBef>
              <a:spcAft>
                <a:spcPts val="0"/>
              </a:spcAft>
            </a:pPr>
            <a:endParaRPr lang="en-US" altLang="ja-JP" sz="1600" dirty="0">
              <a:solidFill>
                <a:prstClr val="black">
                  <a:lumMod val="85000"/>
                  <a:lumOff val="15000"/>
                </a:prstClr>
              </a:solidFill>
              <a:latin typeface="Meiryo UI" panose="020B0604030504040204" pitchFamily="50" charset="-128"/>
              <a:ea typeface="Meiryo UI" panose="020B0604030504040204" pitchFamily="50" charset="-128"/>
            </a:endParaRPr>
          </a:p>
        </p:txBody>
      </p:sp>
      <p:pic>
        <p:nvPicPr>
          <p:cNvPr id="5" name="図 4" descr="図形&#10;&#10;中程度の精度で自動的に生成された説明">
            <a:extLst>
              <a:ext uri="{FF2B5EF4-FFF2-40B4-BE49-F238E27FC236}">
                <a16:creationId xmlns:a16="http://schemas.microsoft.com/office/drawing/2014/main" id="{98E497FF-9E96-3977-38A8-FEC8B29747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892" y="2748549"/>
            <a:ext cx="646692" cy="446920"/>
          </a:xfrm>
          <a:prstGeom prst="rect">
            <a:avLst/>
          </a:prstGeom>
        </p:spPr>
      </p:pic>
      <p:pic>
        <p:nvPicPr>
          <p:cNvPr id="7" name="図 6" descr="図形&#10;&#10;低い精度で自動的に生成された説明">
            <a:extLst>
              <a:ext uri="{FF2B5EF4-FFF2-40B4-BE49-F238E27FC236}">
                <a16:creationId xmlns:a16="http://schemas.microsoft.com/office/drawing/2014/main" id="{1D60F8CC-D6A5-9A8C-6C5C-3619051DB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735" y="1739360"/>
            <a:ext cx="437846" cy="703346"/>
          </a:xfrm>
          <a:prstGeom prst="rect">
            <a:avLst/>
          </a:prstGeom>
        </p:spPr>
      </p:pic>
      <p:pic>
        <p:nvPicPr>
          <p:cNvPr id="9" name="図 8" descr="図形&#10;&#10;中程度の精度で自動的に生成された説明">
            <a:extLst>
              <a:ext uri="{FF2B5EF4-FFF2-40B4-BE49-F238E27FC236}">
                <a16:creationId xmlns:a16="http://schemas.microsoft.com/office/drawing/2014/main" id="{380C7CF8-FF02-FCBF-B0A9-CF855BE310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102" y="3523958"/>
            <a:ext cx="646693" cy="522068"/>
          </a:xfrm>
          <a:prstGeom prst="rect">
            <a:avLst/>
          </a:prstGeom>
        </p:spPr>
      </p:pic>
      <p:pic>
        <p:nvPicPr>
          <p:cNvPr id="11" name="図 10" descr="図形&#10;&#10;中程度の精度で自動的に生成された説明">
            <a:extLst>
              <a:ext uri="{FF2B5EF4-FFF2-40B4-BE49-F238E27FC236}">
                <a16:creationId xmlns:a16="http://schemas.microsoft.com/office/drawing/2014/main" id="{6711242B-445A-9020-FFFC-8948F171E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102" y="4374515"/>
            <a:ext cx="585882" cy="643727"/>
          </a:xfrm>
          <a:prstGeom prst="rect">
            <a:avLst/>
          </a:prstGeom>
        </p:spPr>
      </p:pic>
      <p:pic>
        <p:nvPicPr>
          <p:cNvPr id="13" name="図 12" descr="アイコン&#10;&#10;自動的に生成された説明">
            <a:extLst>
              <a:ext uri="{FF2B5EF4-FFF2-40B4-BE49-F238E27FC236}">
                <a16:creationId xmlns:a16="http://schemas.microsoft.com/office/drawing/2014/main" id="{870D85EB-2B06-C9E3-0950-45177A728B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304" y="5265204"/>
            <a:ext cx="646692" cy="646692"/>
          </a:xfrm>
          <a:prstGeom prst="rect">
            <a:avLst/>
          </a:prstGeom>
        </p:spPr>
      </p:pic>
      <p:sp>
        <p:nvSpPr>
          <p:cNvPr id="6" name="テキスト ボックス 5">
            <a:extLst>
              <a:ext uri="{FF2B5EF4-FFF2-40B4-BE49-F238E27FC236}">
                <a16:creationId xmlns:a16="http://schemas.microsoft.com/office/drawing/2014/main" id="{9EAD8074-C98C-4A02-5312-5B131A7D51B5}"/>
              </a:ext>
            </a:extLst>
          </p:cNvPr>
          <p:cNvSpPr txBox="1"/>
          <p:nvPr/>
        </p:nvSpPr>
        <p:spPr>
          <a:xfrm>
            <a:off x="434498" y="627090"/>
            <a:ext cx="9037004" cy="646331"/>
          </a:xfrm>
          <a:prstGeom prst="rect">
            <a:avLst/>
          </a:prstGeom>
          <a:noFill/>
        </p:spPr>
        <p:txBody>
          <a:bodyPr wrap="square">
            <a:spAutoFit/>
          </a:bodyPr>
          <a:lstStyle/>
          <a:p>
            <a:r>
              <a:rPr lang="ja-JP" altLang="en-US" sz="1400" b="1" dirty="0">
                <a:solidFill>
                  <a:srgbClr val="FF0000"/>
                </a:solidFill>
                <a:latin typeface="Meiryo UI" panose="020B0604030504040204" pitchFamily="50" charset="-128"/>
                <a:ea typeface="Meiryo UI" panose="020B0604030504040204" pitchFamily="50" charset="-128"/>
              </a:rPr>
              <a:t>当社は、情報セキュリティマネジメントシステム（</a:t>
            </a:r>
            <a:r>
              <a:rPr lang="en-US" altLang="ja-JP" sz="1400" b="1" dirty="0">
                <a:solidFill>
                  <a:srgbClr val="FF0000"/>
                </a:solidFill>
                <a:latin typeface="Meiryo UI" panose="020B0604030504040204" pitchFamily="50" charset="-128"/>
                <a:ea typeface="Meiryo UI" panose="020B0604030504040204" pitchFamily="50" charset="-128"/>
              </a:rPr>
              <a:t>ISMS</a:t>
            </a:r>
            <a:r>
              <a:rPr lang="ja-JP" altLang="en-US" sz="1400" b="1" dirty="0">
                <a:solidFill>
                  <a:srgbClr val="FF0000"/>
                </a:solidFill>
                <a:latin typeface="Meiryo UI" panose="020B0604030504040204" pitchFamily="50" charset="-128"/>
                <a:ea typeface="Meiryo UI" panose="020B0604030504040204" pitchFamily="50" charset="-128"/>
              </a:rPr>
              <a:t>）の国際規格である「</a:t>
            </a:r>
            <a:r>
              <a:rPr lang="en-US" altLang="ja-JP" sz="1400" b="1" dirty="0">
                <a:solidFill>
                  <a:srgbClr val="FF0000"/>
                </a:solidFill>
                <a:latin typeface="Meiryo UI" panose="020B0604030504040204" pitchFamily="50" charset="-128"/>
                <a:ea typeface="Meiryo UI" panose="020B0604030504040204" pitchFamily="50" charset="-128"/>
              </a:rPr>
              <a:t>ISO /IEC 27001</a:t>
            </a:r>
            <a:r>
              <a:rPr lang="ja-JP" altLang="en-US" sz="1400" b="1" dirty="0">
                <a:solidFill>
                  <a:srgbClr val="FF0000"/>
                </a:solidFill>
                <a:latin typeface="Meiryo UI" panose="020B0604030504040204" pitchFamily="50" charset="-128"/>
                <a:ea typeface="Meiryo UI" panose="020B0604030504040204" pitchFamily="50" charset="-128"/>
              </a:rPr>
              <a:t>」の認証取得しています。</a:t>
            </a:r>
          </a:p>
          <a:p>
            <a:endParaRPr lang="en-US" altLang="ja-JP" sz="1100" dirty="0">
              <a:solidFill>
                <a:srgbClr val="FF0000"/>
              </a:solidFill>
              <a:latin typeface="Meiryo UI" panose="020B0604030504040204" pitchFamily="50" charset="-128"/>
              <a:ea typeface="Meiryo UI" panose="020B0604030504040204" pitchFamily="50" charset="-128"/>
            </a:endParaRPr>
          </a:p>
          <a:p>
            <a:r>
              <a:rPr lang="en-US" altLang="ja-JP" sz="1100" dirty="0">
                <a:solidFill>
                  <a:srgbClr val="FF0000"/>
                </a:solidFill>
                <a:latin typeface="Meiryo UI" panose="020B0604030504040204" pitchFamily="50" charset="-128"/>
                <a:ea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rPr>
              <a:t>認証範囲：パソコン・スマートフォンソフトウェアおよびハードウェア製品の開発、及び自社</a:t>
            </a:r>
            <a:r>
              <a:rPr lang="en-US" altLang="ja-JP" sz="1100" dirty="0">
                <a:solidFill>
                  <a:srgbClr val="FF0000"/>
                </a:solidFill>
                <a:latin typeface="Meiryo UI" panose="020B0604030504040204" pitchFamily="50" charset="-128"/>
                <a:ea typeface="Meiryo UI" panose="020B0604030504040204" pitchFamily="50" charset="-128"/>
              </a:rPr>
              <a:t>EC</a:t>
            </a:r>
            <a:r>
              <a:rPr lang="ja-JP" altLang="en-US" sz="1100" dirty="0">
                <a:solidFill>
                  <a:srgbClr val="FF0000"/>
                </a:solidFill>
                <a:latin typeface="Meiryo UI" panose="020B0604030504040204" pitchFamily="50" charset="-128"/>
                <a:ea typeface="Meiryo UI" panose="020B0604030504040204" pitchFamily="50" charset="-128"/>
              </a:rPr>
              <a:t>サイトの運営、サポート業務</a:t>
            </a:r>
          </a:p>
        </p:txBody>
      </p:sp>
    </p:spTree>
    <p:extLst>
      <p:ext uri="{BB962C8B-B14F-4D97-AF65-F5344CB8AC3E}">
        <p14:creationId xmlns:p14="http://schemas.microsoft.com/office/powerpoint/2010/main" val="40632946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8E7AA87D-D8CA-4B54-A765-0B318144B5DA}"/>
              </a:ext>
            </a:extLst>
          </p:cNvPr>
          <p:cNvSpPr txBox="1">
            <a:spLocks noChangeArrowheads="1"/>
          </p:cNvSpPr>
          <p:nvPr/>
        </p:nvSpPr>
        <p:spPr bwMode="auto">
          <a:xfrm>
            <a:off x="0" y="0"/>
            <a:ext cx="9906000" cy="463550"/>
          </a:xfrm>
          <a:prstGeom prst="rect">
            <a:avLst/>
          </a:prstGeom>
          <a:solidFill>
            <a:schemeClr val="tx1"/>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ソースネクストとは</a:t>
            </a:r>
            <a:endParaRPr lang="en-US" altLang="ja-JP" b="1" kern="0" dirty="0">
              <a:solidFill>
                <a:schemeClr val="bg1"/>
              </a:solidFill>
              <a:latin typeface="Meiryo UI" panose="020B0604030504040204" pitchFamily="50" charset="-128"/>
              <a:ea typeface="Meiryo UI" panose="020B0604030504040204" pitchFamily="50" charset="-128"/>
            </a:endParaRPr>
          </a:p>
        </p:txBody>
      </p:sp>
      <p:sp>
        <p:nvSpPr>
          <p:cNvPr id="40" name="テキスト ボックス 45">
            <a:extLst>
              <a:ext uri="{FF2B5EF4-FFF2-40B4-BE49-F238E27FC236}">
                <a16:creationId xmlns:a16="http://schemas.microsoft.com/office/drawing/2014/main" id="{D0DEF45D-3C96-4E7D-99A6-96ECB6EF5D64}"/>
              </a:ext>
            </a:extLst>
          </p:cNvPr>
          <p:cNvSpPr txBox="1">
            <a:spLocks noChangeArrowheads="1"/>
          </p:cNvSpPr>
          <p:nvPr/>
        </p:nvSpPr>
        <p:spPr bwMode="auto">
          <a:xfrm>
            <a:off x="3596138" y="2750906"/>
            <a:ext cx="163036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企業での採用実績</a:t>
            </a:r>
          </a:p>
          <a:p>
            <a:pPr>
              <a:spcBef>
                <a:spcPct val="0"/>
              </a:spcBef>
              <a:buFontTx/>
              <a:buNone/>
            </a:pPr>
            <a:r>
              <a:rPr lang="en-US" altLang="ja-JP"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万社</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以上</a:t>
            </a:r>
          </a:p>
        </p:txBody>
      </p:sp>
      <p:sp>
        <p:nvSpPr>
          <p:cNvPr id="41" name="テキスト ボックス 46">
            <a:extLst>
              <a:ext uri="{FF2B5EF4-FFF2-40B4-BE49-F238E27FC236}">
                <a16:creationId xmlns:a16="http://schemas.microsoft.com/office/drawing/2014/main" id="{15BFB492-8985-40AA-AA27-6BE3505204D4}"/>
              </a:ext>
            </a:extLst>
          </p:cNvPr>
          <p:cNvSpPr txBox="1">
            <a:spLocks noChangeArrowheads="1"/>
          </p:cNvSpPr>
          <p:nvPr/>
        </p:nvSpPr>
        <p:spPr bwMode="auto">
          <a:xfrm>
            <a:off x="397072" y="657951"/>
            <a:ext cx="2798763" cy="20928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spcBef>
                <a:spcPct val="0"/>
              </a:spcBef>
              <a:buFontTx/>
              <a:buNone/>
            </a:pP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a:spcBef>
                <a:spcPct val="0"/>
              </a:spcBef>
              <a:buFontTx/>
              <a:buNone/>
            </a:pP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a:spcBef>
                <a:spcPct val="0"/>
              </a:spcBef>
              <a:buFontTx/>
              <a:buNone/>
            </a:pP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a:spcBef>
                <a:spcPct val="0"/>
              </a:spcBef>
              <a:buFontTx/>
              <a:buNone/>
            </a:pP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社名　  　：ソースネクスト株式会社</a:t>
            </a:r>
          </a:p>
          <a:p>
            <a:pPr algn="l">
              <a:spcBef>
                <a:spcPct val="0"/>
              </a:spcBef>
              <a:buFontTx/>
              <a:buNone/>
            </a:pP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株式市場：東証プライム（証券番号：</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4344</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事業内容：</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デバイス、パソコンソフト、</a:t>
            </a:r>
          </a:p>
          <a:p>
            <a:pPr algn="l">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スマホアプリの企画・開発・販売</a:t>
            </a:r>
          </a:p>
          <a:p>
            <a:pPr algn="l">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設立　　 ：</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1996</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p>
          <a:p>
            <a:pPr algn="l">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売上高　：</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11,334</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百万円（</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月期）</a:t>
            </a:r>
            <a:endPar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所在地　：東京都港区赤坂</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1-14-14</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第</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興和ビル</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階</a:t>
            </a:r>
          </a:p>
        </p:txBody>
      </p:sp>
      <p:pic>
        <p:nvPicPr>
          <p:cNvPr id="42" name="図 47" descr="挿絵 が含まれている画像&#10;&#10;自動的に生成された説明">
            <a:extLst>
              <a:ext uri="{FF2B5EF4-FFF2-40B4-BE49-F238E27FC236}">
                <a16:creationId xmlns:a16="http://schemas.microsoft.com/office/drawing/2014/main" id="{83F5B630-81CB-4DB5-9189-1C29191CB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34" y="718276"/>
            <a:ext cx="199072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44">
            <a:extLst>
              <a:ext uri="{FF2B5EF4-FFF2-40B4-BE49-F238E27FC236}">
                <a16:creationId xmlns:a16="http://schemas.microsoft.com/office/drawing/2014/main" id="{6A80ADFE-867A-25C3-1DE5-D0D8F9FD05AA}"/>
              </a:ext>
            </a:extLst>
          </p:cNvPr>
          <p:cNvSpPr txBox="1">
            <a:spLocks noChangeArrowheads="1"/>
          </p:cNvSpPr>
          <p:nvPr/>
        </p:nvSpPr>
        <p:spPr bwMode="auto">
          <a:xfrm>
            <a:off x="5307024" y="576143"/>
            <a:ext cx="14287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サッと議事録　「</a:t>
            </a:r>
            <a:r>
              <a:rPr lang="en-US" altLang="ja-JP" sz="1100" b="1"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AutoMemo</a:t>
            </a: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45">
            <a:extLst>
              <a:ext uri="{FF2B5EF4-FFF2-40B4-BE49-F238E27FC236}">
                <a16:creationId xmlns:a16="http://schemas.microsoft.com/office/drawing/2014/main" id="{216BFD05-E943-CC6B-C137-5736C53260D2}"/>
              </a:ext>
            </a:extLst>
          </p:cNvPr>
          <p:cNvSpPr txBox="1">
            <a:spLocks noChangeArrowheads="1"/>
          </p:cNvSpPr>
          <p:nvPr/>
        </p:nvSpPr>
        <p:spPr bwMode="auto">
          <a:xfrm>
            <a:off x="5158841" y="2744924"/>
            <a:ext cx="163036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累計アカウント数</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en-US" altLang="ja-JP" sz="1400" b="1">
                <a:solidFill>
                  <a:srgbClr val="FF000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b="1">
                <a:solidFill>
                  <a:srgbClr val="FF0000"/>
                </a:solidFill>
                <a:latin typeface="Meiryo UI" panose="020B0604030504040204" pitchFamily="50" charset="-128"/>
                <a:ea typeface="Meiryo UI" panose="020B0604030504040204" pitchFamily="50" charset="-128"/>
                <a:cs typeface="Meiryo UI" panose="020B0604030504040204" pitchFamily="50" charset="-128"/>
              </a:rPr>
              <a:t>万</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を突破</a:t>
            </a:r>
          </a:p>
        </p:txBody>
      </p:sp>
      <p:sp>
        <p:nvSpPr>
          <p:cNvPr id="21" name="テキスト ボックス 44">
            <a:extLst>
              <a:ext uri="{FF2B5EF4-FFF2-40B4-BE49-F238E27FC236}">
                <a16:creationId xmlns:a16="http://schemas.microsoft.com/office/drawing/2014/main" id="{93002856-07ED-ED33-2297-931ED88576A1}"/>
              </a:ext>
            </a:extLst>
          </p:cNvPr>
          <p:cNvSpPr txBox="1">
            <a:spLocks noChangeArrowheads="1"/>
          </p:cNvSpPr>
          <p:nvPr/>
        </p:nvSpPr>
        <p:spPr bwMode="auto">
          <a:xfrm>
            <a:off x="3623407" y="573153"/>
            <a:ext cx="14287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音声翻訳機</a:t>
            </a:r>
          </a:p>
          <a:p>
            <a:pPr>
              <a:spcBef>
                <a:spcPct val="0"/>
              </a:spcBef>
              <a:buNone/>
            </a:pP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POCKETALK</a:t>
            </a: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2" name="テキスト ボックス 44">
            <a:extLst>
              <a:ext uri="{FF2B5EF4-FFF2-40B4-BE49-F238E27FC236}">
                <a16:creationId xmlns:a16="http://schemas.microsoft.com/office/drawing/2014/main" id="{58B73139-B47D-2992-E9D3-41B77829F684}"/>
              </a:ext>
            </a:extLst>
          </p:cNvPr>
          <p:cNvSpPr txBox="1">
            <a:spLocks noChangeArrowheads="1"/>
          </p:cNvSpPr>
          <p:nvPr/>
        </p:nvSpPr>
        <p:spPr bwMode="auto">
          <a:xfrm>
            <a:off x="6789204" y="571551"/>
            <a:ext cx="277230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en-US" altLang="ja-JP"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360°web</a:t>
            </a: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会議カメラ</a:t>
            </a:r>
            <a:endParaRPr lang="en-US" altLang="ja-JP"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None/>
            </a:pP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KAIGIO CAM360</a:t>
            </a: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a:spcBef>
                <a:spcPct val="0"/>
              </a:spcBef>
              <a:buNone/>
            </a:pP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「ミーティングオウル」</a:t>
            </a:r>
          </a:p>
        </p:txBody>
      </p:sp>
      <p:pic>
        <p:nvPicPr>
          <p:cNvPr id="23" name="図 1">
            <a:extLst>
              <a:ext uri="{FF2B5EF4-FFF2-40B4-BE49-F238E27FC236}">
                <a16:creationId xmlns:a16="http://schemas.microsoft.com/office/drawing/2014/main" id="{984C11A0-BB04-FC03-AF0D-A92FB5C113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96"/>
          <a:stretch/>
        </p:blipFill>
        <p:spPr bwMode="auto">
          <a:xfrm>
            <a:off x="7733876" y="1219705"/>
            <a:ext cx="853839" cy="141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3">
            <a:extLst>
              <a:ext uri="{FF2B5EF4-FFF2-40B4-BE49-F238E27FC236}">
                <a16:creationId xmlns:a16="http://schemas.microsoft.com/office/drawing/2014/main" id="{593240A5-9AD2-4829-C279-98FC9320D20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878" r="12847"/>
          <a:stretch/>
        </p:blipFill>
        <p:spPr bwMode="auto">
          <a:xfrm>
            <a:off x="7160363" y="1267568"/>
            <a:ext cx="639867" cy="13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図 5">
            <a:extLst>
              <a:ext uri="{FF2B5EF4-FFF2-40B4-BE49-F238E27FC236}">
                <a16:creationId xmlns:a16="http://schemas.microsoft.com/office/drawing/2014/main" id="{7F4B4944-2AE8-4B6D-BF25-AAE3D15ED9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1280" y="1982878"/>
            <a:ext cx="1240785" cy="69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4" descr="KAIGIO CAM360">
            <a:extLst>
              <a:ext uri="{FF2B5EF4-FFF2-40B4-BE49-F238E27FC236}">
                <a16:creationId xmlns:a16="http://schemas.microsoft.com/office/drawing/2014/main" id="{C81A4A48-0891-C131-2AB7-9359E5D1A0C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80" r="5560"/>
          <a:stretch/>
        </p:blipFill>
        <p:spPr bwMode="auto">
          <a:xfrm>
            <a:off x="8421280" y="1211150"/>
            <a:ext cx="1240785" cy="729800"/>
          </a:xfrm>
          <a:prstGeom prst="rect">
            <a:avLst/>
          </a:prstGeom>
          <a:noFill/>
          <a:extLst>
            <a:ext uri="{909E8E84-426E-40DD-AFC4-6F175D3DCCD1}">
              <a14:hiddenFill xmlns:a14="http://schemas.microsoft.com/office/drawing/2010/main">
                <a:solidFill>
                  <a:srgbClr val="FFFFFF"/>
                </a:solidFill>
              </a14:hiddenFill>
            </a:ext>
          </a:extLst>
        </p:spPr>
      </p:pic>
      <p:sp>
        <p:nvSpPr>
          <p:cNvPr id="64" name="テキスト ボックス 45">
            <a:extLst>
              <a:ext uri="{FF2B5EF4-FFF2-40B4-BE49-F238E27FC236}">
                <a16:creationId xmlns:a16="http://schemas.microsoft.com/office/drawing/2014/main" id="{AC8AD2CF-BE82-AE52-D85C-B89D76C68E06}"/>
              </a:ext>
            </a:extLst>
          </p:cNvPr>
          <p:cNvSpPr txBox="1">
            <a:spLocks noChangeArrowheads="1"/>
          </p:cNvSpPr>
          <p:nvPr/>
        </p:nvSpPr>
        <p:spPr bwMode="auto">
          <a:xfrm>
            <a:off x="6665101" y="2707244"/>
            <a:ext cx="3240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zh-CN" altLang="en-US" sz="1100" b="1" dirty="0">
                <a:latin typeface="Meiryo UI" panose="020B0604030504040204" pitchFamily="50" charset="-128"/>
                <a:ea typeface="Meiryo UI" panose="020B0604030504040204" pitchFamily="50" charset="-128"/>
                <a:cs typeface="Meiryo UI" panose="020B0604030504040204" pitchFamily="50" charset="-128"/>
              </a:rPr>
              <a:t>国内出荷台数</a:t>
            </a:r>
            <a:r>
              <a:rPr lang="en-US" altLang="zh-CN"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万台</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を突破</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国内従業員数ベスト</a:t>
            </a: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社の半数以上で導入！</a:t>
            </a:r>
          </a:p>
          <a:p>
            <a:pPr>
              <a:spcBef>
                <a:spcPct val="0"/>
              </a:spcBef>
              <a:buFontTx/>
              <a:buNone/>
            </a:pP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a:extLst>
              <a:ext uri="{FF2B5EF4-FFF2-40B4-BE49-F238E27FC236}">
                <a16:creationId xmlns:a16="http://schemas.microsoft.com/office/drawing/2014/main" id="{4FBB2505-4B8B-BA6C-0922-D9359968138A}"/>
              </a:ext>
            </a:extLst>
          </p:cNvPr>
          <p:cNvPicPr>
            <a:picLocks noChangeAspect="1"/>
          </p:cNvPicPr>
          <p:nvPr/>
        </p:nvPicPr>
        <p:blipFill>
          <a:blip r:embed="rId8"/>
          <a:stretch>
            <a:fillRect/>
          </a:stretch>
        </p:blipFill>
        <p:spPr>
          <a:xfrm>
            <a:off x="5103866" y="1332646"/>
            <a:ext cx="1964293" cy="1255938"/>
          </a:xfrm>
          <a:prstGeom prst="rect">
            <a:avLst/>
          </a:prstGeom>
        </p:spPr>
      </p:pic>
      <p:pic>
        <p:nvPicPr>
          <p:cNvPr id="18" name="Google Shape;234;p8">
            <a:extLst>
              <a:ext uri="{FF2B5EF4-FFF2-40B4-BE49-F238E27FC236}">
                <a16:creationId xmlns:a16="http://schemas.microsoft.com/office/drawing/2014/main" id="{4F6651DE-C80C-F1EF-8A33-68A03C42D73F}"/>
              </a:ext>
            </a:extLst>
          </p:cNvPr>
          <p:cNvPicPr preferRelativeResize="0"/>
          <p:nvPr/>
        </p:nvPicPr>
        <p:blipFill rotWithShape="1">
          <a:blip r:embed="rId9">
            <a:alphaModFix/>
          </a:blip>
          <a:srcRect b="1940"/>
          <a:stretch/>
        </p:blipFill>
        <p:spPr>
          <a:xfrm>
            <a:off x="3929794" y="1186413"/>
            <a:ext cx="932276" cy="1474006"/>
          </a:xfrm>
          <a:prstGeom prst="rect">
            <a:avLst/>
          </a:prstGeom>
          <a:noFill/>
          <a:ln>
            <a:noFill/>
          </a:ln>
        </p:spPr>
      </p:pic>
      <p:sp>
        <p:nvSpPr>
          <p:cNvPr id="5" name="テキスト ボックス 4">
            <a:extLst>
              <a:ext uri="{FF2B5EF4-FFF2-40B4-BE49-F238E27FC236}">
                <a16:creationId xmlns:a16="http://schemas.microsoft.com/office/drawing/2014/main" id="{D7CFCE10-06FC-2078-817B-3D4316CE2E90}"/>
              </a:ext>
            </a:extLst>
          </p:cNvPr>
          <p:cNvSpPr txBox="1"/>
          <p:nvPr/>
        </p:nvSpPr>
        <p:spPr>
          <a:xfrm>
            <a:off x="397072" y="2851629"/>
            <a:ext cx="2783056" cy="469359"/>
          </a:xfrm>
          <a:prstGeom prst="rect">
            <a:avLst/>
          </a:prstGeom>
          <a:noFill/>
        </p:spPr>
        <p:txBody>
          <a:bodyPr wrap="square">
            <a:spAutoFit/>
          </a:bodyPr>
          <a:lstStyle/>
          <a:p>
            <a:pPr algn="l" eaLnBrk="1" hangingPunct="1">
              <a:buFontTx/>
              <a:buNone/>
              <a:defRPr/>
            </a:pPr>
            <a:r>
              <a:rPr lang="ja-JP" altLang="en-US" sz="1400" b="1" u="sng" kern="0" dirty="0">
                <a:solidFill>
                  <a:srgbClr val="0000FF"/>
                </a:solidFill>
                <a:effectLst/>
                <a:latin typeface="Meiryo UI" panose="020B0604030504040204" pitchFamily="50" charset="-128"/>
                <a:ea typeface="Meiryo UI" panose="020B0604030504040204" pitchFamily="50" charset="-128"/>
                <a:hlinkClick r:id="rId10"/>
              </a:rPr>
              <a:t>主要製品・サービス一覧</a:t>
            </a:r>
            <a:endParaRPr lang="ja-JP" altLang="en-US" sz="1400" b="1" u="sng" kern="0" dirty="0">
              <a:solidFill>
                <a:srgbClr val="0000FF"/>
              </a:solidFill>
              <a:effectLst/>
              <a:latin typeface="Meiryo UI" panose="020B0604030504040204" pitchFamily="50" charset="-128"/>
              <a:ea typeface="Meiryo UI" panose="020B0604030504040204" pitchFamily="50" charset="-128"/>
            </a:endParaRPr>
          </a:p>
          <a:p>
            <a:pPr algn="l" eaLnBrk="1" hangingPunct="1">
              <a:buFontTx/>
              <a:buNone/>
              <a:defRPr/>
            </a:pPr>
            <a:r>
              <a:rPr lang="en-US" altLang="ja-JP" sz="1000" b="1" dirty="0">
                <a:solidFill>
                  <a:schemeClr val="tx1"/>
                </a:solidFill>
                <a:effectLst/>
                <a:latin typeface="Meiryo UI" panose="020B0604030504040204" pitchFamily="50" charset="-128"/>
                <a:ea typeface="Meiryo UI" panose="020B0604030504040204" pitchFamily="50" charset="-128"/>
              </a:rPr>
              <a:t>※</a:t>
            </a:r>
            <a:r>
              <a:rPr lang="ja-JP" altLang="en-US" sz="1000" b="1" dirty="0">
                <a:solidFill>
                  <a:schemeClr val="tx1"/>
                </a:solidFill>
                <a:effectLst/>
                <a:latin typeface="Meiryo UI" panose="020B0604030504040204" pitchFamily="50" charset="-128"/>
                <a:ea typeface="Meiryo UI" panose="020B0604030504040204" pitchFamily="50" charset="-128"/>
              </a:rPr>
              <a:t>クリックすると一覧カタログ資料を</a:t>
            </a:r>
            <a:r>
              <a:rPr lang="en-US" altLang="ja-JP" sz="1000" b="1" dirty="0">
                <a:solidFill>
                  <a:schemeClr val="tx1"/>
                </a:solidFill>
                <a:effectLst/>
                <a:latin typeface="Meiryo UI" panose="020B0604030504040204" pitchFamily="50" charset="-128"/>
                <a:ea typeface="Meiryo UI" panose="020B0604030504040204" pitchFamily="50" charset="-128"/>
              </a:rPr>
              <a:t>DL</a:t>
            </a:r>
            <a:r>
              <a:rPr lang="ja-JP" altLang="en-US" sz="1000" b="1" dirty="0">
                <a:solidFill>
                  <a:schemeClr val="tx1"/>
                </a:solidFill>
                <a:effectLst/>
                <a:latin typeface="Meiryo UI" panose="020B0604030504040204" pitchFamily="50" charset="-128"/>
                <a:ea typeface="Meiryo UI" panose="020B0604030504040204" pitchFamily="50" charset="-128"/>
              </a:rPr>
              <a:t>できます</a:t>
            </a:r>
            <a:endParaRPr lang="en-US" altLang="ja-JP" sz="1000" b="1" dirty="0">
              <a:solidFill>
                <a:schemeClr val="tx1"/>
              </a:solidFill>
              <a:effectLst/>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C1D7C5AC-523B-BD51-E4E9-1B8CC481D544}"/>
              </a:ext>
            </a:extLst>
          </p:cNvPr>
          <p:cNvSpPr txBox="1">
            <a:spLocks noChangeArrowheads="1"/>
          </p:cNvSpPr>
          <p:nvPr/>
        </p:nvSpPr>
        <p:spPr bwMode="auto">
          <a:xfrm>
            <a:off x="608100" y="5139235"/>
            <a:ext cx="277957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ソフトウェアの製品価格を</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1,980</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円に統一、</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セキュリティの更新料</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0</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円の「</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ZERO</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」ブランドなど、</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多くのパソコンソフトの常識を変えてきました。</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2">
            <a:extLst>
              <a:ext uri="{FF2B5EF4-FFF2-40B4-BE49-F238E27FC236}">
                <a16:creationId xmlns:a16="http://schemas.microsoft.com/office/drawing/2014/main" id="{3C03A75E-5E1E-13A6-9490-9997CB670A4D}"/>
              </a:ext>
            </a:extLst>
          </p:cNvPr>
          <p:cNvSpPr txBox="1">
            <a:spLocks noChangeArrowheads="1"/>
          </p:cNvSpPr>
          <p:nvPr/>
        </p:nvSpPr>
        <p:spPr bwMode="auto">
          <a:xfrm>
            <a:off x="3357448" y="5139235"/>
            <a:ext cx="2048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キャリア向けにスマホアプリを提供。</a:t>
            </a:r>
          </a:p>
          <a:p>
            <a:pPr algn="l">
              <a:spcBef>
                <a:spcPct val="0"/>
              </a:spcBef>
              <a:buFontTx/>
              <a:buNone/>
            </a:pPr>
            <a:r>
              <a:rPr lang="en-US" altLang="ja-JP" sz="10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docomo</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スゴ得：</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タイトル</a:t>
            </a:r>
          </a:p>
        </p:txBody>
      </p:sp>
      <p:pic>
        <p:nvPicPr>
          <p:cNvPr id="17" name="図 50">
            <a:extLst>
              <a:ext uri="{FF2B5EF4-FFF2-40B4-BE49-F238E27FC236}">
                <a16:creationId xmlns:a16="http://schemas.microsoft.com/office/drawing/2014/main" id="{1BD7BCCB-6677-7422-63F1-7D569F91E1D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09860" y="4264425"/>
            <a:ext cx="3492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51">
            <a:extLst>
              <a:ext uri="{FF2B5EF4-FFF2-40B4-BE49-F238E27FC236}">
                <a16:creationId xmlns:a16="http://schemas.microsoft.com/office/drawing/2014/main" id="{DBA80FA6-F98C-55A0-1DA8-EDC0741E38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1335" y="4242200"/>
            <a:ext cx="3825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52">
            <a:extLst>
              <a:ext uri="{FF2B5EF4-FFF2-40B4-BE49-F238E27FC236}">
                <a16:creationId xmlns:a16="http://schemas.microsoft.com/office/drawing/2014/main" id="{A6BB55C6-AF48-6CE0-5C0B-DB6FBF952C9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86148" y="4245375"/>
            <a:ext cx="3667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53">
            <a:extLst>
              <a:ext uri="{FF2B5EF4-FFF2-40B4-BE49-F238E27FC236}">
                <a16:creationId xmlns:a16="http://schemas.microsoft.com/office/drawing/2014/main" id="{8B7D5E1A-FC39-C4BD-4F00-597AFB28BA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08273" y="4667650"/>
            <a:ext cx="35242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54">
            <a:extLst>
              <a:ext uri="{FF2B5EF4-FFF2-40B4-BE49-F238E27FC236}">
                <a16:creationId xmlns:a16="http://schemas.microsoft.com/office/drawing/2014/main" id="{8E54104D-06CF-DE59-1020-D79F05223B8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78160" y="4666062"/>
            <a:ext cx="3841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5">
            <a:extLst>
              <a:ext uri="{FF2B5EF4-FFF2-40B4-BE49-F238E27FC236}">
                <a16:creationId xmlns:a16="http://schemas.microsoft.com/office/drawing/2014/main" id="{9C751F9C-0F1F-93F9-3BB2-9AD0725C7F7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81794" y="4675587"/>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59">
            <a:extLst>
              <a:ext uri="{FF2B5EF4-FFF2-40B4-BE49-F238E27FC236}">
                <a16:creationId xmlns:a16="http://schemas.microsoft.com/office/drawing/2014/main" id="{B80F1363-074E-52FC-6810-EA60EE16B6A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51682" y="4658125"/>
            <a:ext cx="3937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テキスト ボックス 33">
            <a:extLst>
              <a:ext uri="{FF2B5EF4-FFF2-40B4-BE49-F238E27FC236}">
                <a16:creationId xmlns:a16="http://schemas.microsoft.com/office/drawing/2014/main" id="{5883416D-55E1-D3B7-7E7A-FBE199CB8BB9}"/>
              </a:ext>
            </a:extLst>
          </p:cNvPr>
          <p:cNvSpPr txBox="1">
            <a:spLocks noChangeArrowheads="1"/>
          </p:cNvSpPr>
          <p:nvPr/>
        </p:nvSpPr>
        <p:spPr bwMode="auto">
          <a:xfrm>
            <a:off x="5481642" y="5139235"/>
            <a:ext cx="21240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BCN AWARD 2023</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ja-JP" altLang="en-US" sz="900" i="0" dirty="0">
                <a:solidFill>
                  <a:srgbClr val="1D1C1D"/>
                </a:solidFill>
                <a:effectLst/>
                <a:latin typeface="Meiryo UI" panose="020B0604030504040204" pitchFamily="50" charset="-128"/>
                <a:ea typeface="Meiryo UI" panose="020B0604030504040204" pitchFamily="50" charset="-128"/>
              </a:rPr>
              <a:t>ソースネクストは</a:t>
            </a:r>
            <a:r>
              <a:rPr lang="en-US" altLang="ja-JP" sz="900" i="0" dirty="0">
                <a:solidFill>
                  <a:srgbClr val="1D1C1D"/>
                </a:solidFill>
                <a:effectLst/>
                <a:latin typeface="Meiryo UI" panose="020B0604030504040204" pitchFamily="50" charset="-128"/>
                <a:ea typeface="Meiryo UI" panose="020B0604030504040204" pitchFamily="50" charset="-128"/>
              </a:rPr>
              <a:t>3</a:t>
            </a:r>
            <a:r>
              <a:rPr lang="ja-JP" altLang="en-US" sz="900" i="0" dirty="0">
                <a:solidFill>
                  <a:srgbClr val="1D1C1D"/>
                </a:solidFill>
                <a:effectLst/>
                <a:latin typeface="Meiryo UI" panose="020B0604030504040204" pitchFamily="50" charset="-128"/>
                <a:ea typeface="Meiryo UI" panose="020B0604030504040204" pitchFamily="50" charset="-128"/>
              </a:rPr>
              <a:t>部門で</a:t>
            </a:r>
            <a:endParaRPr lang="en-US" altLang="ja-JP" sz="900" i="0" dirty="0">
              <a:solidFill>
                <a:srgbClr val="1D1C1D"/>
              </a:solidFill>
              <a:effectLst/>
              <a:latin typeface="Meiryo UI" panose="020B0604030504040204" pitchFamily="50" charset="-128"/>
              <a:ea typeface="Meiryo UI" panose="020B0604030504040204" pitchFamily="50" charset="-128"/>
            </a:endParaRPr>
          </a:p>
          <a:p>
            <a:pPr>
              <a:spcBef>
                <a:spcPct val="0"/>
              </a:spcBef>
              <a:buFontTx/>
              <a:buNone/>
            </a:pPr>
            <a:r>
              <a:rPr lang="ja-JP" altLang="en-US" sz="900" i="0" dirty="0">
                <a:solidFill>
                  <a:srgbClr val="1D1C1D"/>
                </a:solidFill>
                <a:effectLst/>
                <a:latin typeface="Meiryo UI" panose="020B0604030504040204" pitchFamily="50" charset="-128"/>
                <a:ea typeface="Meiryo UI" panose="020B0604030504040204" pitchFamily="50" charset="-128"/>
              </a:rPr>
              <a:t>年間販売数量</a:t>
            </a:r>
            <a:r>
              <a:rPr lang="en-US" altLang="ja-JP" sz="900" i="0" dirty="0">
                <a:solidFill>
                  <a:srgbClr val="1D1C1D"/>
                </a:solidFill>
                <a:effectLst/>
                <a:latin typeface="Meiryo UI" panose="020B0604030504040204" pitchFamily="50" charset="-128"/>
                <a:ea typeface="Meiryo UI" panose="020B0604030504040204" pitchFamily="50" charset="-128"/>
              </a:rPr>
              <a:t>No.1</a:t>
            </a:r>
            <a:r>
              <a:rPr lang="ja-JP" altLang="en-US" sz="900" i="0" dirty="0">
                <a:solidFill>
                  <a:srgbClr val="1D1C1D"/>
                </a:solidFill>
                <a:effectLst/>
                <a:latin typeface="Meiryo UI" panose="020B0604030504040204" pitchFamily="50" charset="-128"/>
                <a:ea typeface="Meiryo UI" panose="020B0604030504040204" pitchFamily="50" charset="-128"/>
              </a:rPr>
              <a:t>を受賞</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図 11">
            <a:extLst>
              <a:ext uri="{FF2B5EF4-FFF2-40B4-BE49-F238E27FC236}">
                <a16:creationId xmlns:a16="http://schemas.microsoft.com/office/drawing/2014/main" id="{AB79633A-7C95-6D5D-28C9-6CB633D700C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32510" y="4196162"/>
            <a:ext cx="15716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a:extLst>
              <a:ext uri="{FF2B5EF4-FFF2-40B4-BE49-F238E27FC236}">
                <a16:creationId xmlns:a16="http://schemas.microsoft.com/office/drawing/2014/main" id="{A0476EA4-5559-C832-E208-97DF56C8FB8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51785" y="5069278"/>
            <a:ext cx="727331" cy="372324"/>
          </a:xfrm>
          <a:prstGeom prst="rect">
            <a:avLst/>
          </a:prstGeom>
          <a:noFill/>
          <a:extLst>
            <a:ext uri="{909E8E84-426E-40DD-AFC4-6F175D3DCCD1}">
              <a14:hiddenFill xmlns:a14="http://schemas.microsoft.com/office/drawing/2010/main">
                <a:solidFill>
                  <a:srgbClr val="FFFFFF"/>
                </a:solidFill>
              </a14:hiddenFill>
            </a:ext>
          </a:extLst>
        </p:spPr>
      </p:pic>
      <p:pic>
        <p:nvPicPr>
          <p:cNvPr id="38" name="図 37" descr="文字が書かれている&#10;&#10;自動的に生成された説明">
            <a:extLst>
              <a:ext uri="{FF2B5EF4-FFF2-40B4-BE49-F238E27FC236}">
                <a16:creationId xmlns:a16="http://schemas.microsoft.com/office/drawing/2014/main" id="{DF5DDC6E-A30C-A2D3-2420-ACC12A985E9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501944" y="4195184"/>
            <a:ext cx="461833" cy="720000"/>
          </a:xfrm>
          <a:prstGeom prst="rect">
            <a:avLst/>
          </a:prstGeom>
        </p:spPr>
      </p:pic>
      <p:pic>
        <p:nvPicPr>
          <p:cNvPr id="39" name="図 38" descr="文字が書かれている&#10;&#10;自動的に生成された説明">
            <a:extLst>
              <a:ext uri="{FF2B5EF4-FFF2-40B4-BE49-F238E27FC236}">
                <a16:creationId xmlns:a16="http://schemas.microsoft.com/office/drawing/2014/main" id="{4870AD5E-9F89-8560-6D6C-397D361A878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999507" y="4195184"/>
            <a:ext cx="463433" cy="720000"/>
          </a:xfrm>
          <a:prstGeom prst="rect">
            <a:avLst/>
          </a:prstGeom>
        </p:spPr>
      </p:pic>
      <p:pic>
        <p:nvPicPr>
          <p:cNvPr id="43" name="図 42">
            <a:extLst>
              <a:ext uri="{FF2B5EF4-FFF2-40B4-BE49-F238E27FC236}">
                <a16:creationId xmlns:a16="http://schemas.microsoft.com/office/drawing/2014/main" id="{3EC5B082-3318-3FDF-6E3C-0A2AE3F73A5A}"/>
              </a:ext>
            </a:extLst>
          </p:cNvPr>
          <p:cNvPicPr>
            <a:picLocks noChangeAspect="1"/>
          </p:cNvPicPr>
          <p:nvPr/>
        </p:nvPicPr>
        <p:blipFill>
          <a:blip r:embed="rId22"/>
          <a:stretch>
            <a:fillRect/>
          </a:stretch>
        </p:blipFill>
        <p:spPr>
          <a:xfrm>
            <a:off x="7800230" y="4124491"/>
            <a:ext cx="600443" cy="830400"/>
          </a:xfrm>
          <a:prstGeom prst="rect">
            <a:avLst/>
          </a:prstGeom>
        </p:spPr>
      </p:pic>
      <p:pic>
        <p:nvPicPr>
          <p:cNvPr id="44" name="図 43">
            <a:extLst>
              <a:ext uri="{FF2B5EF4-FFF2-40B4-BE49-F238E27FC236}">
                <a16:creationId xmlns:a16="http://schemas.microsoft.com/office/drawing/2014/main" id="{3E3FD70C-4D0F-9D46-DF8B-12E4B697AD31}"/>
              </a:ext>
            </a:extLst>
          </p:cNvPr>
          <p:cNvPicPr>
            <a:picLocks noChangeAspect="1"/>
          </p:cNvPicPr>
          <p:nvPr/>
        </p:nvPicPr>
        <p:blipFill>
          <a:blip r:embed="rId23"/>
          <a:stretch>
            <a:fillRect/>
          </a:stretch>
        </p:blipFill>
        <p:spPr>
          <a:xfrm>
            <a:off x="2354463" y="4230746"/>
            <a:ext cx="825665" cy="825665"/>
          </a:xfrm>
          <a:prstGeom prst="rect">
            <a:avLst/>
          </a:prstGeom>
        </p:spPr>
      </p:pic>
      <p:pic>
        <p:nvPicPr>
          <p:cNvPr id="48" name="図 47" descr="ロゴ&#10;&#10;低い精度で自動的に生成された説明">
            <a:extLst>
              <a:ext uri="{FF2B5EF4-FFF2-40B4-BE49-F238E27FC236}">
                <a16:creationId xmlns:a16="http://schemas.microsoft.com/office/drawing/2014/main" id="{33BC84EF-70FB-7282-A138-EA82E665C6D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445072" y="4234062"/>
            <a:ext cx="830463" cy="830463"/>
          </a:xfrm>
          <a:prstGeom prst="rect">
            <a:avLst/>
          </a:prstGeom>
        </p:spPr>
      </p:pic>
      <p:pic>
        <p:nvPicPr>
          <p:cNvPr id="49" name="図 48" descr="アイコン&#10;&#10;自動的に生成された説明">
            <a:extLst>
              <a:ext uri="{FF2B5EF4-FFF2-40B4-BE49-F238E27FC236}">
                <a16:creationId xmlns:a16="http://schemas.microsoft.com/office/drawing/2014/main" id="{D9AA575A-B06B-C3B0-3491-772C9C78E78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69643" y="4253101"/>
            <a:ext cx="366713" cy="366713"/>
          </a:xfrm>
          <a:prstGeom prst="rect">
            <a:avLst/>
          </a:prstGeom>
        </p:spPr>
      </p:pic>
      <p:pic>
        <p:nvPicPr>
          <p:cNvPr id="8" name="図 7">
            <a:extLst>
              <a:ext uri="{FF2B5EF4-FFF2-40B4-BE49-F238E27FC236}">
                <a16:creationId xmlns:a16="http://schemas.microsoft.com/office/drawing/2014/main" id="{98BD38BC-628B-F9E6-CE63-78AC69E8EFF6}"/>
              </a:ext>
            </a:extLst>
          </p:cNvPr>
          <p:cNvPicPr>
            <a:picLocks noChangeAspect="1"/>
          </p:cNvPicPr>
          <p:nvPr/>
        </p:nvPicPr>
        <p:blipFill>
          <a:blip r:embed="rId26"/>
          <a:stretch>
            <a:fillRect/>
          </a:stretch>
        </p:blipFill>
        <p:spPr>
          <a:xfrm>
            <a:off x="522012" y="4235263"/>
            <a:ext cx="822763" cy="822763"/>
          </a:xfrm>
          <a:prstGeom prst="rect">
            <a:avLst/>
          </a:prstGeom>
        </p:spPr>
      </p:pic>
      <p:grpSp>
        <p:nvGrpSpPr>
          <p:cNvPr id="19" name="グループ化 18">
            <a:extLst>
              <a:ext uri="{FF2B5EF4-FFF2-40B4-BE49-F238E27FC236}">
                <a16:creationId xmlns:a16="http://schemas.microsoft.com/office/drawing/2014/main" id="{E2A9D49D-5EDB-0B3E-CC12-9420AFA9C882}"/>
              </a:ext>
            </a:extLst>
          </p:cNvPr>
          <p:cNvGrpSpPr/>
          <p:nvPr/>
        </p:nvGrpSpPr>
        <p:grpSpPr>
          <a:xfrm>
            <a:off x="217128" y="5839894"/>
            <a:ext cx="9344384" cy="499253"/>
            <a:chOff x="217128" y="5965265"/>
            <a:chExt cx="9344384" cy="499253"/>
          </a:xfrm>
        </p:grpSpPr>
        <p:sp>
          <p:nvSpPr>
            <p:cNvPr id="15" name="四角形: 角を丸くする 14">
              <a:extLst>
                <a:ext uri="{FF2B5EF4-FFF2-40B4-BE49-F238E27FC236}">
                  <a16:creationId xmlns:a16="http://schemas.microsoft.com/office/drawing/2014/main" id="{58805F51-76A7-33CB-993C-25FEBB753F19}"/>
                </a:ext>
              </a:extLst>
            </p:cNvPr>
            <p:cNvSpPr/>
            <p:nvPr/>
          </p:nvSpPr>
          <p:spPr bwMode="auto">
            <a:xfrm>
              <a:off x="522012" y="5965265"/>
              <a:ext cx="9039500" cy="499253"/>
            </a:xfrm>
            <a:prstGeom prst="roundRect">
              <a:avLst/>
            </a:prstGeom>
            <a:solidFill>
              <a:schemeClr val="bg1"/>
            </a:solidFill>
            <a:ln w="9525" cap="flat" cmpd="sng" algn="ctr">
              <a:solidFill>
                <a:srgbClr val="01A5E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a:extLst>
                <a:ext uri="{FF2B5EF4-FFF2-40B4-BE49-F238E27FC236}">
                  <a16:creationId xmlns:a16="http://schemas.microsoft.com/office/drawing/2014/main" id="{A61EE568-9201-DD84-DFB2-CC1870B813D0}"/>
                </a:ext>
              </a:extLst>
            </p:cNvPr>
            <p:cNvSpPr txBox="1"/>
            <p:nvPr/>
          </p:nvSpPr>
          <p:spPr>
            <a:xfrm>
              <a:off x="217128" y="5999448"/>
              <a:ext cx="9344384" cy="430887"/>
            </a:xfrm>
            <a:prstGeom prst="rect">
              <a:avLst/>
            </a:prstGeom>
            <a:noFill/>
          </p:spPr>
          <p:txBody>
            <a:bodyPr wrap="square">
              <a:spAutoFit/>
            </a:bodyPr>
            <a:lstStyle/>
            <a:p>
              <a:r>
                <a:rPr lang="ja-JP" altLang="en-US" sz="1200" dirty="0">
                  <a:solidFill>
                    <a:schemeClr val="tx1"/>
                  </a:solidFill>
                  <a:latin typeface="Meiryo UI" panose="020B0604030504040204" pitchFamily="50" charset="-128"/>
                  <a:ea typeface="Meiryo UI" panose="020B0604030504040204" pitchFamily="50" charset="-128"/>
                </a:rPr>
                <a:t>当社は、情報セキュリティマネジメントシステム（</a:t>
              </a:r>
              <a:r>
                <a:rPr lang="en-US" altLang="ja-JP" sz="1200" dirty="0">
                  <a:solidFill>
                    <a:schemeClr val="tx1"/>
                  </a:solidFill>
                  <a:latin typeface="Meiryo UI" panose="020B0604030504040204" pitchFamily="50" charset="-128"/>
                  <a:ea typeface="Meiryo UI" panose="020B0604030504040204" pitchFamily="50" charset="-128"/>
                </a:rPr>
                <a:t>ISMS</a:t>
              </a:r>
              <a:r>
                <a:rPr lang="ja-JP" altLang="en-US" sz="1200" dirty="0">
                  <a:solidFill>
                    <a:schemeClr val="tx1"/>
                  </a:solidFill>
                  <a:latin typeface="Meiryo UI" panose="020B0604030504040204" pitchFamily="50" charset="-128"/>
                  <a:ea typeface="Meiryo UI" panose="020B0604030504040204" pitchFamily="50" charset="-128"/>
                </a:rPr>
                <a:t>）の国際規格である「</a:t>
              </a:r>
              <a:r>
                <a:rPr lang="en-US" altLang="ja-JP" sz="1200" dirty="0">
                  <a:solidFill>
                    <a:schemeClr val="tx1"/>
                  </a:solidFill>
                  <a:latin typeface="Meiryo UI" panose="020B0604030504040204" pitchFamily="50" charset="-128"/>
                  <a:ea typeface="Meiryo UI" panose="020B0604030504040204" pitchFamily="50" charset="-128"/>
                </a:rPr>
                <a:t>ISO /IEC 27001</a:t>
              </a:r>
              <a:r>
                <a:rPr lang="ja-JP" altLang="en-US" sz="1200" dirty="0">
                  <a:solidFill>
                    <a:schemeClr val="tx1"/>
                  </a:solidFill>
                  <a:latin typeface="Meiryo UI" panose="020B0604030504040204" pitchFamily="50" charset="-128"/>
                  <a:ea typeface="Meiryo UI" panose="020B0604030504040204" pitchFamily="50" charset="-128"/>
                </a:rPr>
                <a:t>」の認証取得しています。</a:t>
              </a:r>
              <a:endParaRPr lang="en-US" altLang="ja-JP" sz="1200" dirty="0">
                <a:solidFill>
                  <a:schemeClr val="tx1"/>
                </a:solidFill>
                <a:latin typeface="Meiryo UI" panose="020B0604030504040204" pitchFamily="50" charset="-128"/>
                <a:ea typeface="Meiryo UI" panose="020B0604030504040204" pitchFamily="50" charset="-128"/>
              </a:endParaRPr>
            </a:p>
            <a:p>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認証範囲：パソコン・スマートフォンソフトウェアおよびハードウェア製品の開発、及び自社</a:t>
              </a:r>
              <a:r>
                <a:rPr lang="en-US" altLang="ja-JP" sz="1000" dirty="0">
                  <a:solidFill>
                    <a:schemeClr val="tx1"/>
                  </a:solidFill>
                  <a:latin typeface="Meiryo UI" panose="020B0604030504040204" pitchFamily="50" charset="-128"/>
                  <a:ea typeface="Meiryo UI" panose="020B0604030504040204" pitchFamily="50" charset="-128"/>
                </a:rPr>
                <a:t>EC</a:t>
              </a:r>
              <a:r>
                <a:rPr lang="ja-JP" altLang="en-US" sz="1000" dirty="0">
                  <a:solidFill>
                    <a:schemeClr val="tx1"/>
                  </a:solidFill>
                  <a:latin typeface="Meiryo UI" panose="020B0604030504040204" pitchFamily="50" charset="-128"/>
                  <a:ea typeface="Meiryo UI" panose="020B0604030504040204" pitchFamily="50" charset="-128"/>
                </a:rPr>
                <a:t>サイトの運営、サポート業務</a:t>
              </a:r>
            </a:p>
          </p:txBody>
        </p:sp>
      </p:grpSp>
      <p:sp>
        <p:nvSpPr>
          <p:cNvPr id="25" name="四角形: 角を丸くする 24">
            <a:extLst>
              <a:ext uri="{FF2B5EF4-FFF2-40B4-BE49-F238E27FC236}">
                <a16:creationId xmlns:a16="http://schemas.microsoft.com/office/drawing/2014/main" id="{6FE33D57-B304-C7E9-BFA2-6186D25BD248}"/>
              </a:ext>
            </a:extLst>
          </p:cNvPr>
          <p:cNvSpPr/>
          <p:nvPr/>
        </p:nvSpPr>
        <p:spPr bwMode="auto">
          <a:xfrm>
            <a:off x="416496" y="3566883"/>
            <a:ext cx="2766714" cy="468631"/>
          </a:xfrm>
          <a:prstGeom prst="roundRect">
            <a:avLst>
              <a:gd name="adj" fmla="val 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ＰＣソフト</a:t>
            </a:r>
          </a:p>
          <a:p>
            <a:pPr marL="0" marR="0" indent="0" defTabSz="914400" rtl="0" eaLnBrk="1" fontAlgn="base" latinLnBrk="0" hangingPunct="1">
              <a:lnSpc>
                <a:spcPct val="100000"/>
              </a:lnSpc>
              <a:spcBef>
                <a:spcPct val="0"/>
              </a:spcBef>
              <a:spcAft>
                <a:spcPct val="0"/>
              </a:spcAft>
              <a:buClrTx/>
              <a:buSzTx/>
              <a:buFontTx/>
              <a:buNone/>
              <a:tabLst/>
            </a:pPr>
            <a:r>
              <a:rPr kumimoji="1"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500</a:t>
            </a:r>
            <a:r>
              <a:rPr kumimoji="1"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タイトル</a:t>
            </a:r>
          </a:p>
        </p:txBody>
      </p:sp>
      <p:sp>
        <p:nvSpPr>
          <p:cNvPr id="28" name="四角形: 角を丸くする 27">
            <a:extLst>
              <a:ext uri="{FF2B5EF4-FFF2-40B4-BE49-F238E27FC236}">
                <a16:creationId xmlns:a16="http://schemas.microsoft.com/office/drawing/2014/main" id="{E21DD4E4-B03C-51DF-FFB2-43F63BB2074B}"/>
              </a:ext>
            </a:extLst>
          </p:cNvPr>
          <p:cNvSpPr/>
          <p:nvPr/>
        </p:nvSpPr>
        <p:spPr bwMode="auto">
          <a:xfrm>
            <a:off x="3276344" y="3567763"/>
            <a:ext cx="2052000" cy="468631"/>
          </a:xfrm>
          <a:prstGeom prst="roundRect">
            <a:avLst>
              <a:gd name="adj" fmla="val 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スマホアプリ</a:t>
            </a:r>
          </a:p>
          <a:p>
            <a:pPr marL="0" marR="0" indent="0" defTabSz="914400" rtl="0" eaLnBrk="1" fontAlgn="base" latinLnBrk="0" hangingPunct="1">
              <a:lnSpc>
                <a:spcPct val="100000"/>
              </a:lnSpc>
              <a:spcBef>
                <a:spcPct val="0"/>
              </a:spcBef>
              <a:spcAft>
                <a:spcPct val="0"/>
              </a:spcAft>
              <a:buClrTx/>
              <a:buSzTx/>
              <a:buFontTx/>
              <a:buNone/>
              <a:tabLst/>
            </a:pPr>
            <a:r>
              <a:rPr kumimoji="1"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タイトル</a:t>
            </a:r>
          </a:p>
        </p:txBody>
      </p:sp>
      <p:sp>
        <p:nvSpPr>
          <p:cNvPr id="29" name="四角形: 角を丸くする 28">
            <a:extLst>
              <a:ext uri="{FF2B5EF4-FFF2-40B4-BE49-F238E27FC236}">
                <a16:creationId xmlns:a16="http://schemas.microsoft.com/office/drawing/2014/main" id="{E5E74586-59F5-7774-4BBA-0DA3995405F3}"/>
              </a:ext>
            </a:extLst>
          </p:cNvPr>
          <p:cNvSpPr/>
          <p:nvPr/>
        </p:nvSpPr>
        <p:spPr bwMode="auto">
          <a:xfrm>
            <a:off x="5421478" y="3564131"/>
            <a:ext cx="2052000" cy="468631"/>
          </a:xfrm>
          <a:prstGeom prst="roundRect">
            <a:avLst>
              <a:gd name="adj" fmla="val 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登録ユーザー</a:t>
            </a:r>
          </a:p>
          <a:p>
            <a:pPr marL="0" marR="0" indent="0" defTabSz="914400" rtl="0" eaLnBrk="1" fontAlgn="base" latinLnBrk="0" hangingPunct="1">
              <a:lnSpc>
                <a:spcPct val="100000"/>
              </a:lnSpc>
              <a:spcBef>
                <a:spcPct val="0"/>
              </a:spcBef>
              <a:spcAft>
                <a:spcPct val="0"/>
              </a:spcAft>
              <a:buClrTx/>
              <a:buSzTx/>
              <a:buFontTx/>
              <a:buNone/>
              <a:tabLst/>
            </a:pPr>
            <a:r>
              <a:rPr kumimoji="1"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2,000</a:t>
            </a:r>
            <a:r>
              <a:rPr kumimoji="1"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万人以上</a:t>
            </a:r>
          </a:p>
        </p:txBody>
      </p:sp>
      <p:sp>
        <p:nvSpPr>
          <p:cNvPr id="47" name="四角形: 角を丸くする 46">
            <a:extLst>
              <a:ext uri="{FF2B5EF4-FFF2-40B4-BE49-F238E27FC236}">
                <a16:creationId xmlns:a16="http://schemas.microsoft.com/office/drawing/2014/main" id="{DDFCECF6-9040-6524-D003-CAB241069361}"/>
              </a:ext>
            </a:extLst>
          </p:cNvPr>
          <p:cNvSpPr/>
          <p:nvPr/>
        </p:nvSpPr>
        <p:spPr bwMode="auto">
          <a:xfrm>
            <a:off x="7566612" y="3559417"/>
            <a:ext cx="2052000" cy="468631"/>
          </a:xfrm>
          <a:prstGeom prst="roundRect">
            <a:avLst>
              <a:gd name="adj" fmla="val 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zh-TW" altLang="en-US" sz="1050" b="1" dirty="0">
                <a:latin typeface="メイリオ" panose="020B0604030504040204" pitchFamily="50" charset="-128"/>
                <a:ea typeface="メイリオ" panose="020B0604030504040204" pitchFamily="50" charset="-128"/>
                <a:cs typeface="メイリオ" panose="020B0604030504040204" pitchFamily="50" charset="-128"/>
              </a:rPr>
              <a:t>累計出荷</a:t>
            </a:r>
          </a:p>
          <a:p>
            <a:pPr marL="0" marR="0" indent="0" defTabSz="914400" rtl="0" eaLnBrk="1" fontAlgn="base" latinLnBrk="0" hangingPunct="1">
              <a:lnSpc>
                <a:spcPct val="100000"/>
              </a:lnSpc>
              <a:spcBef>
                <a:spcPct val="0"/>
              </a:spcBef>
              <a:spcAft>
                <a:spcPct val="0"/>
              </a:spcAft>
              <a:buClrTx/>
              <a:buSzTx/>
              <a:buFontTx/>
              <a:buNone/>
              <a:tabLst/>
            </a:pPr>
            <a:r>
              <a:rPr kumimoji="1" lang="en-US" altLang="zh-TW" sz="1050" b="1" dirty="0">
                <a:latin typeface="メイリオ" panose="020B0604030504040204" pitchFamily="50" charset="-128"/>
                <a:ea typeface="メイリオ" panose="020B0604030504040204" pitchFamily="50" charset="-128"/>
                <a:cs typeface="メイリオ" panose="020B0604030504040204" pitchFamily="50" charset="-128"/>
              </a:rPr>
              <a:t>5,000</a:t>
            </a:r>
            <a:r>
              <a:rPr kumimoji="1" lang="zh-TW" altLang="en-US" sz="1050" b="1" dirty="0">
                <a:latin typeface="メイリオ" panose="020B0604030504040204" pitchFamily="50" charset="-128"/>
                <a:ea typeface="メイリオ" panose="020B0604030504040204" pitchFamily="50" charset="-128"/>
                <a:cs typeface="メイリオ" panose="020B0604030504040204" pitchFamily="50" charset="-128"/>
              </a:rPr>
              <a:t>万本以上</a:t>
            </a:r>
          </a:p>
        </p:txBody>
      </p:sp>
    </p:spTree>
    <p:extLst>
      <p:ext uri="{BB962C8B-B14F-4D97-AF65-F5344CB8AC3E}">
        <p14:creationId xmlns:p14="http://schemas.microsoft.com/office/powerpoint/2010/main" val="83847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77921C8-312C-73A0-C009-E5A9E81DD357}"/>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a:solidFill>
                  <a:schemeClr val="bg1"/>
                </a:solidFill>
                <a:latin typeface="Meiryo UI" panose="020B0604030504040204" pitchFamily="50" charset="-128"/>
                <a:ea typeface="Meiryo UI" panose="020B0604030504040204" pitchFamily="50" charset="-128"/>
              </a:rPr>
              <a:t>ブラウザで使う </a:t>
            </a:r>
            <a:r>
              <a:rPr lang="en-US" altLang="ja-JP" b="1" kern="0">
                <a:solidFill>
                  <a:schemeClr val="bg1"/>
                </a:solidFill>
                <a:latin typeface="Meiryo UI" panose="020B0604030504040204" pitchFamily="50" charset="-128"/>
                <a:ea typeface="Meiryo UI" panose="020B0604030504040204" pitchFamily="50" charset="-128"/>
              </a:rPr>
              <a:t>– </a:t>
            </a:r>
            <a:r>
              <a:rPr lang="en-US" altLang="ja-JP" b="1" kern="0" err="1">
                <a:solidFill>
                  <a:schemeClr val="bg1"/>
                </a:solidFill>
                <a:latin typeface="Meiryo UI" panose="020B0604030504040204" pitchFamily="50" charset="-128"/>
                <a:ea typeface="Meiryo UI" panose="020B0604030504040204" pitchFamily="50" charset="-128"/>
              </a:rPr>
              <a:t>AutoMemo</a:t>
            </a:r>
            <a:endParaRPr lang="en-US" altLang="ja-JP" b="1" kern="0">
              <a:solidFill>
                <a:schemeClr val="bg1"/>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69A4E3B-3995-7EE1-C0B0-AAF5140176F3}"/>
              </a:ext>
            </a:extLst>
          </p:cNvPr>
          <p:cNvSpPr txBox="1"/>
          <p:nvPr/>
        </p:nvSpPr>
        <p:spPr>
          <a:xfrm>
            <a:off x="277666" y="1961103"/>
            <a:ext cx="5571659" cy="4247317"/>
          </a:xfrm>
          <a:prstGeom prst="rect">
            <a:avLst/>
          </a:prstGeom>
          <a:noFill/>
          <a:ln>
            <a:noFill/>
          </a:ln>
        </p:spPr>
        <p:txBody>
          <a:bodyPr wrap="square" rtlCol="0">
            <a:spAutoFit/>
          </a:bodyPr>
          <a:lstStyle/>
          <a:p>
            <a:pPr algn="l"/>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a:t>
            </a:r>
            <a:r>
              <a:rPr kumimoji="1" lang="en-US" altLang="ja-JP" sz="1600" b="1" dirty="0">
                <a:solidFill>
                  <a:schemeClr val="tx1">
                    <a:lumMod val="85000"/>
                    <a:lumOff val="15000"/>
                  </a:schemeClr>
                </a:solidFill>
                <a:latin typeface="Meiryo UI" panose="020B0604030504040204" pitchFamily="50" charset="-128"/>
                <a:ea typeface="Meiryo UI" panose="020B0604030504040204" pitchFamily="50" charset="-128"/>
              </a:rPr>
              <a:t>PC</a:t>
            </a: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での録音（</a:t>
            </a:r>
            <a:r>
              <a:rPr kumimoji="1" lang="en-US" altLang="ja-JP" sz="1600" b="1" dirty="0">
                <a:solidFill>
                  <a:schemeClr val="tx1">
                    <a:lumMod val="85000"/>
                    <a:lumOff val="15000"/>
                  </a:schemeClr>
                </a:solidFill>
                <a:latin typeface="Meiryo UI" panose="020B0604030504040204" pitchFamily="50" charset="-128"/>
                <a:ea typeface="Meiryo UI" panose="020B0604030504040204" pitchFamily="50" charset="-128"/>
              </a:rPr>
              <a:t>web</a:t>
            </a: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会議等の録音に）</a:t>
            </a:r>
            <a:endParaRPr kumimoji="1" lang="en-US" altLang="ja-JP" sz="1600" b="1"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rPr>
              <a:t> </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→ブラウザ上で</a:t>
            </a:r>
            <a:r>
              <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rPr>
              <a:t>web</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会議を直接録音。</a:t>
            </a:r>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・話者ごと要約まで自動生成​</a:t>
            </a:r>
            <a:endParaRPr kumimoji="1" lang="en-US" altLang="ja-JP" sz="2000" b="1"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en-US" altLang="ja-JP" sz="1600" dirty="0">
                <a:solidFill>
                  <a:schemeClr val="tx1">
                    <a:lumMod val="85000"/>
                    <a:lumOff val="15000"/>
                  </a:schemeClr>
                </a:solidFill>
                <a:latin typeface="Meiryo UI" panose="020B0604030504040204" pitchFamily="50" charset="-128"/>
                <a:ea typeface="Meiryo UI" panose="020B0604030504040204" pitchFamily="50" charset="-128"/>
              </a:rPr>
              <a:t> </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a:t>
            </a:r>
            <a:r>
              <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rPr>
              <a:t>AI</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で要約し、議事録の要点をわかりやすくできます。</a:t>
            </a:r>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　</a:t>
            </a:r>
            <a:endParaRPr kumimoji="1" lang="en-US" altLang="ja-JP" sz="1600" b="1"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・ファイルアップロード機能　</a:t>
            </a:r>
          </a:p>
          <a:p>
            <a:pPr algn="l"/>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→他のボイスレコーダー等での音声データ、動画データを</a:t>
            </a:r>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アップロードして文字起こしできます。</a:t>
            </a:r>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・話者を自動で分離</a:t>
            </a:r>
            <a:endParaRPr kumimoji="1" lang="en-US" altLang="ja-JP" sz="1600" b="1"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→文字起こし結果は、話者ごとのブロックに自動で分割。</a:t>
            </a:r>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・文字起こし結果の編集</a:t>
            </a:r>
            <a:endParaRPr kumimoji="1" lang="en-US" altLang="ja-JP" sz="1600" b="1"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en-US" altLang="ja-JP" sz="1400" b="1" dirty="0">
                <a:solidFill>
                  <a:schemeClr val="tx1">
                    <a:lumMod val="85000"/>
                    <a:lumOff val="15000"/>
                  </a:schemeClr>
                </a:solidFill>
                <a:latin typeface="Meiryo UI" panose="020B0604030504040204" pitchFamily="50" charset="-128"/>
                <a:ea typeface="Meiryo UI" panose="020B0604030504040204" pitchFamily="50" charset="-128"/>
              </a:rPr>
              <a:t> </a:t>
            </a:r>
            <a:r>
              <a:rPr kumimoji="1" lang="ja-JP" altLang="en-US" sz="1400" b="1" dirty="0">
                <a:solidFill>
                  <a:schemeClr val="tx1">
                    <a:lumMod val="85000"/>
                    <a:lumOff val="15000"/>
                  </a:schemeClr>
                </a:solidFill>
                <a:latin typeface="Meiryo UI" panose="020B0604030504040204" pitchFamily="50" charset="-128"/>
                <a:ea typeface="Meiryo UI" panose="020B0604030504040204" pitchFamily="50" charset="-128"/>
              </a:rPr>
              <a:t>　 </a:t>
            </a:r>
            <a:r>
              <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rPr>
              <a:t>→</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文字起こし完了後の結果を直接編集。誤字も脱字もサッと修正。</a:t>
            </a:r>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endParaRPr kumimoji="1" lang="en-US" altLang="ja-JP" sz="1400" b="1"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・共有リンクの発行</a:t>
            </a:r>
            <a:endParaRPr kumimoji="1" lang="en-US" altLang="ja-JP" sz="1600" b="1"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→編集が完了したら、共有</a:t>
            </a:r>
            <a:r>
              <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rPr>
              <a:t>URL</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を発行して音声とテキストデータを</a:t>
            </a:r>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rPr>
              <a:t>       </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連動させたまま共有できます。</a:t>
            </a:r>
            <a:endParaRPr kumimoji="1" lang="ja-JP" altLang="en-US" sz="28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671A59A5-DEC5-C665-F64A-4D70956390F5}"/>
              </a:ext>
            </a:extLst>
          </p:cNvPr>
          <p:cNvSpPr txBox="1"/>
          <p:nvPr/>
        </p:nvSpPr>
        <p:spPr>
          <a:xfrm>
            <a:off x="277665" y="637165"/>
            <a:ext cx="9398677" cy="1077218"/>
          </a:xfrm>
          <a:prstGeom prst="rect">
            <a:avLst/>
          </a:prstGeom>
          <a:noFill/>
        </p:spPr>
        <p:txBody>
          <a:bodyPr wrap="square" rtlCol="0">
            <a:spAutoFit/>
          </a:bodyPr>
          <a:lstStyle/>
          <a:p>
            <a:pPr algn="l"/>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a:t>
            </a:r>
            <a:r>
              <a:rPr kumimoji="1" lang="en-US" altLang="ja-JP" sz="1600" dirty="0">
                <a:solidFill>
                  <a:schemeClr val="tx1">
                    <a:lumMod val="85000"/>
                    <a:lumOff val="15000"/>
                  </a:schemeClr>
                </a:solidFill>
                <a:latin typeface="Meiryo UI" panose="020B0604030504040204" pitchFamily="50" charset="-128"/>
                <a:ea typeface="Meiryo UI" panose="020B0604030504040204" pitchFamily="50" charset="-128"/>
              </a:rPr>
              <a:t>web</a:t>
            </a:r>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会議を録音して文字起こしする</a:t>
            </a:r>
          </a:p>
          <a:p>
            <a:pPr algn="l"/>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・お持ちの音声ファイル、動画ファイルをアップロードして文字起こしする</a:t>
            </a:r>
          </a:p>
          <a:p>
            <a:pPr algn="l"/>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・オートメモ製品（</a:t>
            </a:r>
            <a:r>
              <a:rPr kumimoji="1" lang="en-US" altLang="ja-JP" sz="1600" dirty="0">
                <a:solidFill>
                  <a:schemeClr val="tx1">
                    <a:lumMod val="85000"/>
                    <a:lumOff val="15000"/>
                  </a:schemeClr>
                </a:solidFill>
                <a:latin typeface="Meiryo UI" panose="020B0604030504040204" pitchFamily="50" charset="-128"/>
                <a:ea typeface="Meiryo UI" panose="020B0604030504040204" pitchFamily="50" charset="-128"/>
              </a:rPr>
              <a:t>web</a:t>
            </a:r>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ブラウザ版</a:t>
            </a:r>
            <a:r>
              <a:rPr kumimoji="1" lang="en-US" altLang="ja-JP" sz="1600" dirty="0">
                <a:solidFill>
                  <a:schemeClr val="tx1">
                    <a:lumMod val="85000"/>
                    <a:lumOff val="15000"/>
                  </a:schemeClr>
                </a:solidFill>
                <a:latin typeface="Meiryo UI" panose="020B0604030504040204" pitchFamily="50" charset="-128"/>
                <a:ea typeface="Meiryo UI" panose="020B0604030504040204" pitchFamily="50" charset="-128"/>
              </a:rPr>
              <a:t>/</a:t>
            </a:r>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専用ボイスレコーダー</a:t>
            </a:r>
            <a:r>
              <a:rPr kumimoji="1" lang="en-US" altLang="ja-JP" sz="1600" dirty="0">
                <a:solidFill>
                  <a:schemeClr val="tx1">
                    <a:lumMod val="85000"/>
                    <a:lumOff val="15000"/>
                  </a:schemeClr>
                </a:solidFill>
                <a:latin typeface="Meiryo UI" panose="020B0604030504040204" pitchFamily="50" charset="-128"/>
                <a:ea typeface="Meiryo UI" panose="020B0604030504040204" pitchFamily="50" charset="-128"/>
              </a:rPr>
              <a:t>/</a:t>
            </a:r>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スマホアプリ）で</a:t>
            </a:r>
            <a:endParaRPr kumimoji="1" lang="en-US" altLang="ja-JP" sz="16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　録音したデータの文字起こし結果を確認・自動要約・編集・共有する</a:t>
            </a:r>
            <a:endParaRPr kumimoji="1" lang="ja-JP" altLang="en-US" sz="1600" dirty="0">
              <a:solidFill>
                <a:schemeClr val="tx1">
                  <a:lumMod val="85000"/>
                  <a:lumOff val="15000"/>
                </a:schemeClr>
              </a:solidFill>
            </a:endParaRPr>
          </a:p>
        </p:txBody>
      </p:sp>
      <p:sp>
        <p:nvSpPr>
          <p:cNvPr id="12" name="テキスト ボックス 11">
            <a:extLst>
              <a:ext uri="{FF2B5EF4-FFF2-40B4-BE49-F238E27FC236}">
                <a16:creationId xmlns:a16="http://schemas.microsoft.com/office/drawing/2014/main" id="{DC62A208-AD65-232A-1A99-769BFC170031}"/>
              </a:ext>
            </a:extLst>
          </p:cNvPr>
          <p:cNvSpPr txBox="1"/>
          <p:nvPr/>
        </p:nvSpPr>
        <p:spPr>
          <a:xfrm>
            <a:off x="6897216" y="715549"/>
            <a:ext cx="2585306" cy="707886"/>
          </a:xfrm>
          <a:prstGeom prst="rect">
            <a:avLst/>
          </a:prstGeom>
          <a:solidFill>
            <a:srgbClr val="FFFFCC"/>
          </a:solidFill>
        </p:spPr>
        <p:txBody>
          <a:bodyPr wrap="square">
            <a:spAutoFit/>
          </a:bodyPr>
          <a:lstStyle/>
          <a:p>
            <a:pPr algn="l"/>
            <a:r>
              <a:rPr lang="ja-JP" altLang="en-US" sz="1000" b="1" i="0" dirty="0">
                <a:solidFill>
                  <a:srgbClr val="000000"/>
                </a:solidFill>
                <a:effectLst/>
                <a:latin typeface="Meiryo UI" panose="020B0604030504040204" pitchFamily="50" charset="-128"/>
                <a:ea typeface="Meiryo UI" panose="020B0604030504040204" pitchFamily="50" charset="-128"/>
              </a:rPr>
              <a:t>対応ブラウザ</a:t>
            </a:r>
            <a:br>
              <a:rPr lang="ja-JP" altLang="en-US" sz="1000" b="1" i="0" dirty="0">
                <a:solidFill>
                  <a:srgbClr val="000000"/>
                </a:solidFill>
                <a:effectLst/>
                <a:latin typeface="Meiryo UI" panose="020B0604030504040204" pitchFamily="50" charset="-128"/>
                <a:ea typeface="Meiryo UI" panose="020B0604030504040204" pitchFamily="50" charset="-128"/>
              </a:rPr>
            </a:br>
            <a:r>
              <a:rPr lang="ja-JP" altLang="en-US" sz="1000" b="1" i="0" dirty="0">
                <a:solidFill>
                  <a:srgbClr val="000000"/>
                </a:solidFill>
                <a:effectLst/>
                <a:latin typeface="Meiryo UI" panose="020B0604030504040204" pitchFamily="50" charset="-128"/>
                <a:ea typeface="Meiryo UI" panose="020B0604030504040204" pitchFamily="50" charset="-128"/>
              </a:rPr>
              <a:t>・</a:t>
            </a:r>
            <a:r>
              <a:rPr lang="en-US" altLang="ja-JP" sz="1000" b="0" i="0" dirty="0">
                <a:solidFill>
                  <a:srgbClr val="000000"/>
                </a:solidFill>
                <a:effectLst/>
                <a:latin typeface="Meiryo UI" panose="020B0604030504040204" pitchFamily="50" charset="-128"/>
                <a:ea typeface="Meiryo UI" panose="020B0604030504040204" pitchFamily="50" charset="-128"/>
              </a:rPr>
              <a:t>Windows</a:t>
            </a:r>
            <a:r>
              <a:rPr lang="ja-JP" altLang="en-US" sz="1000" b="0" i="0" dirty="0">
                <a:solidFill>
                  <a:srgbClr val="000000"/>
                </a:solidFill>
                <a:effectLst/>
                <a:latin typeface="Meiryo UI" panose="020B0604030504040204" pitchFamily="50" charset="-128"/>
                <a:ea typeface="Meiryo UI" panose="020B0604030504040204" pitchFamily="50" charset="-128"/>
              </a:rPr>
              <a:t>：</a:t>
            </a:r>
            <a:r>
              <a:rPr lang="en-US" altLang="ja-JP" sz="1000" b="0" i="0" dirty="0">
                <a:solidFill>
                  <a:srgbClr val="000000"/>
                </a:solidFill>
                <a:effectLst/>
                <a:latin typeface="Meiryo UI" panose="020B0604030504040204" pitchFamily="50" charset="-128"/>
                <a:ea typeface="Meiryo UI" panose="020B0604030504040204" pitchFamily="50" charset="-128"/>
              </a:rPr>
              <a:t>Edge</a:t>
            </a:r>
            <a:r>
              <a:rPr lang="ja-JP" altLang="en-US" sz="1000" b="0" i="0" dirty="0">
                <a:solidFill>
                  <a:srgbClr val="000000"/>
                </a:solidFill>
                <a:effectLst/>
                <a:latin typeface="Meiryo UI" panose="020B0604030504040204" pitchFamily="50" charset="-128"/>
                <a:ea typeface="Meiryo UI" panose="020B0604030504040204" pitchFamily="50" charset="-128"/>
              </a:rPr>
              <a:t>、</a:t>
            </a:r>
            <a:r>
              <a:rPr lang="en-US" altLang="ja-JP" sz="1000" b="0" i="0" dirty="0">
                <a:solidFill>
                  <a:srgbClr val="000000"/>
                </a:solidFill>
                <a:effectLst/>
                <a:latin typeface="Meiryo UI" panose="020B0604030504040204" pitchFamily="50" charset="-128"/>
                <a:ea typeface="Meiryo UI" panose="020B0604030504040204" pitchFamily="50" charset="-128"/>
              </a:rPr>
              <a:t>Google Chrome</a:t>
            </a:r>
            <a:br>
              <a:rPr lang="en-US" altLang="ja-JP" sz="1000" b="0" i="0" dirty="0">
                <a:solidFill>
                  <a:srgbClr val="000000"/>
                </a:solidFill>
                <a:effectLst/>
                <a:latin typeface="Meiryo UI" panose="020B0604030504040204" pitchFamily="50" charset="-128"/>
                <a:ea typeface="Meiryo UI" panose="020B0604030504040204" pitchFamily="50" charset="-128"/>
              </a:rPr>
            </a:br>
            <a:r>
              <a:rPr lang="ja-JP" altLang="en-US" sz="1000" b="0" i="0" dirty="0">
                <a:solidFill>
                  <a:srgbClr val="000000"/>
                </a:solidFill>
                <a:effectLst/>
                <a:latin typeface="Meiryo UI" panose="020B0604030504040204" pitchFamily="50" charset="-128"/>
                <a:ea typeface="Meiryo UI" panose="020B0604030504040204" pitchFamily="50" charset="-128"/>
              </a:rPr>
              <a:t>・</a:t>
            </a:r>
            <a:r>
              <a:rPr lang="en-US" altLang="ja-JP" sz="1000" b="0" i="0" dirty="0">
                <a:solidFill>
                  <a:srgbClr val="000000"/>
                </a:solidFill>
                <a:effectLst/>
                <a:latin typeface="Meiryo UI" panose="020B0604030504040204" pitchFamily="50" charset="-128"/>
                <a:ea typeface="Meiryo UI" panose="020B0604030504040204" pitchFamily="50" charset="-128"/>
              </a:rPr>
              <a:t>Mac</a:t>
            </a:r>
            <a:r>
              <a:rPr lang="ja-JP" altLang="en-US" sz="1000" b="0" i="0" dirty="0">
                <a:solidFill>
                  <a:srgbClr val="000000"/>
                </a:solidFill>
                <a:effectLst/>
                <a:latin typeface="Meiryo UI" panose="020B0604030504040204" pitchFamily="50" charset="-128"/>
                <a:ea typeface="Meiryo UI" panose="020B0604030504040204" pitchFamily="50" charset="-128"/>
              </a:rPr>
              <a:t>：</a:t>
            </a:r>
            <a:r>
              <a:rPr lang="en-US" altLang="ja-JP" sz="1000" b="0" i="0" dirty="0">
                <a:solidFill>
                  <a:srgbClr val="000000"/>
                </a:solidFill>
                <a:effectLst/>
                <a:latin typeface="Meiryo UI" panose="020B0604030504040204" pitchFamily="50" charset="-128"/>
                <a:ea typeface="Meiryo UI" panose="020B0604030504040204" pitchFamily="50" charset="-128"/>
              </a:rPr>
              <a:t>Safari</a:t>
            </a:r>
            <a:r>
              <a:rPr lang="ja-JP" altLang="en-US" sz="1000" b="0" i="0" dirty="0">
                <a:solidFill>
                  <a:srgbClr val="000000"/>
                </a:solidFill>
                <a:effectLst/>
                <a:latin typeface="Meiryo UI" panose="020B0604030504040204" pitchFamily="50" charset="-128"/>
                <a:ea typeface="Meiryo UI" panose="020B0604030504040204" pitchFamily="50" charset="-128"/>
              </a:rPr>
              <a:t>、</a:t>
            </a:r>
            <a:r>
              <a:rPr lang="en-US" altLang="ja-JP" sz="1000" b="0" i="0" dirty="0">
                <a:solidFill>
                  <a:srgbClr val="000000"/>
                </a:solidFill>
                <a:effectLst/>
                <a:latin typeface="Meiryo UI" panose="020B0604030504040204" pitchFamily="50" charset="-128"/>
                <a:ea typeface="Meiryo UI" panose="020B0604030504040204" pitchFamily="50" charset="-128"/>
              </a:rPr>
              <a:t>Google Chrome</a:t>
            </a:r>
          </a:p>
          <a:p>
            <a:pPr algn="l"/>
            <a:r>
              <a:rPr lang="en-US" altLang="ja-JP" sz="1000" b="0" i="0" dirty="0">
                <a:solidFill>
                  <a:srgbClr val="000000"/>
                </a:solidFill>
                <a:effectLst/>
                <a:latin typeface="Meiryo UI" panose="020B0604030504040204" pitchFamily="50" charset="-128"/>
                <a:ea typeface="Meiryo UI" panose="020B0604030504040204" pitchFamily="50" charset="-128"/>
              </a:rPr>
              <a:t>※</a:t>
            </a:r>
            <a:r>
              <a:rPr lang="en-US" altLang="ja-JP" sz="1000" dirty="0">
                <a:solidFill>
                  <a:srgbClr val="000000"/>
                </a:solidFill>
                <a:latin typeface="Meiryo UI" panose="020B0604030504040204" pitchFamily="50" charset="-128"/>
                <a:ea typeface="Meiryo UI" panose="020B0604030504040204" pitchFamily="50" charset="-128"/>
              </a:rPr>
              <a:t>PC</a:t>
            </a:r>
            <a:r>
              <a:rPr lang="ja-JP" altLang="en-US" sz="1000" dirty="0">
                <a:solidFill>
                  <a:srgbClr val="000000"/>
                </a:solidFill>
                <a:latin typeface="Meiryo UI" panose="020B0604030504040204" pitchFamily="50" charset="-128"/>
                <a:ea typeface="Meiryo UI" panose="020B0604030504040204" pitchFamily="50" charset="-128"/>
              </a:rPr>
              <a:t>推奨</a:t>
            </a:r>
            <a:endParaRPr lang="ja-JP" altLang="en-US" sz="1000" b="0" i="0" dirty="0">
              <a:solidFill>
                <a:srgbClr val="000000"/>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AE9C35F-E515-81E0-A439-A4AA803EF0A9}"/>
              </a:ext>
            </a:extLst>
          </p:cNvPr>
          <p:cNvPicPr>
            <a:picLocks noChangeAspect="1"/>
          </p:cNvPicPr>
          <p:nvPr/>
        </p:nvPicPr>
        <p:blipFill rotWithShape="1">
          <a:blip r:embed="rId2"/>
          <a:srcRect l="66320" t="16938" r="459" b="15109"/>
          <a:stretch/>
        </p:blipFill>
        <p:spPr>
          <a:xfrm>
            <a:off x="5313040" y="2311285"/>
            <a:ext cx="3838338" cy="2498520"/>
          </a:xfrm>
          <a:prstGeom prst="rect">
            <a:avLst/>
          </a:prstGeom>
        </p:spPr>
      </p:pic>
      <p:pic>
        <p:nvPicPr>
          <p:cNvPr id="7" name="図 6">
            <a:extLst>
              <a:ext uri="{FF2B5EF4-FFF2-40B4-BE49-F238E27FC236}">
                <a16:creationId xmlns:a16="http://schemas.microsoft.com/office/drawing/2014/main" id="{A1452C55-0704-654E-D194-B1DB2892FFCB}"/>
              </a:ext>
            </a:extLst>
          </p:cNvPr>
          <p:cNvPicPr>
            <a:picLocks noChangeAspect="1"/>
          </p:cNvPicPr>
          <p:nvPr/>
        </p:nvPicPr>
        <p:blipFill rotWithShape="1">
          <a:blip r:embed="rId3"/>
          <a:srcRect l="36414" t="87799" r="18322" b="1700"/>
          <a:stretch/>
        </p:blipFill>
        <p:spPr>
          <a:xfrm>
            <a:off x="5105920" y="4811318"/>
            <a:ext cx="4198378" cy="720081"/>
          </a:xfrm>
          <a:prstGeom prst="rect">
            <a:avLst/>
          </a:prstGeom>
        </p:spPr>
      </p:pic>
    </p:spTree>
    <p:extLst>
      <p:ext uri="{BB962C8B-B14F-4D97-AF65-F5344CB8AC3E}">
        <p14:creationId xmlns:p14="http://schemas.microsoft.com/office/powerpoint/2010/main" val="363790818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2183306-2578-2429-D2FC-D82DE61B337B}"/>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a:solidFill>
                  <a:schemeClr val="bg1"/>
                </a:solidFill>
                <a:latin typeface="Meiryo UI" panose="020B0604030504040204" pitchFamily="50" charset="-128"/>
                <a:ea typeface="Meiryo UI" panose="020B0604030504040204" pitchFamily="50" charset="-128"/>
              </a:rPr>
              <a:t>スマホアプリで使う　</a:t>
            </a:r>
            <a:r>
              <a:rPr lang="en-US" altLang="ja-JP" b="1" kern="0">
                <a:solidFill>
                  <a:schemeClr val="bg1"/>
                </a:solidFill>
                <a:latin typeface="Meiryo UI" panose="020B0604030504040204" pitchFamily="50" charset="-128"/>
                <a:ea typeface="Meiryo UI" panose="020B0604030504040204" pitchFamily="50" charset="-128"/>
              </a:rPr>
              <a:t>– </a:t>
            </a:r>
            <a:r>
              <a:rPr lang="en-US" altLang="ja-JP" b="1" kern="0" err="1">
                <a:solidFill>
                  <a:schemeClr val="bg1"/>
                </a:solidFill>
                <a:latin typeface="Meiryo UI" panose="020B0604030504040204" pitchFamily="50" charset="-128"/>
                <a:ea typeface="Meiryo UI" panose="020B0604030504040204" pitchFamily="50" charset="-128"/>
              </a:rPr>
              <a:t>AutoMemo</a:t>
            </a:r>
            <a:r>
              <a:rPr lang="en-US" altLang="ja-JP" b="1" kern="0">
                <a:solidFill>
                  <a:schemeClr val="bg1"/>
                </a:solidFill>
                <a:latin typeface="Meiryo UI" panose="020B0604030504040204" pitchFamily="50" charset="-128"/>
                <a:ea typeface="Meiryo UI" panose="020B0604030504040204" pitchFamily="50" charset="-128"/>
              </a:rPr>
              <a:t> App</a:t>
            </a:r>
          </a:p>
        </p:txBody>
      </p:sp>
      <p:sp>
        <p:nvSpPr>
          <p:cNvPr id="7" name="正方形/長方形 6">
            <a:extLst>
              <a:ext uri="{FF2B5EF4-FFF2-40B4-BE49-F238E27FC236}">
                <a16:creationId xmlns:a16="http://schemas.microsoft.com/office/drawing/2014/main" id="{EBF7ADB5-A887-EC84-F372-7A422250AB89}"/>
              </a:ext>
            </a:extLst>
          </p:cNvPr>
          <p:cNvSpPr>
            <a:spLocks noChangeArrowheads="1"/>
          </p:cNvSpPr>
          <p:nvPr/>
        </p:nvSpPr>
        <p:spPr bwMode="auto">
          <a:xfrm>
            <a:off x="650437" y="4338877"/>
            <a:ext cx="8438642" cy="2172903"/>
          </a:xfrm>
          <a:prstGeom prst="rect">
            <a:avLst/>
          </a:prstGeom>
          <a:noFill/>
          <a:ln>
            <a:noFill/>
          </a:ln>
        </p:spPr>
        <p:txBody>
          <a:bodyPr wrap="square">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buNone/>
              <a:defRPr/>
            </a:pPr>
            <a:r>
              <a:rPr lang="ja-JP" altLang="en-US" b="1" u="sng" dirty="0">
                <a:solidFill>
                  <a:schemeClr val="tx1">
                    <a:lumMod val="85000"/>
                    <a:lumOff val="15000"/>
                  </a:schemeClr>
                </a:solidFill>
                <a:latin typeface="Meiryo UI" panose="020B0604030504040204" pitchFamily="50" charset="-128"/>
                <a:ea typeface="Meiryo UI" panose="020B0604030504040204" pitchFamily="50" charset="-128"/>
              </a:rPr>
              <a:t>特長</a:t>
            </a:r>
            <a:endParaRPr lang="en-US" altLang="ja-JP" b="1" u="sng" dirty="0">
              <a:solidFill>
                <a:schemeClr val="tx1">
                  <a:lumMod val="85000"/>
                  <a:lumOff val="15000"/>
                </a:schemeClr>
              </a:solidFill>
              <a:latin typeface="Meiryo UI" panose="020B0604030504040204" pitchFamily="50" charset="-128"/>
              <a:ea typeface="Meiryo UI" panose="020B0604030504040204" pitchFamily="50" charset="-128"/>
            </a:endParaRPr>
          </a:p>
          <a:p>
            <a:pPr algn="l">
              <a:buNone/>
              <a:defRPr/>
            </a:pPr>
            <a:r>
              <a:rPr lang="ja-JP" altLang="en-US" b="1" dirty="0">
                <a:solidFill>
                  <a:schemeClr val="tx1">
                    <a:lumMod val="85000"/>
                    <a:lumOff val="15000"/>
                  </a:schemeClr>
                </a:solidFill>
                <a:latin typeface="Meiryo UI" panose="020B0604030504040204" pitchFamily="50" charset="-128"/>
                <a:ea typeface="Meiryo UI" panose="020B0604030504040204" pitchFamily="50" charset="-128"/>
              </a:rPr>
              <a:t>①専用端末（オートメモ</a:t>
            </a:r>
            <a:r>
              <a:rPr lang="en-US" altLang="ja-JP" b="1" dirty="0">
                <a:solidFill>
                  <a:schemeClr val="tx1">
                    <a:lumMod val="85000"/>
                    <a:lumOff val="15000"/>
                  </a:schemeClr>
                </a:solidFill>
                <a:latin typeface="Meiryo UI" panose="020B0604030504040204" pitchFamily="50" charset="-128"/>
                <a:ea typeface="Meiryo UI" panose="020B0604030504040204" pitchFamily="50" charset="-128"/>
              </a:rPr>
              <a:t>S/R</a:t>
            </a:r>
            <a:r>
              <a:rPr lang="ja-JP" altLang="en-US" b="1" dirty="0">
                <a:solidFill>
                  <a:schemeClr val="tx1">
                    <a:lumMod val="85000"/>
                    <a:lumOff val="15000"/>
                  </a:schemeClr>
                </a:solidFill>
                <a:latin typeface="Meiryo UI" panose="020B0604030504040204" pitchFamily="50" charset="-128"/>
                <a:ea typeface="Meiryo UI" panose="020B0604030504040204" pitchFamily="50" charset="-128"/>
              </a:rPr>
              <a:t>）の方が文字起こし精度が高い場合がある</a:t>
            </a:r>
            <a:br>
              <a:rPr lang="en-US" altLang="ja-JP" dirty="0">
                <a:solidFill>
                  <a:schemeClr val="tx1">
                    <a:lumMod val="85000"/>
                    <a:lumOff val="15000"/>
                  </a:schemeClr>
                </a:solidFill>
                <a:latin typeface="Meiryo UI" panose="020B0604030504040204" pitchFamily="50" charset="-128"/>
                <a:ea typeface="Meiryo UI" panose="020B0604030504040204" pitchFamily="50" charset="-128"/>
              </a:rPr>
            </a:b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スマホアプリも専用端末もエンジン自体は同じものを利用しますが、テキスト化には音の質が重要であり、</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buNone/>
              <a:defRPr/>
            </a:pP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スマホ・タブレットのマイクの方が専用端末よりも集音能力が劣っている場合が多く、テキスト化精度が下がる傾向にございます。</a:t>
            </a:r>
            <a:br>
              <a:rPr lang="en-US" altLang="ja-JP" dirty="0">
                <a:solidFill>
                  <a:schemeClr val="tx1">
                    <a:lumMod val="85000"/>
                    <a:lumOff val="15000"/>
                  </a:schemeClr>
                </a:solidFill>
                <a:latin typeface="Meiryo UI" panose="020B0604030504040204" pitchFamily="50" charset="-128"/>
                <a:ea typeface="Meiryo UI" panose="020B0604030504040204" pitchFamily="50" charset="-128"/>
              </a:rPr>
            </a:br>
            <a:endParaRPr lang="en-US" altLang="ja-JP" dirty="0">
              <a:solidFill>
                <a:schemeClr val="tx1">
                  <a:lumMod val="85000"/>
                  <a:lumOff val="15000"/>
                </a:schemeClr>
              </a:solidFill>
              <a:latin typeface="Meiryo UI" panose="020B0604030504040204" pitchFamily="50" charset="-128"/>
              <a:ea typeface="Meiryo UI" panose="020B0604030504040204" pitchFamily="50" charset="-128"/>
            </a:endParaRPr>
          </a:p>
          <a:p>
            <a:pPr algn="l">
              <a:buNone/>
              <a:defRPr/>
            </a:pPr>
            <a:r>
              <a:rPr lang="ja-JP" altLang="en-US" b="1" dirty="0">
                <a:solidFill>
                  <a:schemeClr val="tx1">
                    <a:lumMod val="85000"/>
                    <a:lumOff val="15000"/>
                  </a:schemeClr>
                </a:solidFill>
                <a:latin typeface="Meiryo UI" panose="020B0604030504040204" pitchFamily="50" charset="-128"/>
                <a:ea typeface="Meiryo UI" panose="020B0604030504040204" pitchFamily="50" charset="-128"/>
              </a:rPr>
              <a:t>②アプリ版の録音機能について、電話が来ると録音が停止します。</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endParaRPr>
          </a:p>
          <a:p>
            <a:pPr algn="l">
              <a:buNone/>
              <a:defRPr/>
            </a:pP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endParaRPr>
          </a:p>
          <a:p>
            <a:pPr algn="l">
              <a:buNone/>
              <a:defRPr/>
            </a:pPr>
            <a:r>
              <a:rPr lang="ja-JP" altLang="en-US" b="1" dirty="0">
                <a:solidFill>
                  <a:schemeClr val="tx1">
                    <a:lumMod val="85000"/>
                    <a:lumOff val="15000"/>
                  </a:schemeClr>
                </a:solidFill>
                <a:latin typeface="Meiryo UI" panose="020B0604030504040204" pitchFamily="50" charset="-128"/>
                <a:ea typeface="Meiryo UI" panose="020B0604030504040204" pitchFamily="50" charset="-128"/>
              </a:rPr>
              <a:t>③オフラインでのご利用はできません。</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3A1F0359-F9B6-ED65-F79F-58A79C46AE46}"/>
              </a:ext>
            </a:extLst>
          </p:cNvPr>
          <p:cNvSpPr txBox="1"/>
          <p:nvPr/>
        </p:nvSpPr>
        <p:spPr>
          <a:xfrm>
            <a:off x="452114" y="646222"/>
            <a:ext cx="8780591" cy="1077218"/>
          </a:xfrm>
          <a:prstGeom prst="rect">
            <a:avLst/>
          </a:prstGeom>
          <a:noFill/>
        </p:spPr>
        <p:txBody>
          <a:bodyPr wrap="square" rtlCol="0">
            <a:spAutoFit/>
          </a:bodyPr>
          <a:lstStyle/>
          <a:p>
            <a:pPr algn="l"/>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「オートメモ </a:t>
            </a:r>
            <a:r>
              <a:rPr kumimoji="1" lang="en-US" altLang="ja-JP" sz="1600" dirty="0">
                <a:solidFill>
                  <a:schemeClr val="tx1">
                    <a:lumMod val="85000"/>
                    <a:lumOff val="15000"/>
                  </a:schemeClr>
                </a:solidFill>
                <a:latin typeface="Meiryo UI" panose="020B0604030504040204" pitchFamily="50" charset="-128"/>
                <a:ea typeface="Meiryo UI" panose="020B0604030504040204" pitchFamily="50" charset="-128"/>
              </a:rPr>
              <a:t>App</a:t>
            </a:r>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」は、録音から文字起こしまで完結できるボイレコアプリです。</a:t>
            </a:r>
          </a:p>
          <a:p>
            <a:pPr algn="l"/>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文字起こし</a:t>
            </a:r>
            <a:r>
              <a:rPr kumimoji="1" lang="en-US" altLang="ja-JP" sz="1600" dirty="0">
                <a:solidFill>
                  <a:schemeClr val="tx1">
                    <a:lumMod val="85000"/>
                    <a:lumOff val="15000"/>
                  </a:schemeClr>
                </a:solidFill>
                <a:latin typeface="Meiryo UI" panose="020B0604030504040204" pitchFamily="50" charset="-128"/>
                <a:ea typeface="Meiryo UI" panose="020B0604030504040204" pitchFamily="50" charset="-128"/>
              </a:rPr>
              <a:t>AI</a:t>
            </a:r>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ボイスレコーダー「オートメモ」シリーズが、スマホでも使えるようになりました。</a:t>
            </a:r>
          </a:p>
          <a:p>
            <a:pPr algn="l"/>
            <a:r>
              <a:rPr kumimoji="1" lang="ja-JP" altLang="en-US" sz="1600" dirty="0">
                <a:solidFill>
                  <a:schemeClr val="tx1">
                    <a:lumMod val="85000"/>
                    <a:lumOff val="15000"/>
                  </a:schemeClr>
                </a:solidFill>
                <a:latin typeface="Meiryo UI" panose="020B0604030504040204" pitchFamily="50" charset="-128"/>
                <a:ea typeface="Meiryo UI" panose="020B0604030504040204" pitchFamily="50" charset="-128"/>
              </a:rPr>
              <a:t>議事録やメモなど、ビジネスシーンのさまざまなニーズに応えます。</a:t>
            </a:r>
            <a:endParaRPr kumimoji="1" lang="en-US" altLang="ja-JP" sz="1600" dirty="0">
              <a:solidFill>
                <a:schemeClr val="tx1">
                  <a:lumMod val="85000"/>
                  <a:lumOff val="15000"/>
                </a:schemeClr>
              </a:solidFill>
              <a:latin typeface="Meiryo UI" panose="020B0604030504040204" pitchFamily="50" charset="-128"/>
              <a:ea typeface="Meiryo UI" panose="020B0604030504040204" pitchFamily="50" charset="-128"/>
            </a:endParaRPr>
          </a:p>
          <a:p>
            <a:pPr marL="0" indent="0" algn="l">
              <a:buNone/>
              <a:defRPr/>
            </a:pPr>
            <a:r>
              <a:rPr lang="en-US" altLang="ja-JP" sz="1600" kern="0" dirty="0">
                <a:effectLst/>
                <a:latin typeface="Meiryo UI" panose="020B0604030504040204" pitchFamily="50" charset="-128"/>
                <a:ea typeface="Meiryo UI" panose="020B0604030504040204" pitchFamily="50" charset="-128"/>
                <a:hlinkClick r:id="rId3"/>
              </a:rPr>
              <a:t>https://automemo.com/automemo_app/</a:t>
            </a:r>
            <a:endParaRPr lang="en-US" altLang="ja-JP" sz="1600" kern="0" dirty="0">
              <a:effectLst/>
              <a:latin typeface="Meiryo UI" panose="020B0604030504040204" pitchFamily="50" charset="-128"/>
              <a:ea typeface="Meiryo UI" panose="020B0604030504040204" pitchFamily="50" charset="-128"/>
            </a:endParaRPr>
          </a:p>
        </p:txBody>
      </p:sp>
      <p:pic>
        <p:nvPicPr>
          <p:cNvPr id="17" name="図 16">
            <a:extLst>
              <a:ext uri="{FF2B5EF4-FFF2-40B4-BE49-F238E27FC236}">
                <a16:creationId xmlns:a16="http://schemas.microsoft.com/office/drawing/2014/main" id="{C829F52A-650A-05AD-AF84-CA4C348A2337}"/>
              </a:ext>
            </a:extLst>
          </p:cNvPr>
          <p:cNvPicPr>
            <a:picLocks noChangeAspect="1"/>
          </p:cNvPicPr>
          <p:nvPr/>
        </p:nvPicPr>
        <p:blipFill rotWithShape="1">
          <a:blip r:embed="rId4"/>
          <a:srcRect l="43821" r="31100"/>
          <a:stretch/>
        </p:blipFill>
        <p:spPr>
          <a:xfrm>
            <a:off x="1083555" y="1907067"/>
            <a:ext cx="1493181" cy="2259246"/>
          </a:xfrm>
          <a:prstGeom prst="rect">
            <a:avLst/>
          </a:prstGeom>
        </p:spPr>
      </p:pic>
      <p:pic>
        <p:nvPicPr>
          <p:cNvPr id="19" name="図 18">
            <a:extLst>
              <a:ext uri="{FF2B5EF4-FFF2-40B4-BE49-F238E27FC236}">
                <a16:creationId xmlns:a16="http://schemas.microsoft.com/office/drawing/2014/main" id="{D22464B9-64C2-0CF4-9226-4B7240016992}"/>
              </a:ext>
            </a:extLst>
          </p:cNvPr>
          <p:cNvPicPr>
            <a:picLocks noChangeAspect="1"/>
          </p:cNvPicPr>
          <p:nvPr/>
        </p:nvPicPr>
        <p:blipFill>
          <a:blip r:embed="rId5"/>
          <a:stretch>
            <a:fillRect/>
          </a:stretch>
        </p:blipFill>
        <p:spPr>
          <a:xfrm>
            <a:off x="2576736" y="2156257"/>
            <a:ext cx="5315692" cy="2010056"/>
          </a:xfrm>
          <a:prstGeom prst="rect">
            <a:avLst/>
          </a:prstGeom>
        </p:spPr>
      </p:pic>
    </p:spTree>
    <p:extLst>
      <p:ext uri="{BB962C8B-B14F-4D97-AF65-F5344CB8AC3E}">
        <p14:creationId xmlns:p14="http://schemas.microsoft.com/office/powerpoint/2010/main" val="324014790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7BB8806-06FC-A887-FE0E-3303AA167FC0}"/>
              </a:ext>
            </a:extLst>
          </p:cNvPr>
          <p:cNvSpPr>
            <a:spLocks noGrp="1"/>
          </p:cNvSpPr>
          <p:nvPr>
            <p:ph idx="1"/>
          </p:nvPr>
        </p:nvSpPr>
        <p:spPr>
          <a:xfrm>
            <a:off x="591394" y="506730"/>
            <a:ext cx="8543925" cy="709294"/>
          </a:xfrm>
        </p:spPr>
        <p:txBody>
          <a:bodyPr>
            <a:normAutofit/>
          </a:bodyPr>
          <a:lstStyle/>
          <a:p>
            <a:pPr marL="0" indent="0">
              <a:buNone/>
            </a:pPr>
            <a:r>
              <a:rPr kumimoji="1" lang="ja-JP" altLang="en-US" sz="1600" dirty="0">
                <a:latin typeface="Meiryo UI" panose="020B0604030504040204" pitchFamily="50" charset="-128"/>
                <a:ea typeface="Meiryo UI" panose="020B0604030504040204" pitchFamily="50" charset="-128"/>
              </a:rPr>
              <a:t>対面の会議や取材に最適</a:t>
            </a:r>
            <a:endParaRPr kumimoji="1" lang="en-US" altLang="ja-JP" sz="1600" dirty="0">
              <a:latin typeface="Meiryo UI" panose="020B0604030504040204" pitchFamily="50" charset="-128"/>
              <a:ea typeface="Meiryo UI" panose="020B0604030504040204" pitchFamily="50" charset="-128"/>
            </a:endParaRPr>
          </a:p>
          <a:p>
            <a:pPr marL="0" indent="0">
              <a:buNone/>
            </a:pPr>
            <a:r>
              <a:rPr lang="ja-JP" altLang="en-US" sz="1600" dirty="0">
                <a:latin typeface="Meiryo UI" panose="020B0604030504040204" pitchFamily="50" charset="-128"/>
                <a:ea typeface="Meiryo UI" panose="020B0604030504040204" pitchFamily="50" charset="-128"/>
              </a:rPr>
              <a:t>録音機能に特化した</a:t>
            </a:r>
            <a:r>
              <a:rPr lang="en-US" altLang="ja-JP" sz="1600" dirty="0" err="1">
                <a:latin typeface="Meiryo UI" panose="020B0604030504040204" pitchFamily="50" charset="-128"/>
                <a:ea typeface="Meiryo UI" panose="020B0604030504040204" pitchFamily="50" charset="-128"/>
              </a:rPr>
              <a:t>AutoMemo</a:t>
            </a:r>
            <a:r>
              <a:rPr lang="ja-JP" altLang="en-US" sz="1600" dirty="0">
                <a:latin typeface="Meiryo UI" panose="020B0604030504040204" pitchFamily="50" charset="-128"/>
                <a:ea typeface="Meiryo UI" panose="020B0604030504040204" pitchFamily="50" charset="-128"/>
              </a:rPr>
              <a:t>専用ボイスレコーダー</a:t>
            </a:r>
            <a:endParaRPr kumimoji="1" lang="ja-JP" altLang="en-US" sz="1600" dirty="0">
              <a:latin typeface="Meiryo UI" panose="020B0604030504040204" pitchFamily="50" charset="-128"/>
              <a:ea typeface="Meiryo UI" panose="020B0604030504040204" pitchFamily="50" charset="-128"/>
            </a:endParaRPr>
          </a:p>
        </p:txBody>
      </p:sp>
      <p:sp>
        <p:nvSpPr>
          <p:cNvPr id="4" name="Rectangle 2">
            <a:extLst>
              <a:ext uri="{FF2B5EF4-FFF2-40B4-BE49-F238E27FC236}">
                <a16:creationId xmlns:a16="http://schemas.microsoft.com/office/drawing/2014/main" id="{C2183306-2578-2429-D2FC-D82DE61B337B}"/>
              </a:ext>
            </a:extLst>
          </p:cNvPr>
          <p:cNvSpPr txBox="1">
            <a:spLocks noChangeArrowheads="1"/>
          </p:cNvSpPr>
          <p:nvPr/>
        </p:nvSpPr>
        <p:spPr bwMode="auto">
          <a:xfrm>
            <a:off x="0" y="-6866"/>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a:solidFill>
                  <a:schemeClr val="bg1"/>
                </a:solidFill>
                <a:latin typeface="Meiryo UI" panose="020B0604030504040204" pitchFamily="50" charset="-128"/>
                <a:ea typeface="Meiryo UI" panose="020B0604030504040204" pitchFamily="50" charset="-128"/>
              </a:rPr>
              <a:t>専用端末で使う</a:t>
            </a:r>
            <a:r>
              <a:rPr lang="en-US" altLang="ja-JP" b="1" kern="0">
                <a:solidFill>
                  <a:schemeClr val="bg1"/>
                </a:solidFill>
                <a:latin typeface="Meiryo UI" panose="020B0604030504040204" pitchFamily="50" charset="-128"/>
                <a:ea typeface="Meiryo UI" panose="020B0604030504040204" pitchFamily="50" charset="-128"/>
              </a:rPr>
              <a:t>-</a:t>
            </a:r>
            <a:r>
              <a:rPr lang="en-US" altLang="ja-JP" b="1" kern="0" err="1">
                <a:solidFill>
                  <a:schemeClr val="bg1"/>
                </a:solidFill>
                <a:latin typeface="Meiryo UI" panose="020B0604030504040204" pitchFamily="50" charset="-128"/>
                <a:ea typeface="Meiryo UI" panose="020B0604030504040204" pitchFamily="50" charset="-128"/>
              </a:rPr>
              <a:t>AutoMemo</a:t>
            </a:r>
            <a:r>
              <a:rPr lang="ja-JP" altLang="en-US" b="1" kern="0">
                <a:solidFill>
                  <a:schemeClr val="bg1"/>
                </a:solidFill>
                <a:latin typeface="Meiryo UI" panose="020B0604030504040204" pitchFamily="50" charset="-128"/>
                <a:ea typeface="Meiryo UI" panose="020B0604030504040204" pitchFamily="50" charset="-128"/>
              </a:rPr>
              <a:t> </a:t>
            </a:r>
            <a:r>
              <a:rPr lang="en-US" altLang="ja-JP" b="1" kern="0">
                <a:solidFill>
                  <a:schemeClr val="bg1"/>
                </a:solidFill>
                <a:latin typeface="Meiryo UI" panose="020B0604030504040204" pitchFamily="50" charset="-128"/>
                <a:ea typeface="Meiryo UI" panose="020B0604030504040204" pitchFamily="50" charset="-128"/>
              </a:rPr>
              <a:t>S/R</a:t>
            </a:r>
          </a:p>
        </p:txBody>
      </p:sp>
      <p:pic>
        <p:nvPicPr>
          <p:cNvPr id="2" name="図 1">
            <a:extLst>
              <a:ext uri="{FF2B5EF4-FFF2-40B4-BE49-F238E27FC236}">
                <a16:creationId xmlns:a16="http://schemas.microsoft.com/office/drawing/2014/main" id="{69CC617F-0454-FA7E-F1CC-3DF050284F1C}"/>
              </a:ext>
            </a:extLst>
          </p:cNvPr>
          <p:cNvPicPr>
            <a:picLocks noChangeAspect="1"/>
          </p:cNvPicPr>
          <p:nvPr/>
        </p:nvPicPr>
        <p:blipFill>
          <a:blip r:embed="rId2"/>
          <a:stretch>
            <a:fillRect/>
          </a:stretch>
        </p:blipFill>
        <p:spPr>
          <a:xfrm>
            <a:off x="4310021" y="3408691"/>
            <a:ext cx="635134" cy="1070318"/>
          </a:xfrm>
          <a:prstGeom prst="rect">
            <a:avLst/>
          </a:prstGeom>
        </p:spPr>
      </p:pic>
      <p:sp>
        <p:nvSpPr>
          <p:cNvPr id="5" name="テキスト ボックス 4">
            <a:extLst>
              <a:ext uri="{FF2B5EF4-FFF2-40B4-BE49-F238E27FC236}">
                <a16:creationId xmlns:a16="http://schemas.microsoft.com/office/drawing/2014/main" id="{A88F067F-8185-08E2-4E33-F087F9BDD757}"/>
              </a:ext>
            </a:extLst>
          </p:cNvPr>
          <p:cNvSpPr txBox="1"/>
          <p:nvPr/>
        </p:nvSpPr>
        <p:spPr>
          <a:xfrm>
            <a:off x="5442488" y="3266325"/>
            <a:ext cx="3757775" cy="2031325"/>
          </a:xfrm>
          <a:prstGeom prst="rect">
            <a:avLst/>
          </a:prstGeom>
          <a:noFill/>
        </p:spPr>
        <p:txBody>
          <a:bodyPr wrap="square" lIns="0" tIns="0" rIns="0" bIns="0">
            <a:spAutoFit/>
          </a:bodyPr>
          <a:lstStyle/>
          <a:p>
            <a:pPr algn="l"/>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■テキストも確認できるオールインワンモデル</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タッチパネルディスプレイ搭載し、</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PC</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を開くことなく、</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出先で文字起こし結果の確認をすぐにできます。</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■聞きたいところが、すぐ見つかる</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キーワード検索機能を搭載。</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また、文字タップ再生で聞き直しもカンタン。</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■お気に入り登録やタイトル編集などの編集ができる</a:t>
            </a:r>
          </a:p>
          <a:p>
            <a:pPr algn="l"/>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録音ファイルのお気に入り登録やタイトル編集など、</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「オートメモ」を使わずに編集が可能です。</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216A392B-B594-61A3-CC32-916B2374FE9B}"/>
              </a:ext>
            </a:extLst>
          </p:cNvPr>
          <p:cNvSpPr txBox="1"/>
          <p:nvPr/>
        </p:nvSpPr>
        <p:spPr>
          <a:xfrm>
            <a:off x="763859" y="3257416"/>
            <a:ext cx="3483296" cy="2031325"/>
          </a:xfrm>
          <a:prstGeom prst="rect">
            <a:avLst/>
          </a:prstGeom>
          <a:noFill/>
        </p:spPr>
        <p:txBody>
          <a:bodyPr wrap="square" lIns="0" tIns="0" rIns="0" bIns="0">
            <a:spAutoFit/>
          </a:bodyPr>
          <a:lstStyle/>
          <a:p>
            <a:pPr algn="l"/>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■より録音しやすい最新モデル</a:t>
            </a:r>
          </a:p>
          <a:p>
            <a:pPr algn="l"/>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文字起こし結果は「オートメモ」、「オートメモ</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S</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オートメモスマホアプリで確認。</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rPr>
              <a:t>1</a:t>
            </a:r>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カ月以上続く長持ちバッテリー（待機モード）</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待機モードで</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1</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カ月以上続く安心の長持ちバッテリー。</a:t>
            </a:r>
          </a:p>
          <a:p>
            <a:pPr algn="l"/>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付属の</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AC</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アダプタで充電できます。</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■誰でも簡単に使える</a:t>
            </a:r>
            <a:endPar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側面のスイッチをスライドするだけで即録音。</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始めての操作でも迷わず簡単に録音再生ができます。</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8074F41B-94C5-A395-A148-34C8CC6464A7}"/>
              </a:ext>
            </a:extLst>
          </p:cNvPr>
          <p:cNvSpPr/>
          <p:nvPr/>
        </p:nvSpPr>
        <p:spPr bwMode="auto">
          <a:xfrm>
            <a:off x="5209993" y="1265601"/>
            <a:ext cx="4200584" cy="5223739"/>
          </a:xfrm>
          <a:prstGeom prst="rect">
            <a:avLst/>
          </a:prstGeom>
          <a:noFill/>
          <a:ln w="38100" cap="flat" cmpd="sng" algn="ctr">
            <a:solidFill>
              <a:schemeClr val="accent5">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a:extLst>
              <a:ext uri="{FF2B5EF4-FFF2-40B4-BE49-F238E27FC236}">
                <a16:creationId xmlns:a16="http://schemas.microsoft.com/office/drawing/2014/main" id="{C329129C-0258-7EB0-00E1-19407D69CA74}"/>
              </a:ext>
            </a:extLst>
          </p:cNvPr>
          <p:cNvSpPr/>
          <p:nvPr/>
        </p:nvSpPr>
        <p:spPr bwMode="auto">
          <a:xfrm>
            <a:off x="591394" y="1265601"/>
            <a:ext cx="4290895" cy="5223739"/>
          </a:xfrm>
          <a:prstGeom prst="rect">
            <a:avLst/>
          </a:prstGeom>
          <a:noFill/>
          <a:ln w="38100" cap="flat" cmpd="sng" algn="ctr">
            <a:solidFill>
              <a:schemeClr val="accent5">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E9E49179-A6CD-4B51-63B0-268A5E4D39F9}"/>
              </a:ext>
            </a:extLst>
          </p:cNvPr>
          <p:cNvPicPr>
            <a:picLocks noChangeAspect="1"/>
          </p:cNvPicPr>
          <p:nvPr/>
        </p:nvPicPr>
        <p:blipFill>
          <a:blip r:embed="rId3"/>
          <a:stretch>
            <a:fillRect/>
          </a:stretch>
        </p:blipFill>
        <p:spPr>
          <a:xfrm>
            <a:off x="5665024" y="5335895"/>
            <a:ext cx="2780680" cy="1019713"/>
          </a:xfrm>
          <a:prstGeom prst="rect">
            <a:avLst/>
          </a:prstGeom>
        </p:spPr>
      </p:pic>
      <p:pic>
        <p:nvPicPr>
          <p:cNvPr id="10" name="図 9">
            <a:extLst>
              <a:ext uri="{FF2B5EF4-FFF2-40B4-BE49-F238E27FC236}">
                <a16:creationId xmlns:a16="http://schemas.microsoft.com/office/drawing/2014/main" id="{0E57E848-5F5F-5537-063E-393D9E1A0233}"/>
              </a:ext>
            </a:extLst>
          </p:cNvPr>
          <p:cNvPicPr>
            <a:picLocks noChangeAspect="1"/>
          </p:cNvPicPr>
          <p:nvPr/>
        </p:nvPicPr>
        <p:blipFill>
          <a:blip r:embed="rId4"/>
          <a:stretch>
            <a:fillRect/>
          </a:stretch>
        </p:blipFill>
        <p:spPr>
          <a:xfrm>
            <a:off x="1151593" y="5359990"/>
            <a:ext cx="2680509" cy="995618"/>
          </a:xfrm>
          <a:prstGeom prst="rect">
            <a:avLst/>
          </a:prstGeom>
        </p:spPr>
      </p:pic>
      <p:pic>
        <p:nvPicPr>
          <p:cNvPr id="11" name="図 10" descr="ゲーム機のリモコン&#10;&#10;自動的に生成された説明">
            <a:extLst>
              <a:ext uri="{FF2B5EF4-FFF2-40B4-BE49-F238E27FC236}">
                <a16:creationId xmlns:a16="http://schemas.microsoft.com/office/drawing/2014/main" id="{F69A0955-1CC7-4DA3-2CAC-7166DBA2EA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4837" y="3257604"/>
            <a:ext cx="525851" cy="1819680"/>
          </a:xfrm>
          <a:prstGeom prst="rect">
            <a:avLst/>
          </a:prstGeom>
        </p:spPr>
      </p:pic>
      <p:pic>
        <p:nvPicPr>
          <p:cNvPr id="12" name="図 11" descr="グラフィカル ユーザー インターフェイス が含まれている画像&#10;&#10;自動的に生成された説明">
            <a:extLst>
              <a:ext uri="{FF2B5EF4-FFF2-40B4-BE49-F238E27FC236}">
                <a16:creationId xmlns:a16="http://schemas.microsoft.com/office/drawing/2014/main" id="{8AEBAA03-DC13-BAA2-42FF-15D52B7BC9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397"/>
          <a:stretch/>
        </p:blipFill>
        <p:spPr>
          <a:xfrm>
            <a:off x="763859" y="1353628"/>
            <a:ext cx="2230720" cy="1525712"/>
          </a:xfrm>
          <a:prstGeom prst="rect">
            <a:avLst/>
          </a:prstGeom>
        </p:spPr>
      </p:pic>
      <p:pic>
        <p:nvPicPr>
          <p:cNvPr id="13" name="図 12" descr="テキスト&#10;&#10;自動的に生成された説明">
            <a:extLst>
              <a:ext uri="{FF2B5EF4-FFF2-40B4-BE49-F238E27FC236}">
                <a16:creationId xmlns:a16="http://schemas.microsoft.com/office/drawing/2014/main" id="{DC4B51ED-1CFA-304F-475F-AFC026A0513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672"/>
          <a:stretch/>
        </p:blipFill>
        <p:spPr>
          <a:xfrm>
            <a:off x="5398903" y="1343237"/>
            <a:ext cx="2224797" cy="1536102"/>
          </a:xfrm>
          <a:prstGeom prst="rect">
            <a:avLst/>
          </a:prstGeom>
        </p:spPr>
      </p:pic>
      <p:pic>
        <p:nvPicPr>
          <p:cNvPr id="14" name="Picture 2" descr="文字タップしている画像">
            <a:extLst>
              <a:ext uri="{FF2B5EF4-FFF2-40B4-BE49-F238E27FC236}">
                <a16:creationId xmlns:a16="http://schemas.microsoft.com/office/drawing/2014/main" id="{D314F19F-3E37-E9BC-AC39-78E72938EDA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935" r="21516"/>
          <a:stretch/>
        </p:blipFill>
        <p:spPr bwMode="auto">
          <a:xfrm>
            <a:off x="7776524" y="1481635"/>
            <a:ext cx="1274332" cy="1386134"/>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7D5A5F10-10EC-B978-49EF-8BB67BCA6E76}"/>
              </a:ext>
            </a:extLst>
          </p:cNvPr>
          <p:cNvPicPr>
            <a:picLocks noChangeAspect="1"/>
          </p:cNvPicPr>
          <p:nvPr/>
        </p:nvPicPr>
        <p:blipFill>
          <a:blip r:embed="rId9"/>
          <a:stretch>
            <a:fillRect/>
          </a:stretch>
        </p:blipFill>
        <p:spPr>
          <a:xfrm>
            <a:off x="3171234" y="1442543"/>
            <a:ext cx="1138788" cy="1491041"/>
          </a:xfrm>
          <a:prstGeom prst="rect">
            <a:avLst/>
          </a:prstGeom>
        </p:spPr>
      </p:pic>
      <p:sp>
        <p:nvSpPr>
          <p:cNvPr id="15" name="テキスト ボックス 14">
            <a:extLst>
              <a:ext uri="{FF2B5EF4-FFF2-40B4-BE49-F238E27FC236}">
                <a16:creationId xmlns:a16="http://schemas.microsoft.com/office/drawing/2014/main" id="{865D40C9-F607-C4B5-0144-52E48179BD5C}"/>
              </a:ext>
            </a:extLst>
          </p:cNvPr>
          <p:cNvSpPr txBox="1"/>
          <p:nvPr/>
        </p:nvSpPr>
        <p:spPr>
          <a:xfrm>
            <a:off x="5452063" y="2967366"/>
            <a:ext cx="3757775" cy="184666"/>
          </a:xfrm>
          <a:prstGeom prst="rect">
            <a:avLst/>
          </a:prstGeom>
          <a:noFill/>
        </p:spPr>
        <p:txBody>
          <a:bodyPr wrap="square" lIns="0" tIns="0" rIns="0" bIns="0">
            <a:spAutoFit/>
          </a:bodyPr>
          <a:lstStyle/>
          <a:p>
            <a:pPr algn="l"/>
            <a:r>
              <a:rPr lang="en-US" altLang="ja-JP" sz="1200" b="1" dirty="0" err="1">
                <a:solidFill>
                  <a:schemeClr val="tx1">
                    <a:lumMod val="85000"/>
                    <a:lumOff val="15000"/>
                  </a:schemeClr>
                </a:solidFill>
                <a:latin typeface="Meiryo UI" panose="020B0604030504040204" pitchFamily="50" charset="-128"/>
                <a:ea typeface="Meiryo UI" panose="020B0604030504040204" pitchFamily="50" charset="-128"/>
              </a:rPr>
              <a:t>AutoMemo</a:t>
            </a:r>
            <a:r>
              <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rPr>
              <a:t> S  18,000</a:t>
            </a:r>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円</a:t>
            </a:r>
            <a:r>
              <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税抜</a:t>
            </a:r>
            <a:r>
              <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rPr>
              <a:t>)</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A37B0511-FB56-EECF-4835-58D0978BB358}"/>
              </a:ext>
            </a:extLst>
          </p:cNvPr>
          <p:cNvSpPr txBox="1"/>
          <p:nvPr/>
        </p:nvSpPr>
        <p:spPr>
          <a:xfrm>
            <a:off x="785579" y="2967366"/>
            <a:ext cx="3757775" cy="184666"/>
          </a:xfrm>
          <a:prstGeom prst="rect">
            <a:avLst/>
          </a:prstGeom>
          <a:noFill/>
        </p:spPr>
        <p:txBody>
          <a:bodyPr wrap="square" lIns="0" tIns="0" rIns="0" bIns="0">
            <a:spAutoFit/>
          </a:bodyPr>
          <a:lstStyle/>
          <a:p>
            <a:pPr algn="l"/>
            <a:r>
              <a:rPr lang="en-US" altLang="ja-JP" sz="1200" b="1" dirty="0" err="1">
                <a:solidFill>
                  <a:schemeClr val="tx1">
                    <a:lumMod val="85000"/>
                    <a:lumOff val="15000"/>
                  </a:schemeClr>
                </a:solidFill>
                <a:latin typeface="Meiryo UI" panose="020B0604030504040204" pitchFamily="50" charset="-128"/>
                <a:ea typeface="Meiryo UI" panose="020B0604030504040204" pitchFamily="50" charset="-128"/>
              </a:rPr>
              <a:t>AutoMemo</a:t>
            </a:r>
            <a:r>
              <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rPr>
              <a:t> R  12,600</a:t>
            </a:r>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円</a:t>
            </a:r>
            <a:r>
              <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税抜</a:t>
            </a:r>
            <a:r>
              <a:rPr lang="en-US" altLang="ja-JP" sz="1200" b="1" dirty="0">
                <a:solidFill>
                  <a:schemeClr val="tx1">
                    <a:lumMod val="85000"/>
                    <a:lumOff val="15000"/>
                  </a:schemeClr>
                </a:solidFill>
                <a:latin typeface="Meiryo UI" panose="020B0604030504040204" pitchFamily="50" charset="-128"/>
                <a:ea typeface="Meiryo UI" panose="020B0604030504040204" pitchFamily="50" charset="-128"/>
              </a:rPr>
              <a:t>)</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5995711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18F4C02-C213-3446-074D-6EE38CFAAA04}"/>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専用端末</a:t>
            </a:r>
            <a:r>
              <a:rPr lang="en-US" altLang="ja-JP"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製品比較</a:t>
            </a:r>
          </a:p>
        </p:txBody>
      </p:sp>
      <p:pic>
        <p:nvPicPr>
          <p:cNvPr id="4" name="図 3">
            <a:extLst>
              <a:ext uri="{FF2B5EF4-FFF2-40B4-BE49-F238E27FC236}">
                <a16:creationId xmlns:a16="http://schemas.microsoft.com/office/drawing/2014/main" id="{F5CC3796-CA96-54FA-0BD6-9D5F07DF6C93}"/>
              </a:ext>
            </a:extLst>
          </p:cNvPr>
          <p:cNvPicPr>
            <a:picLocks noChangeAspect="1"/>
          </p:cNvPicPr>
          <p:nvPr/>
        </p:nvPicPr>
        <p:blipFill>
          <a:blip r:embed="rId2"/>
          <a:stretch>
            <a:fillRect/>
          </a:stretch>
        </p:blipFill>
        <p:spPr>
          <a:xfrm>
            <a:off x="848544" y="692770"/>
            <a:ext cx="8566337" cy="5472459"/>
          </a:xfrm>
          <a:prstGeom prst="rect">
            <a:avLst/>
          </a:prstGeom>
        </p:spPr>
      </p:pic>
    </p:spTree>
    <p:extLst>
      <p:ext uri="{BB962C8B-B14F-4D97-AF65-F5344CB8AC3E}">
        <p14:creationId xmlns:p14="http://schemas.microsoft.com/office/powerpoint/2010/main" val="181124322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ゲーム機のリモコン&#10;&#10;自動的に生成された説明">
            <a:extLst>
              <a:ext uri="{FF2B5EF4-FFF2-40B4-BE49-F238E27FC236}">
                <a16:creationId xmlns:a16="http://schemas.microsoft.com/office/drawing/2014/main" id="{46A87EB5-7692-9B54-DDCD-D12684E676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2050" y="3965413"/>
            <a:ext cx="1722603" cy="1722603"/>
          </a:xfrm>
          <a:prstGeom prst="rect">
            <a:avLst/>
          </a:prstGeom>
        </p:spPr>
      </p:pic>
      <p:pic>
        <p:nvPicPr>
          <p:cNvPr id="19" name="図 18" descr="ゲーム機のリモコン&#10;&#10;自動的に生成された説明">
            <a:extLst>
              <a:ext uri="{FF2B5EF4-FFF2-40B4-BE49-F238E27FC236}">
                <a16:creationId xmlns:a16="http://schemas.microsoft.com/office/drawing/2014/main" id="{C88AEC00-B6BD-C1B6-86CB-84F5016ED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1520" y="536075"/>
            <a:ext cx="752761" cy="2604893"/>
          </a:xfrm>
          <a:prstGeom prst="rect">
            <a:avLst/>
          </a:prstGeom>
        </p:spPr>
      </p:pic>
      <p:cxnSp>
        <p:nvCxnSpPr>
          <p:cNvPr id="22" name="直線矢印コネクタ 21">
            <a:extLst>
              <a:ext uri="{FF2B5EF4-FFF2-40B4-BE49-F238E27FC236}">
                <a16:creationId xmlns:a16="http://schemas.microsoft.com/office/drawing/2014/main" id="{31689931-9627-65CC-B9B7-757C9C695119}"/>
              </a:ext>
            </a:extLst>
          </p:cNvPr>
          <p:cNvCxnSpPr>
            <a:cxnSpLocks/>
          </p:cNvCxnSpPr>
          <p:nvPr/>
        </p:nvCxnSpPr>
        <p:spPr>
          <a:xfrm flipV="1">
            <a:off x="7113240" y="1520788"/>
            <a:ext cx="0" cy="59774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2">
            <a:extLst>
              <a:ext uri="{FF2B5EF4-FFF2-40B4-BE49-F238E27FC236}">
                <a16:creationId xmlns:a16="http://schemas.microsoft.com/office/drawing/2014/main" id="{3867577D-2652-408E-B592-D794DCF81591}"/>
              </a:ext>
            </a:extLst>
          </p:cNvPr>
          <p:cNvSpPr txBox="1">
            <a:spLocks noChangeArrowheads="1"/>
          </p:cNvSpPr>
          <p:nvPr/>
        </p:nvSpPr>
        <p:spPr bwMode="auto">
          <a:xfrm>
            <a:off x="0" y="-1456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オートメモ</a:t>
            </a:r>
            <a:r>
              <a:rPr lang="en-US" altLang="ja-JP"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 R</a:t>
            </a: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　特長</a:t>
            </a:r>
            <a:endParaRPr lang="ja-JP" altLang="en-US" b="1" kern="0" dirty="0">
              <a:solidFill>
                <a:schemeClr val="bg1">
                  <a:lumMod val="95000"/>
                </a:schemeClr>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60D94808-6977-FCBF-785C-2D7574EE2F99}"/>
              </a:ext>
            </a:extLst>
          </p:cNvPr>
          <p:cNvSpPr txBox="1"/>
          <p:nvPr/>
        </p:nvSpPr>
        <p:spPr>
          <a:xfrm>
            <a:off x="442992" y="1996641"/>
            <a:ext cx="3840088" cy="1138773"/>
          </a:xfrm>
          <a:prstGeom prst="rect">
            <a:avLst/>
          </a:prstGeom>
          <a:noFill/>
        </p:spPr>
        <p:txBody>
          <a:bodyPr wrap="square" rtlCol="0">
            <a:spAutoFit/>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誰でも簡単に使える</a:t>
            </a:r>
            <a:endParaRPr lang="en-US" altLang="ja-JP" sz="1600" dirty="0">
              <a:solidFill>
                <a:schemeClr val="tx1"/>
              </a:solidFill>
              <a:latin typeface="Meiryo UI" panose="020B0604030504040204" pitchFamily="50" charset="-128"/>
              <a:ea typeface="Meiryo UI" panose="020B0604030504040204" pitchFamily="50" charset="-128"/>
            </a:endParaRPr>
          </a:p>
          <a:p>
            <a:pPr algn="l"/>
            <a:r>
              <a:rPr lang="ja-JP" altLang="en-US" sz="1600" dirty="0">
                <a:solidFill>
                  <a:schemeClr val="tx1"/>
                </a:solidFill>
                <a:latin typeface="Meiryo UI" panose="020B0604030504040204" pitchFamily="50" charset="-128"/>
                <a:ea typeface="Meiryo UI" panose="020B0604030504040204" pitchFamily="50" charset="-128"/>
              </a:rPr>
              <a:t>シンプルで直感的に操作ができる</a:t>
            </a:r>
            <a:r>
              <a:rPr lang="en-US" altLang="ja-JP" sz="1600" dirty="0">
                <a:solidFill>
                  <a:schemeClr val="tx1"/>
                </a:solidFill>
                <a:latin typeface="Meiryo UI" panose="020B0604030504040204" pitchFamily="50" charset="-128"/>
                <a:ea typeface="Meiryo UI" panose="020B0604030504040204" pitchFamily="50" charset="-128"/>
              </a:rPr>
              <a:t>UI</a:t>
            </a:r>
          </a:p>
          <a:p>
            <a:pPr algn="l"/>
            <a:r>
              <a:rPr lang="ja-JP" altLang="en-US" sz="1600" dirty="0">
                <a:solidFill>
                  <a:schemeClr val="tx1"/>
                </a:solidFill>
                <a:latin typeface="Meiryo UI" panose="020B0604030504040204" pitchFamily="50" charset="-128"/>
                <a:ea typeface="Meiryo UI" panose="020B0604030504040204" pitchFamily="50" charset="-128"/>
              </a:rPr>
              <a:t>始めての操作でも迷わず簡単に録音再生ができます。</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955670EE-4A3E-C2D5-A4D1-A99519C57C85}"/>
              </a:ext>
            </a:extLst>
          </p:cNvPr>
          <p:cNvSpPr txBox="1"/>
          <p:nvPr/>
        </p:nvSpPr>
        <p:spPr>
          <a:xfrm>
            <a:off x="442991" y="3251684"/>
            <a:ext cx="4474968" cy="1384995"/>
          </a:xfrm>
          <a:prstGeom prst="rect">
            <a:avLst/>
          </a:prstGeom>
          <a:noFill/>
        </p:spPr>
        <p:txBody>
          <a:bodyPr wrap="square" lIns="91440" tIns="45720" rIns="91440" bIns="45720" rtlCol="0" anchor="t">
            <a:spAutoFit/>
          </a:bodyPr>
          <a:lstStyle/>
          <a:p>
            <a:pPr algn="l"/>
            <a:r>
              <a:rPr lang="ja-JP" altLang="en-US" sz="2000" b="1">
                <a:solidFill>
                  <a:schemeClr val="tx1"/>
                </a:solidFill>
                <a:latin typeface="Meiryo UI" panose="020B0604030504040204" pitchFamily="50" charset="-128"/>
                <a:ea typeface="Meiryo UI" panose="020B0604030504040204" pitchFamily="50" charset="-128"/>
              </a:rPr>
              <a:t>すぐ</a:t>
            </a:r>
            <a:r>
              <a:rPr kumimoji="1" lang="ja-JP" altLang="en-US" sz="2000" b="1">
                <a:solidFill>
                  <a:schemeClr val="tx1"/>
                </a:solidFill>
                <a:latin typeface="Meiryo UI" panose="020B0604030504040204" pitchFamily="50" charset="-128"/>
                <a:ea typeface="Meiryo UI" panose="020B0604030504040204" pitchFamily="50" charset="-128"/>
              </a:rPr>
              <a:t>録音開始</a:t>
            </a:r>
            <a:endParaRPr kumimoji="1" lang="en-US" altLang="ja-JP" sz="2000" b="1">
              <a:solidFill>
                <a:schemeClr val="tx1"/>
              </a:solidFill>
              <a:latin typeface="Meiryo UI" panose="020B0604030504040204" pitchFamily="50" charset="-128"/>
              <a:ea typeface="Meiryo UI" panose="020B0604030504040204" pitchFamily="50" charset="-128"/>
            </a:endParaRPr>
          </a:p>
          <a:p>
            <a:pPr algn="l"/>
            <a:r>
              <a:rPr kumimoji="1" lang="ja-JP" altLang="en-US" sz="1600">
                <a:solidFill>
                  <a:schemeClr val="tx1"/>
                </a:solidFill>
                <a:latin typeface="Meiryo UI" panose="020B0604030504040204" pitchFamily="50" charset="-128"/>
                <a:ea typeface="Meiryo UI" panose="020B0604030504040204" pitchFamily="50" charset="-128"/>
              </a:rPr>
              <a:t>電源がついていない状態からでも、</a:t>
            </a:r>
            <a:endParaRPr kumimoji="1" lang="en-US" altLang="ja-JP" sz="1600">
              <a:solidFill>
                <a:schemeClr val="tx1"/>
              </a:solidFill>
              <a:latin typeface="Meiryo UI" panose="020B0604030504040204" pitchFamily="50" charset="-128"/>
              <a:ea typeface="Meiryo UI" panose="020B0604030504040204" pitchFamily="50" charset="-128"/>
            </a:endParaRPr>
          </a:p>
          <a:p>
            <a:pPr algn="l"/>
            <a:r>
              <a:rPr kumimoji="1" lang="ja-JP" altLang="en-US" sz="1600">
                <a:solidFill>
                  <a:schemeClr val="tx1"/>
                </a:solidFill>
                <a:latin typeface="Meiryo UI" panose="020B0604030504040204" pitchFamily="50" charset="-128"/>
                <a:ea typeface="Meiryo UI" panose="020B0604030504040204" pitchFamily="50" charset="-128"/>
              </a:rPr>
              <a:t>側面のスイッチをスライドすればすぐに録音開始。</a:t>
            </a:r>
            <a:endParaRPr kumimoji="1" lang="en-US" altLang="ja-JP" sz="1600">
              <a:solidFill>
                <a:schemeClr val="tx1"/>
              </a:solidFill>
              <a:latin typeface="Meiryo UI" panose="020B0604030504040204" pitchFamily="50" charset="-128"/>
              <a:ea typeface="Meiryo UI" panose="020B0604030504040204" pitchFamily="50" charset="-128"/>
            </a:endParaRPr>
          </a:p>
          <a:p>
            <a:pPr algn="l"/>
            <a:endParaRPr lang="ja-JP" altLang="en-US" sz="1600">
              <a:solidFill>
                <a:schemeClr val="tx1"/>
              </a:solidFill>
              <a:latin typeface="Meiryo UI" panose="020B0604030504040204" pitchFamily="50" charset="-128"/>
              <a:ea typeface="Meiryo UI" panose="020B0604030504040204" pitchFamily="50" charset="-128"/>
              <a:cs typeface="Calibri"/>
            </a:endParaRPr>
          </a:p>
          <a:p>
            <a:pPr algn="l"/>
            <a:endParaRPr lang="en-US" altLang="ja-JP" sz="1600">
              <a:solidFill>
                <a:schemeClr val="tx1"/>
              </a:solidFill>
              <a:latin typeface="Meiryo UI" panose="020B0604030504040204" pitchFamily="50" charset="-128"/>
              <a:ea typeface="Meiryo UI" panose="020B0604030504040204" pitchFamily="50" charset="-128"/>
              <a:cs typeface="Calibri" panose="020F0502020204030204"/>
            </a:endParaRPr>
          </a:p>
        </p:txBody>
      </p:sp>
      <p:sp>
        <p:nvSpPr>
          <p:cNvPr id="16" name="テキスト ボックス 15">
            <a:extLst>
              <a:ext uri="{FF2B5EF4-FFF2-40B4-BE49-F238E27FC236}">
                <a16:creationId xmlns:a16="http://schemas.microsoft.com/office/drawing/2014/main" id="{4730BDA6-C50E-3943-F476-1023900A9501}"/>
              </a:ext>
            </a:extLst>
          </p:cNvPr>
          <p:cNvSpPr txBox="1"/>
          <p:nvPr/>
        </p:nvSpPr>
        <p:spPr>
          <a:xfrm>
            <a:off x="442991" y="4379787"/>
            <a:ext cx="4285661" cy="1384995"/>
          </a:xfrm>
          <a:prstGeom prst="rect">
            <a:avLst/>
          </a:prstGeom>
          <a:noFill/>
        </p:spPr>
        <p:txBody>
          <a:bodyPr wrap="square" rtlCol="0">
            <a:spAutoFit/>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クラウドに自動共有</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gn="l"/>
            <a:r>
              <a:rPr lang="ja-JP" altLang="en-US" sz="1600" dirty="0">
                <a:solidFill>
                  <a:schemeClr val="tx1"/>
                </a:solidFill>
                <a:latin typeface="Meiryo UI" panose="020B0604030504040204" pitchFamily="50" charset="-128"/>
                <a:ea typeface="Meiryo UI" panose="020B0604030504040204" pitchFamily="50" charset="-128"/>
              </a:rPr>
              <a:t>オートメモクラウドに自動で保存されます。</a:t>
            </a:r>
            <a:endParaRPr lang="en-US" altLang="ja-JP" sz="1600" dirty="0">
              <a:solidFill>
                <a:schemeClr val="tx1"/>
              </a:solidFill>
              <a:latin typeface="Meiryo UI" panose="020B0604030504040204" pitchFamily="50" charset="-128"/>
              <a:ea typeface="Meiryo UI" panose="020B0604030504040204" pitchFamily="50" charset="-128"/>
            </a:endParaRPr>
          </a:p>
          <a:p>
            <a:pPr algn="l"/>
            <a:r>
              <a:rPr lang="ja-JP" altLang="en-US" sz="1600" dirty="0">
                <a:solidFill>
                  <a:schemeClr val="tx1"/>
                </a:solidFill>
                <a:latin typeface="Meiryo UI" panose="020B0604030504040204" pitchFamily="50" charset="-128"/>
                <a:ea typeface="Meiryo UI" panose="020B0604030504040204" pitchFamily="50" charset="-128"/>
              </a:rPr>
              <a:t>オートメモクラウドへの保存は</a:t>
            </a:r>
            <a:r>
              <a:rPr lang="en-US" altLang="ja-JP" sz="1600" dirty="0">
                <a:solidFill>
                  <a:schemeClr val="tx1"/>
                </a:solidFill>
                <a:latin typeface="Meiryo UI" panose="020B0604030504040204" pitchFamily="50" charset="-128"/>
                <a:ea typeface="Meiryo UI" panose="020B0604030504040204" pitchFamily="50" charset="-128"/>
              </a:rPr>
              <a:t>wi-fi</a:t>
            </a:r>
            <a:r>
              <a:rPr lang="ja-JP" altLang="en-US" sz="1600" dirty="0">
                <a:solidFill>
                  <a:schemeClr val="tx1"/>
                </a:solidFill>
                <a:latin typeface="Meiryo UI" panose="020B0604030504040204" pitchFamily="50" charset="-128"/>
                <a:ea typeface="Meiryo UI" panose="020B0604030504040204" pitchFamily="50" charset="-128"/>
              </a:rPr>
              <a:t>接続が必要です。内蔵メモリの容量は４</a:t>
            </a:r>
            <a:r>
              <a:rPr lang="en-US" altLang="ja-JP" sz="1600" dirty="0">
                <a:solidFill>
                  <a:schemeClr val="tx1"/>
                </a:solidFill>
                <a:latin typeface="Meiryo UI" panose="020B0604030504040204" pitchFamily="50" charset="-128"/>
                <a:ea typeface="Meiryo UI" panose="020B0604030504040204" pitchFamily="50" charset="-128"/>
              </a:rPr>
              <a:t>GB</a:t>
            </a:r>
            <a:r>
              <a:rPr lang="ja-JP" altLang="en-US" sz="1600" dirty="0">
                <a:solidFill>
                  <a:schemeClr val="tx1"/>
                </a:solidFill>
                <a:latin typeface="Meiryo UI" panose="020B0604030504040204" pitchFamily="50" charset="-128"/>
                <a:ea typeface="Meiryo UI" panose="020B0604030504040204" pitchFamily="50" charset="-128"/>
              </a:rPr>
              <a:t>です。</a:t>
            </a:r>
          </a:p>
          <a:p>
            <a:pPr algn="l"/>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83A0A0F2-5C54-CFEB-CA7B-F70C53FE3D75}"/>
              </a:ext>
            </a:extLst>
          </p:cNvPr>
          <p:cNvSpPr txBox="1"/>
          <p:nvPr/>
        </p:nvSpPr>
        <p:spPr>
          <a:xfrm>
            <a:off x="442990" y="671981"/>
            <a:ext cx="4870049" cy="1138773"/>
          </a:xfrm>
          <a:prstGeom prst="rect">
            <a:avLst/>
          </a:prstGeom>
          <a:noFill/>
        </p:spPr>
        <p:txBody>
          <a:bodyPr wrap="square" rtlCol="0">
            <a:spAutoFit/>
          </a:bodyPr>
          <a:lstStyle/>
          <a:p>
            <a:pPr algn="l"/>
            <a:r>
              <a:rPr lang="en-US" altLang="ja-JP" sz="2000" b="1" dirty="0">
                <a:solidFill>
                  <a:schemeClr val="tx1"/>
                </a:solidFill>
                <a:latin typeface="Meiryo UI" panose="020B0604030504040204" pitchFamily="50" charset="-128"/>
                <a:ea typeface="Meiryo UI" panose="020B0604030504040204" pitchFamily="50" charset="-128"/>
              </a:rPr>
              <a:t>1</a:t>
            </a:r>
            <a:r>
              <a:rPr lang="ja-JP" altLang="en-US" sz="2000" b="1" dirty="0">
                <a:solidFill>
                  <a:schemeClr val="tx1"/>
                </a:solidFill>
                <a:latin typeface="Meiryo UI" panose="020B0604030504040204" pitchFamily="50" charset="-128"/>
                <a:ea typeface="Meiryo UI" panose="020B0604030504040204" pitchFamily="50" charset="-128"/>
              </a:rPr>
              <a:t>カ月以上</a:t>
            </a:r>
            <a:r>
              <a:rPr kumimoji="1" lang="ja-JP" altLang="en-US" sz="2000" b="1" dirty="0">
                <a:solidFill>
                  <a:schemeClr val="tx1"/>
                </a:solidFill>
                <a:latin typeface="Meiryo UI" panose="020B0604030504040204" pitchFamily="50" charset="-128"/>
                <a:ea typeface="Meiryo UI" panose="020B0604030504040204" pitchFamily="50" charset="-128"/>
              </a:rPr>
              <a:t>続く長持ちバッテリー</a:t>
            </a:r>
            <a:endParaRPr lang="en-US" altLang="ja-JP" sz="2000" b="1" dirty="0">
              <a:solidFill>
                <a:schemeClr val="tx1"/>
              </a:solidFill>
              <a:latin typeface="Meiryo UI" panose="020B0604030504040204" pitchFamily="50" charset="-128"/>
              <a:ea typeface="Meiryo UI" panose="020B0604030504040204" pitchFamily="50" charset="-128"/>
            </a:endParaRPr>
          </a:p>
          <a:p>
            <a:pPr algn="l"/>
            <a:r>
              <a:rPr kumimoji="1" lang="ja-JP" altLang="en-US" sz="1600" dirty="0">
                <a:solidFill>
                  <a:schemeClr val="tx1"/>
                </a:solidFill>
                <a:latin typeface="Meiryo UI" panose="020B0604030504040204" pitchFamily="50" charset="-128"/>
                <a:ea typeface="Meiryo UI" panose="020B0604030504040204" pitchFamily="50" charset="-128"/>
              </a:rPr>
              <a:t>待機モードで</a:t>
            </a:r>
            <a:r>
              <a:rPr kumimoji="1" lang="en-US" altLang="ja-JP" sz="1600" dirty="0">
                <a:solidFill>
                  <a:schemeClr val="tx1"/>
                </a:solidFill>
                <a:latin typeface="Meiryo UI" panose="020B0604030504040204" pitchFamily="50" charset="-128"/>
                <a:ea typeface="Meiryo UI" panose="020B0604030504040204" pitchFamily="50" charset="-128"/>
              </a:rPr>
              <a:t>1</a:t>
            </a:r>
            <a:r>
              <a:rPr kumimoji="1" lang="ja-JP" altLang="en-US" sz="1600" dirty="0">
                <a:solidFill>
                  <a:schemeClr val="tx1"/>
                </a:solidFill>
                <a:latin typeface="Meiryo UI" panose="020B0604030504040204" pitchFamily="50" charset="-128"/>
                <a:ea typeface="Meiryo UI" panose="020B0604030504040204" pitchFamily="50" charset="-128"/>
              </a:rPr>
              <a:t>カ月以上続く安心の長持ちバッテリー。</a:t>
            </a:r>
            <a:endParaRPr lang="en-US" altLang="ja-JP" sz="1600" dirty="0">
              <a:solidFill>
                <a:schemeClr val="tx1"/>
              </a:solidFill>
              <a:latin typeface="Meiryo UI" panose="020B0604030504040204" pitchFamily="50" charset="-128"/>
              <a:ea typeface="Meiryo UI" panose="020B0604030504040204" pitchFamily="50" charset="-128"/>
            </a:endParaRPr>
          </a:p>
          <a:p>
            <a:pPr algn="l"/>
            <a:r>
              <a:rPr lang="ja-JP" altLang="en-US" sz="1600" dirty="0">
                <a:solidFill>
                  <a:schemeClr val="tx1"/>
                </a:solidFill>
                <a:latin typeface="Meiryo UI" panose="020B0604030504040204" pitchFamily="50" charset="-128"/>
                <a:ea typeface="Meiryo UI" panose="020B0604030504040204" pitchFamily="50" charset="-128"/>
              </a:rPr>
              <a:t>付属の</a:t>
            </a:r>
            <a:r>
              <a:rPr lang="en-US" altLang="ja-JP" sz="1600" dirty="0">
                <a:solidFill>
                  <a:schemeClr val="tx1"/>
                </a:solidFill>
                <a:latin typeface="Meiryo UI" panose="020B0604030504040204" pitchFamily="50" charset="-128"/>
                <a:ea typeface="Meiryo UI" panose="020B0604030504040204" pitchFamily="50" charset="-128"/>
              </a:rPr>
              <a:t>AC</a:t>
            </a:r>
            <a:r>
              <a:rPr lang="ja-JP" altLang="en-US" sz="1600" dirty="0">
                <a:solidFill>
                  <a:schemeClr val="tx1"/>
                </a:solidFill>
                <a:latin typeface="Meiryo UI" panose="020B0604030504040204" pitchFamily="50" charset="-128"/>
                <a:ea typeface="Meiryo UI" panose="020B0604030504040204" pitchFamily="50" charset="-128"/>
              </a:rPr>
              <a:t>アダプタで充電できます。</a:t>
            </a:r>
            <a:endParaRPr lang="en-US" altLang="ja-JP" sz="1600" dirty="0">
              <a:solidFill>
                <a:schemeClr val="tx1"/>
              </a:solidFill>
              <a:latin typeface="Meiryo UI" panose="020B0604030504040204" pitchFamily="50" charset="-128"/>
              <a:ea typeface="Meiryo UI" panose="020B0604030504040204" pitchFamily="50" charset="-128"/>
            </a:endParaRPr>
          </a:p>
          <a:p>
            <a:pPr algn="l"/>
            <a:endParaRPr kumimoji="1" lang="en-US" altLang="ja-JP" sz="1600" dirty="0">
              <a:solidFill>
                <a:schemeClr val="tx1"/>
              </a:solidFill>
              <a:latin typeface="Meiryo UI" panose="020B0604030504040204" pitchFamily="50" charset="-128"/>
              <a:ea typeface="Meiryo UI" panose="020B0604030504040204" pitchFamily="50" charset="-128"/>
            </a:endParaRPr>
          </a:p>
        </p:txBody>
      </p:sp>
      <p:pic>
        <p:nvPicPr>
          <p:cNvPr id="20" name="図 19" descr="グラフィカル ユーザー インターフェイス, アプリケーション&#10;&#10;自動的に生成された説明">
            <a:extLst>
              <a:ext uri="{FF2B5EF4-FFF2-40B4-BE49-F238E27FC236}">
                <a16:creationId xmlns:a16="http://schemas.microsoft.com/office/drawing/2014/main" id="{1CE8868E-84AA-152B-7A71-56A1BAB874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084" t="339" r="39082" b="1814"/>
          <a:stretch/>
        </p:blipFill>
        <p:spPr>
          <a:xfrm>
            <a:off x="5313040" y="716469"/>
            <a:ext cx="1306878" cy="2859182"/>
          </a:xfrm>
          <a:prstGeom prst="rect">
            <a:avLst/>
          </a:prstGeom>
        </p:spPr>
      </p:pic>
      <p:sp>
        <p:nvSpPr>
          <p:cNvPr id="5" name="テキスト ボックス 4">
            <a:extLst>
              <a:ext uri="{FF2B5EF4-FFF2-40B4-BE49-F238E27FC236}">
                <a16:creationId xmlns:a16="http://schemas.microsoft.com/office/drawing/2014/main" id="{3C190149-A0AC-4DF2-D932-69E1519346AF}"/>
              </a:ext>
            </a:extLst>
          </p:cNvPr>
          <p:cNvSpPr txBox="1"/>
          <p:nvPr/>
        </p:nvSpPr>
        <p:spPr>
          <a:xfrm>
            <a:off x="5250025" y="3326451"/>
            <a:ext cx="4311488" cy="892552"/>
          </a:xfrm>
          <a:prstGeom prst="rect">
            <a:avLst/>
          </a:prstGeom>
          <a:noFill/>
        </p:spPr>
        <p:txBody>
          <a:bodyPr wrap="square" rtlCol="0">
            <a:spAutoFit/>
          </a:bodyPr>
          <a:lstStyle/>
          <a:p>
            <a:pPr algn="l"/>
            <a:r>
              <a:rPr lang="ja-JP" altLang="en-US" sz="2000" b="1">
                <a:solidFill>
                  <a:schemeClr val="tx1"/>
                </a:solidFill>
                <a:latin typeface="Meiryo UI" panose="020B0604030504040204" pitchFamily="50" charset="-128"/>
                <a:ea typeface="Meiryo UI" panose="020B0604030504040204" pitchFamily="50" charset="-128"/>
              </a:rPr>
              <a:t>録音の確実性向上</a:t>
            </a:r>
            <a:endParaRPr lang="en-US" altLang="ja-JP" sz="2000" b="1">
              <a:solidFill>
                <a:schemeClr val="tx1"/>
              </a:solidFill>
              <a:latin typeface="Meiryo UI" panose="020B0604030504040204" pitchFamily="50" charset="-128"/>
              <a:ea typeface="Meiryo UI" panose="020B0604030504040204" pitchFamily="50" charset="-128"/>
            </a:endParaRPr>
          </a:p>
          <a:p>
            <a:pPr algn="l"/>
            <a:r>
              <a:rPr kumimoji="1" lang="ja-JP" altLang="en-US" sz="1600">
                <a:solidFill>
                  <a:schemeClr val="tx1"/>
                </a:solidFill>
                <a:latin typeface="Meiryo UI" panose="020B0604030504040204" pitchFamily="50" charset="-128"/>
                <a:ea typeface="Meiryo UI" panose="020B0604030504040204" pitchFamily="50" charset="-128"/>
              </a:rPr>
              <a:t>録音を開始すると中央の</a:t>
            </a:r>
            <a:r>
              <a:rPr kumimoji="1" lang="en-US" altLang="ja-JP" sz="1600">
                <a:solidFill>
                  <a:schemeClr val="tx1"/>
                </a:solidFill>
                <a:latin typeface="Meiryo UI" panose="020B0604030504040204" pitchFamily="50" charset="-128"/>
                <a:ea typeface="Meiryo UI" panose="020B0604030504040204" pitchFamily="50" charset="-128"/>
              </a:rPr>
              <a:t>LED</a:t>
            </a:r>
            <a:r>
              <a:rPr kumimoji="1" lang="ja-JP" altLang="en-US" sz="1600">
                <a:solidFill>
                  <a:schemeClr val="tx1"/>
                </a:solidFill>
                <a:latin typeface="Meiryo UI" panose="020B0604030504040204" pitchFamily="50" charset="-128"/>
                <a:ea typeface="Meiryo UI" panose="020B0604030504040204" pitchFamily="50" charset="-128"/>
              </a:rPr>
              <a:t>ライトが点灯します</a:t>
            </a:r>
            <a:r>
              <a:rPr lang="ja-JP" altLang="en-US" sz="1600">
                <a:solidFill>
                  <a:schemeClr val="tx1"/>
                </a:solidFill>
                <a:latin typeface="Meiryo UI" panose="020B0604030504040204" pitchFamily="50" charset="-128"/>
                <a:ea typeface="Meiryo UI" panose="020B0604030504040204" pitchFamily="50" charset="-128"/>
              </a:rPr>
              <a:t>。</a:t>
            </a:r>
            <a:endParaRPr lang="en-US" altLang="ja-JP" sz="1600">
              <a:solidFill>
                <a:schemeClr val="tx1"/>
              </a:solidFill>
              <a:latin typeface="Meiryo UI" panose="020B0604030504040204" pitchFamily="50" charset="-128"/>
              <a:ea typeface="Meiryo UI" panose="020B0604030504040204" pitchFamily="50" charset="-128"/>
            </a:endParaRPr>
          </a:p>
          <a:p>
            <a:pPr algn="l"/>
            <a:endParaRPr kumimoji="1" lang="en-US" altLang="ja-JP" sz="1600">
              <a:solidFill>
                <a:schemeClr val="tx1"/>
              </a:solidFill>
              <a:latin typeface="Meiryo UI" panose="020B0604030504040204" pitchFamily="50" charset="-128"/>
              <a:ea typeface="Meiryo UI" panose="020B0604030504040204" pitchFamily="50" charset="-128"/>
            </a:endParaRPr>
          </a:p>
        </p:txBody>
      </p:sp>
      <p:cxnSp>
        <p:nvCxnSpPr>
          <p:cNvPr id="7" name="直線矢印コネクタ 6">
            <a:extLst>
              <a:ext uri="{FF2B5EF4-FFF2-40B4-BE49-F238E27FC236}">
                <a16:creationId xmlns:a16="http://schemas.microsoft.com/office/drawing/2014/main" id="{AB121C09-F67A-74E9-F375-E3399643D42F}"/>
              </a:ext>
            </a:extLst>
          </p:cNvPr>
          <p:cNvCxnSpPr>
            <a:cxnSpLocks/>
          </p:cNvCxnSpPr>
          <p:nvPr/>
        </p:nvCxnSpPr>
        <p:spPr>
          <a:xfrm flipV="1">
            <a:off x="6213376" y="4826714"/>
            <a:ext cx="0" cy="90798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四角形: 角を丸くする 9">
            <a:extLst>
              <a:ext uri="{FF2B5EF4-FFF2-40B4-BE49-F238E27FC236}">
                <a16:creationId xmlns:a16="http://schemas.microsoft.com/office/drawing/2014/main" id="{6C7C22E9-080D-5C81-C76F-8049932CFF0A}"/>
              </a:ext>
            </a:extLst>
          </p:cNvPr>
          <p:cNvSpPr/>
          <p:nvPr/>
        </p:nvSpPr>
        <p:spPr>
          <a:xfrm>
            <a:off x="5250025" y="5703818"/>
            <a:ext cx="2159461" cy="612892"/>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kumimoji="1" lang="en-US" altLang="ja-JP" sz="1200" b="1">
                <a:solidFill>
                  <a:schemeClr val="tx1"/>
                </a:solidFill>
                <a:latin typeface="Meiryo UI" panose="020B0604030504040204" pitchFamily="50" charset="-128"/>
                <a:ea typeface="Meiryo UI" panose="020B0604030504040204" pitchFamily="50" charset="-128"/>
              </a:rPr>
              <a:t>LED</a:t>
            </a:r>
            <a:r>
              <a:rPr kumimoji="1" lang="ja-JP" altLang="en-US" sz="1200" b="1">
                <a:solidFill>
                  <a:schemeClr val="tx1"/>
                </a:solidFill>
                <a:latin typeface="Meiryo UI" panose="020B0604030504040204" pitchFamily="50" charset="-128"/>
                <a:ea typeface="Meiryo UI" panose="020B0604030504040204" pitchFamily="50" charset="-128"/>
              </a:rPr>
              <a:t>ライト</a:t>
            </a:r>
            <a:endParaRPr kumimoji="1" lang="en-US" altLang="ja-JP" sz="1200" b="1">
              <a:solidFill>
                <a:schemeClr val="tx1"/>
              </a:solidFill>
              <a:latin typeface="Meiryo UI" panose="020B0604030504040204" pitchFamily="50" charset="-128"/>
              <a:ea typeface="Meiryo UI" panose="020B0604030504040204" pitchFamily="50" charset="-128"/>
            </a:endParaRPr>
          </a:p>
          <a:p>
            <a:r>
              <a:rPr kumimoji="1" lang="ja-JP" altLang="en-US" sz="1100">
                <a:solidFill>
                  <a:schemeClr val="tx1"/>
                </a:solidFill>
                <a:latin typeface="Meiryo UI" panose="020B0604030504040204" pitchFamily="50" charset="-128"/>
                <a:ea typeface="Meiryo UI" panose="020B0604030504040204" pitchFamily="50" charset="-128"/>
              </a:rPr>
              <a:t>→「録音中」が、ひと目で分かる</a:t>
            </a:r>
          </a:p>
        </p:txBody>
      </p:sp>
      <p:pic>
        <p:nvPicPr>
          <p:cNvPr id="9" name="図 8">
            <a:extLst>
              <a:ext uri="{FF2B5EF4-FFF2-40B4-BE49-F238E27FC236}">
                <a16:creationId xmlns:a16="http://schemas.microsoft.com/office/drawing/2014/main" id="{34AC9E82-87A6-0056-0C92-414ADFA95C42}"/>
              </a:ext>
            </a:extLst>
          </p:cNvPr>
          <p:cNvPicPr>
            <a:picLocks noChangeAspect="1"/>
          </p:cNvPicPr>
          <p:nvPr/>
        </p:nvPicPr>
        <p:blipFill>
          <a:blip r:embed="rId6"/>
          <a:stretch>
            <a:fillRect/>
          </a:stretch>
        </p:blipFill>
        <p:spPr>
          <a:xfrm>
            <a:off x="8108399" y="1014073"/>
            <a:ext cx="1549425" cy="2028696"/>
          </a:xfrm>
          <a:prstGeom prst="rect">
            <a:avLst/>
          </a:prstGeom>
        </p:spPr>
      </p:pic>
      <p:sp>
        <p:nvSpPr>
          <p:cNvPr id="24" name="四角形: 角を丸くする 23">
            <a:extLst>
              <a:ext uri="{FF2B5EF4-FFF2-40B4-BE49-F238E27FC236}">
                <a16:creationId xmlns:a16="http://schemas.microsoft.com/office/drawing/2014/main" id="{F20C7556-5652-74F6-E47D-41BC44F2DF7B}"/>
              </a:ext>
            </a:extLst>
          </p:cNvPr>
          <p:cNvSpPr/>
          <p:nvPr/>
        </p:nvSpPr>
        <p:spPr>
          <a:xfrm>
            <a:off x="6619918" y="2103186"/>
            <a:ext cx="1177656" cy="615553"/>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ja-JP" altLang="en-US" sz="1100" b="1">
                <a:solidFill>
                  <a:schemeClr val="tx1"/>
                </a:solidFill>
                <a:latin typeface="Meiryo UI" panose="020B0604030504040204" pitchFamily="50" charset="-128"/>
                <a:ea typeface="Meiryo UI" panose="020B0604030504040204" pitchFamily="50" charset="-128"/>
              </a:rPr>
              <a:t>スライド式ボタン</a:t>
            </a:r>
            <a:endParaRPr kumimoji="1" lang="en-US" altLang="ja-JP" sz="1100" b="1">
              <a:solidFill>
                <a:schemeClr val="tx1"/>
              </a:solidFill>
              <a:latin typeface="Meiryo UI" panose="020B0604030504040204" pitchFamily="50" charset="-128"/>
              <a:ea typeface="Meiryo UI" panose="020B0604030504040204" pitchFamily="50" charset="-128"/>
            </a:endParaRPr>
          </a:p>
          <a:p>
            <a:r>
              <a:rPr kumimoji="1" lang="ja-JP" altLang="en-US" sz="1050">
                <a:solidFill>
                  <a:schemeClr val="tx1"/>
                </a:solidFill>
                <a:latin typeface="Meiryo UI" panose="020B0604030504040204" pitchFamily="50" charset="-128"/>
                <a:ea typeface="Meiryo UI" panose="020B0604030504040204" pitchFamily="50" charset="-128"/>
              </a:rPr>
              <a:t>→すぐ録音開始</a:t>
            </a:r>
          </a:p>
        </p:txBody>
      </p:sp>
      <p:sp>
        <p:nvSpPr>
          <p:cNvPr id="14" name="テキスト ボックス 13">
            <a:extLst>
              <a:ext uri="{FF2B5EF4-FFF2-40B4-BE49-F238E27FC236}">
                <a16:creationId xmlns:a16="http://schemas.microsoft.com/office/drawing/2014/main" id="{33CDA185-291E-FE14-52F4-059161FD0495}"/>
              </a:ext>
            </a:extLst>
          </p:cNvPr>
          <p:cNvSpPr txBox="1"/>
          <p:nvPr/>
        </p:nvSpPr>
        <p:spPr>
          <a:xfrm>
            <a:off x="8108399" y="755047"/>
            <a:ext cx="1354611" cy="276999"/>
          </a:xfrm>
          <a:prstGeom prst="rect">
            <a:avLst/>
          </a:prstGeom>
          <a:noFill/>
        </p:spPr>
        <p:txBody>
          <a:bodyPr wrap="square" rtlCol="0">
            <a:spAutoFit/>
          </a:bodyPr>
          <a:lstStyle/>
          <a:p>
            <a:pPr algn="l"/>
            <a:r>
              <a:rPr lang="ja-JP" altLang="en-US" sz="1200" b="1">
                <a:solidFill>
                  <a:schemeClr val="tx1"/>
                </a:solidFill>
                <a:latin typeface="Meiryo UI" panose="020B0604030504040204" pitchFamily="50" charset="-128"/>
                <a:ea typeface="Meiryo UI" panose="020B0604030504040204" pitchFamily="50" charset="-128"/>
              </a:rPr>
              <a:t>再生画面</a:t>
            </a:r>
            <a:endParaRPr kumimoji="1" lang="en-US" altLang="ja-JP" sz="1050">
              <a:solidFill>
                <a:schemeClr val="tx1"/>
              </a:solidFill>
              <a:latin typeface="Meiryo UI" panose="020B0604030504040204" pitchFamily="50" charset="-128"/>
              <a:ea typeface="Meiryo UI" panose="020B0604030504040204" pitchFamily="50" charset="-128"/>
            </a:endParaRPr>
          </a:p>
        </p:txBody>
      </p:sp>
      <p:pic>
        <p:nvPicPr>
          <p:cNvPr id="21" name="Picture 2" descr="オートメモRを机上で操作している画像">
            <a:extLst>
              <a:ext uri="{FF2B5EF4-FFF2-40B4-BE49-F238E27FC236}">
                <a16:creationId xmlns:a16="http://schemas.microsoft.com/office/drawing/2014/main" id="{7D5F5486-8CC3-EB98-9EE7-6D5416A98A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4281" y="4234436"/>
            <a:ext cx="1905632" cy="13120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10E6254-0873-DE61-C003-A39BF2A1C42C}"/>
              </a:ext>
            </a:extLst>
          </p:cNvPr>
          <p:cNvSpPr txBox="1">
            <a:spLocks noChangeArrowheads="1"/>
          </p:cNvSpPr>
          <p:nvPr/>
        </p:nvSpPr>
        <p:spPr bwMode="auto">
          <a:xfrm>
            <a:off x="0" y="-1456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オートメモ</a:t>
            </a:r>
            <a:r>
              <a:rPr lang="en-US" altLang="ja-JP"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 R</a:t>
            </a: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　特長</a:t>
            </a:r>
            <a:endParaRPr lang="ja-JP" altLang="en-US" b="1" kern="0" dirty="0">
              <a:solidFill>
                <a:schemeClr val="bg1">
                  <a:lumMod val="95000"/>
                </a:schemeClr>
              </a:solidFill>
              <a:latin typeface="Meiryo UI" panose="020B0604030504040204" pitchFamily="50" charset="-128"/>
              <a:ea typeface="Meiryo UI" panose="020B0604030504040204" pitchFamily="50" charset="-128"/>
            </a:endParaRPr>
          </a:p>
        </p:txBody>
      </p:sp>
      <p:sp>
        <p:nvSpPr>
          <p:cNvPr id="13" name="四角形: 角を丸くする 12">
            <a:extLst>
              <a:ext uri="{FF2B5EF4-FFF2-40B4-BE49-F238E27FC236}">
                <a16:creationId xmlns:a16="http://schemas.microsoft.com/office/drawing/2014/main" id="{D49D145E-F238-0614-5FAD-0E094F2987F2}"/>
              </a:ext>
            </a:extLst>
          </p:cNvPr>
          <p:cNvSpPr/>
          <p:nvPr/>
        </p:nvSpPr>
        <p:spPr>
          <a:xfrm>
            <a:off x="340779" y="2563461"/>
            <a:ext cx="2128978" cy="3023098"/>
          </a:xfrm>
          <a:prstGeom prst="round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2028AD52-6FBB-DFAD-5115-58C7AA3976F5}"/>
              </a:ext>
            </a:extLst>
          </p:cNvPr>
          <p:cNvSpPr txBox="1"/>
          <p:nvPr/>
        </p:nvSpPr>
        <p:spPr>
          <a:xfrm>
            <a:off x="312664" y="519143"/>
            <a:ext cx="8719247" cy="1323439"/>
          </a:xfrm>
          <a:prstGeom prst="rect">
            <a:avLst/>
          </a:prstGeom>
          <a:noFill/>
        </p:spPr>
        <p:txBody>
          <a:bodyPr wrap="square" rtlCol="0">
            <a:spAutoFit/>
          </a:bodyPr>
          <a:lstStyle/>
          <a:p>
            <a:pPr algn="l"/>
            <a:r>
              <a:rPr lang="ja-JP" altLang="en-US" sz="1600">
                <a:solidFill>
                  <a:schemeClr val="tx1"/>
                </a:solidFill>
                <a:latin typeface="Meiryo UI" panose="020B0604030504040204" pitchFamily="50" charset="-128"/>
                <a:ea typeface="Meiryo UI" panose="020B0604030504040204" pitchFamily="50" charset="-128"/>
              </a:rPr>
              <a:t>すべてのデータはオートメモクラウドに保存されます。</a:t>
            </a:r>
            <a:endParaRPr kumimoji="1" lang="en-US" altLang="ja-JP" sz="1600">
              <a:solidFill>
                <a:schemeClr val="tx1"/>
              </a:solidFill>
              <a:latin typeface="Meiryo UI" panose="020B0604030504040204" pitchFamily="50" charset="-128"/>
              <a:ea typeface="Meiryo UI" panose="020B0604030504040204" pitchFamily="50" charset="-128"/>
            </a:endParaRPr>
          </a:p>
          <a:p>
            <a:pPr algn="l"/>
            <a:r>
              <a:rPr kumimoji="1" lang="ja-JP" altLang="en-US" sz="1600">
                <a:solidFill>
                  <a:schemeClr val="tx1"/>
                </a:solidFill>
                <a:latin typeface="Meiryo UI" panose="020B0604030504040204" pitchFamily="50" charset="-128"/>
                <a:ea typeface="Meiryo UI" panose="020B0604030504040204" pitchFamily="50" charset="-128"/>
              </a:rPr>
              <a:t>そのため同じアカウントでログインすると、どのデバイスでも保存したデータにアクセス可能です。</a:t>
            </a:r>
            <a:endParaRPr kumimoji="1" lang="en-US" altLang="ja-JP" sz="1600">
              <a:solidFill>
                <a:schemeClr val="tx1"/>
              </a:solidFill>
              <a:latin typeface="Meiryo UI" panose="020B0604030504040204" pitchFamily="50" charset="-128"/>
              <a:ea typeface="Meiryo UI" panose="020B0604030504040204" pitchFamily="50" charset="-128"/>
            </a:endParaRPr>
          </a:p>
          <a:p>
            <a:pPr algn="l"/>
            <a:r>
              <a:rPr lang="ja-JP" altLang="en-US" sz="1600">
                <a:solidFill>
                  <a:schemeClr val="tx1"/>
                </a:solidFill>
                <a:latin typeface="Meiryo UI" panose="020B0604030504040204" pitchFamily="50" charset="-128"/>
                <a:ea typeface="Meiryo UI" panose="020B0604030504040204" pitchFamily="50" charset="-128"/>
              </a:rPr>
              <a:t>（</a:t>
            </a:r>
            <a:r>
              <a:rPr lang="en-US" altLang="ja-JP" sz="1600">
                <a:solidFill>
                  <a:schemeClr val="tx1"/>
                </a:solidFill>
                <a:latin typeface="Meiryo UI" panose="020B0604030504040204" pitchFamily="50" charset="-128"/>
                <a:ea typeface="Meiryo UI" panose="020B0604030504040204" pitchFamily="50" charset="-128"/>
              </a:rPr>
              <a:t>R</a:t>
            </a:r>
            <a:r>
              <a:rPr lang="ja-JP" altLang="en-US" sz="1600">
                <a:solidFill>
                  <a:schemeClr val="tx1"/>
                </a:solidFill>
                <a:latin typeface="Meiryo UI" panose="020B0604030504040204" pitchFamily="50" charset="-128"/>
                <a:ea typeface="Meiryo UI" panose="020B0604030504040204" pitchFamily="50" charset="-128"/>
              </a:rPr>
              <a:t>はアップロードのみ対応）</a:t>
            </a:r>
            <a:endParaRPr lang="en-US" altLang="ja-JP" sz="1600">
              <a:solidFill>
                <a:schemeClr val="tx1"/>
              </a:solidFill>
              <a:latin typeface="Meiryo UI" panose="020B0604030504040204" pitchFamily="50" charset="-128"/>
              <a:ea typeface="Meiryo UI" panose="020B0604030504040204" pitchFamily="50" charset="-128"/>
            </a:endParaRPr>
          </a:p>
          <a:p>
            <a:pPr algn="l"/>
            <a:endParaRPr lang="en-US" altLang="ja-JP" sz="1600">
              <a:solidFill>
                <a:schemeClr val="tx1"/>
              </a:solidFill>
              <a:latin typeface="Meiryo UI" panose="020B0604030504040204" pitchFamily="50" charset="-128"/>
              <a:ea typeface="Meiryo UI" panose="020B0604030504040204" pitchFamily="50" charset="-128"/>
            </a:endParaRPr>
          </a:p>
          <a:p>
            <a:pPr algn="l"/>
            <a:r>
              <a:rPr lang="ja-JP" altLang="en-US" sz="1600">
                <a:solidFill>
                  <a:schemeClr val="tx1"/>
                </a:solidFill>
                <a:latin typeface="Meiryo UI" panose="020B0604030504040204" pitchFamily="50" charset="-128"/>
                <a:ea typeface="Meiryo UI" panose="020B0604030504040204" pitchFamily="50" charset="-128"/>
              </a:rPr>
              <a:t>▼オートメモ</a:t>
            </a:r>
            <a:r>
              <a:rPr lang="en-US" altLang="ja-JP" sz="1600">
                <a:solidFill>
                  <a:schemeClr val="tx1"/>
                </a:solidFill>
                <a:latin typeface="Meiryo UI" panose="020B0604030504040204" pitchFamily="50" charset="-128"/>
                <a:ea typeface="Meiryo UI" panose="020B0604030504040204" pitchFamily="50" charset="-128"/>
              </a:rPr>
              <a:t>R</a:t>
            </a:r>
            <a:r>
              <a:rPr lang="ja-JP" altLang="en-US" sz="1600">
                <a:solidFill>
                  <a:schemeClr val="tx1"/>
                </a:solidFill>
                <a:latin typeface="Meiryo UI" panose="020B0604030504040204" pitchFamily="50" charset="-128"/>
                <a:ea typeface="Meiryo UI" panose="020B0604030504040204" pitchFamily="50" charset="-128"/>
              </a:rPr>
              <a:t>で音声を録音したときの利用フロー</a:t>
            </a:r>
            <a:endParaRPr lang="en-US" altLang="ja-JP" sz="1600">
              <a:solidFill>
                <a:schemeClr val="tx1"/>
              </a:solidFill>
              <a:latin typeface="Meiryo UI" panose="020B0604030504040204" pitchFamily="50" charset="-128"/>
              <a:ea typeface="Meiryo UI" panose="020B0604030504040204" pitchFamily="50" charset="-128"/>
            </a:endParaRPr>
          </a:p>
        </p:txBody>
      </p:sp>
      <p:sp>
        <p:nvSpPr>
          <p:cNvPr id="16" name="二等辺三角形 15">
            <a:extLst>
              <a:ext uri="{FF2B5EF4-FFF2-40B4-BE49-F238E27FC236}">
                <a16:creationId xmlns:a16="http://schemas.microsoft.com/office/drawing/2014/main" id="{9FEE26FA-8105-FB44-2CE6-04F5BFD06737}"/>
              </a:ext>
            </a:extLst>
          </p:cNvPr>
          <p:cNvSpPr/>
          <p:nvPr/>
        </p:nvSpPr>
        <p:spPr>
          <a:xfrm rot="5400000">
            <a:off x="2448621" y="3195969"/>
            <a:ext cx="763967" cy="280219"/>
          </a:xfrm>
          <a:prstGeom prst="triangle">
            <a:avLst>
              <a:gd name="adj" fmla="val 48462"/>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7" name="四角形: 角を丸くする 16">
            <a:extLst>
              <a:ext uri="{FF2B5EF4-FFF2-40B4-BE49-F238E27FC236}">
                <a16:creationId xmlns:a16="http://schemas.microsoft.com/office/drawing/2014/main" id="{D82753C9-A208-A146-2323-86CBFBD8B025}"/>
              </a:ext>
            </a:extLst>
          </p:cNvPr>
          <p:cNvSpPr/>
          <p:nvPr/>
        </p:nvSpPr>
        <p:spPr>
          <a:xfrm>
            <a:off x="3051344" y="2604886"/>
            <a:ext cx="3158990" cy="3023098"/>
          </a:xfrm>
          <a:prstGeom prst="round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18" name="四角形: 角を丸くする 17">
            <a:extLst>
              <a:ext uri="{FF2B5EF4-FFF2-40B4-BE49-F238E27FC236}">
                <a16:creationId xmlns:a16="http://schemas.microsoft.com/office/drawing/2014/main" id="{79E1268C-46D9-A7BC-7E4E-B56D2F74D11A}"/>
              </a:ext>
            </a:extLst>
          </p:cNvPr>
          <p:cNvSpPr/>
          <p:nvPr/>
        </p:nvSpPr>
        <p:spPr>
          <a:xfrm>
            <a:off x="6710135" y="2601655"/>
            <a:ext cx="3015331" cy="3026329"/>
          </a:xfrm>
          <a:prstGeom prst="round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b="1">
                <a:solidFill>
                  <a:schemeClr val="tx1"/>
                </a:solidFill>
                <a:latin typeface="Meiryo UI" panose="020B0604030504040204" pitchFamily="50" charset="-128"/>
                <a:ea typeface="Meiryo UI" panose="020B0604030504040204" pitchFamily="50" charset="-128"/>
              </a:rPr>
              <a:t>　</a:t>
            </a:r>
            <a:r>
              <a:rPr kumimoji="1" lang="ja-JP" altLang="en-US" sz="1400" b="1">
                <a:solidFill>
                  <a:schemeClr val="tx1"/>
                </a:solidFill>
                <a:latin typeface="Meiryo UI" panose="020B0604030504040204" pitchFamily="50" charset="-128"/>
                <a:ea typeface="Meiryo UI" panose="020B0604030504040204" pitchFamily="50" charset="-128"/>
              </a:rPr>
              <a:t>　</a:t>
            </a:r>
            <a:endParaRPr kumimoji="1" lang="en-US" altLang="ja-JP" sz="1400" b="1">
              <a:solidFill>
                <a:schemeClr val="tx1"/>
              </a:solidFill>
              <a:latin typeface="Meiryo UI" panose="020B0604030504040204" pitchFamily="50" charset="-128"/>
              <a:ea typeface="Meiryo UI" panose="020B0604030504040204" pitchFamily="50" charset="-128"/>
            </a:endParaRPr>
          </a:p>
          <a:p>
            <a:pPr algn="ctr"/>
            <a:endParaRPr lang="en-US" altLang="ja-JP" sz="1400" b="1">
              <a:solidFill>
                <a:schemeClr val="tx1"/>
              </a:solidFill>
              <a:latin typeface="Meiryo UI" panose="020B0604030504040204" pitchFamily="50" charset="-128"/>
              <a:ea typeface="Meiryo UI" panose="020B0604030504040204" pitchFamily="50" charset="-128"/>
            </a:endParaRPr>
          </a:p>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22" name="二等辺三角形 21">
            <a:extLst>
              <a:ext uri="{FF2B5EF4-FFF2-40B4-BE49-F238E27FC236}">
                <a16:creationId xmlns:a16="http://schemas.microsoft.com/office/drawing/2014/main" id="{AEC10491-5D80-C41C-233A-5BD2219FD075}"/>
              </a:ext>
            </a:extLst>
          </p:cNvPr>
          <p:cNvSpPr/>
          <p:nvPr/>
        </p:nvSpPr>
        <p:spPr>
          <a:xfrm rot="5400000">
            <a:off x="6097240" y="3197447"/>
            <a:ext cx="763967" cy="280219"/>
          </a:xfrm>
          <a:prstGeom prst="triangle">
            <a:avLst>
              <a:gd name="adj" fmla="val 48462"/>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pic>
        <p:nvPicPr>
          <p:cNvPr id="25" name="Picture 7">
            <a:extLst>
              <a:ext uri="{FF2B5EF4-FFF2-40B4-BE49-F238E27FC236}">
                <a16:creationId xmlns:a16="http://schemas.microsoft.com/office/drawing/2014/main" id="{A6B6AF9C-8D3B-83DC-3BED-F5DEE3D1D7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8232" y="2811371"/>
            <a:ext cx="2098486" cy="1462383"/>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6E6C3CB3-125D-3ED5-A4E2-09B95B7E8729}"/>
              </a:ext>
            </a:extLst>
          </p:cNvPr>
          <p:cNvSpPr txBox="1"/>
          <p:nvPr/>
        </p:nvSpPr>
        <p:spPr>
          <a:xfrm>
            <a:off x="465132" y="1955325"/>
            <a:ext cx="1873184" cy="584775"/>
          </a:xfrm>
          <a:prstGeom prst="rect">
            <a:avLst/>
          </a:prstGeom>
          <a:noFill/>
        </p:spPr>
        <p:txBody>
          <a:bodyPr wrap="square" rtlCol="0">
            <a:spAutoFit/>
          </a:bodyPr>
          <a:lstStyle/>
          <a:p>
            <a:pPr algn="ctr"/>
            <a:r>
              <a:rPr kumimoji="1" lang="ja-JP" altLang="en-US" sz="1200" b="1">
                <a:solidFill>
                  <a:schemeClr val="tx1"/>
                </a:solidFill>
                <a:latin typeface="Meiryo UI" panose="020B0604030504040204" pitchFamily="50" charset="-128"/>
                <a:ea typeface="Meiryo UI" panose="020B0604030504040204" pitchFamily="50" charset="-128"/>
              </a:rPr>
              <a:t>①オートメモ</a:t>
            </a:r>
            <a:r>
              <a:rPr kumimoji="1" lang="en-US" altLang="ja-JP" sz="1200" b="1">
                <a:solidFill>
                  <a:schemeClr val="tx1"/>
                </a:solidFill>
                <a:latin typeface="Meiryo UI" panose="020B0604030504040204" pitchFamily="50" charset="-128"/>
                <a:ea typeface="Meiryo UI" panose="020B0604030504040204" pitchFamily="50" charset="-128"/>
              </a:rPr>
              <a:t>R</a:t>
            </a:r>
            <a:r>
              <a:rPr kumimoji="1" lang="ja-JP" altLang="en-US" sz="1200" b="1">
                <a:solidFill>
                  <a:schemeClr val="tx1"/>
                </a:solidFill>
                <a:latin typeface="Meiryo UI" panose="020B0604030504040204" pitchFamily="50" charset="-128"/>
                <a:ea typeface="Meiryo UI" panose="020B0604030504040204" pitchFamily="50" charset="-128"/>
              </a:rPr>
              <a:t>で</a:t>
            </a:r>
            <a:endParaRPr kumimoji="1" lang="en-US" altLang="ja-JP" sz="1200" b="1">
              <a:solidFill>
                <a:schemeClr val="tx1"/>
              </a:solidFill>
              <a:latin typeface="Meiryo UI" panose="020B0604030504040204" pitchFamily="50" charset="-128"/>
              <a:ea typeface="Meiryo UI" panose="020B0604030504040204" pitchFamily="50" charset="-128"/>
            </a:endParaRPr>
          </a:p>
          <a:p>
            <a:pPr algn="ctr"/>
            <a:r>
              <a:rPr kumimoji="1" lang="ja-JP" altLang="en-US" sz="2000" b="1">
                <a:solidFill>
                  <a:schemeClr val="tx1"/>
                </a:solidFill>
                <a:latin typeface="Meiryo UI" panose="020B0604030504040204" pitchFamily="50" charset="-128"/>
                <a:ea typeface="Meiryo UI" panose="020B0604030504040204" pitchFamily="50" charset="-128"/>
              </a:rPr>
              <a:t>録音・再生</a:t>
            </a:r>
          </a:p>
        </p:txBody>
      </p:sp>
      <p:sp>
        <p:nvSpPr>
          <p:cNvPr id="27" name="テキスト ボックス 26">
            <a:extLst>
              <a:ext uri="{FF2B5EF4-FFF2-40B4-BE49-F238E27FC236}">
                <a16:creationId xmlns:a16="http://schemas.microsoft.com/office/drawing/2014/main" id="{40D5ADFB-8FA7-BFBC-9A42-F7B2F43A16B9}"/>
              </a:ext>
            </a:extLst>
          </p:cNvPr>
          <p:cNvSpPr txBox="1"/>
          <p:nvPr/>
        </p:nvSpPr>
        <p:spPr>
          <a:xfrm>
            <a:off x="2997060" y="1963296"/>
            <a:ext cx="3344735" cy="1077218"/>
          </a:xfrm>
          <a:prstGeom prst="rect">
            <a:avLst/>
          </a:prstGeom>
          <a:noFill/>
        </p:spPr>
        <p:txBody>
          <a:bodyPr wrap="square" rtlCol="0">
            <a:spAutoFit/>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②オートメモ</a:t>
            </a:r>
            <a:r>
              <a:rPr lang="en-US" altLang="ja-JP" sz="1200" b="1" dirty="0">
                <a:solidFill>
                  <a:schemeClr val="tx1"/>
                </a:solidFill>
                <a:latin typeface="Meiryo UI" panose="020B0604030504040204" pitchFamily="50" charset="-128"/>
                <a:ea typeface="Meiryo UI" panose="020B0604030504040204" pitchFamily="50" charset="-128"/>
              </a:rPr>
              <a:t> /App/S</a:t>
            </a:r>
            <a:r>
              <a:rPr lang="ja-JP" altLang="en-US" sz="1200" b="1" dirty="0">
                <a:solidFill>
                  <a:schemeClr val="tx1"/>
                </a:solidFill>
                <a:latin typeface="Meiryo UI" panose="020B0604030504040204" pitchFamily="50" charset="-128"/>
                <a:ea typeface="Meiryo UI" panose="020B0604030504040204" pitchFamily="50" charset="-128"/>
              </a:rPr>
              <a:t>で</a:t>
            </a:r>
            <a:endParaRPr lang="en-US" altLang="ja-JP" sz="1200" b="1" dirty="0">
              <a:solidFill>
                <a:schemeClr val="tx1"/>
              </a:solidFill>
              <a:latin typeface="Meiryo UI" panose="020B0604030504040204" pitchFamily="50" charset="-128"/>
              <a:ea typeface="Meiryo UI" panose="020B0604030504040204" pitchFamily="50" charset="-128"/>
            </a:endParaRPr>
          </a:p>
          <a:p>
            <a:pPr algn="ctr"/>
            <a:r>
              <a:rPr kumimoji="1" lang="ja-JP" altLang="en-US" sz="2000" b="1" dirty="0">
                <a:solidFill>
                  <a:schemeClr val="tx1"/>
                </a:solidFill>
                <a:latin typeface="Meiryo UI" panose="020B0604030504040204" pitchFamily="50" charset="-128"/>
                <a:ea typeface="Meiryo UI" panose="020B0604030504040204" pitchFamily="50" charset="-128"/>
              </a:rPr>
              <a:t>文字起こし結果の確認・共有</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gn="ctr"/>
            <a:endParaRPr lang="en-US" altLang="ja-JP" sz="1200" b="1" dirty="0">
              <a:solidFill>
                <a:schemeClr val="tx1"/>
              </a:solidFill>
              <a:latin typeface="Meiryo UI" panose="020B0604030504040204" pitchFamily="50" charset="-128"/>
              <a:ea typeface="Meiryo UI" panose="020B0604030504040204" pitchFamily="50" charset="-128"/>
            </a:endParaRPr>
          </a:p>
          <a:p>
            <a:endParaRPr kumimoji="1" lang="ja-JP" altLang="en-US" sz="2000" dirty="0">
              <a:solidFill>
                <a:schemeClr val="tx1"/>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D0998744-BA3C-617D-FC43-058CAA518857}"/>
              </a:ext>
            </a:extLst>
          </p:cNvPr>
          <p:cNvSpPr txBox="1"/>
          <p:nvPr/>
        </p:nvSpPr>
        <p:spPr>
          <a:xfrm>
            <a:off x="6752556" y="1943855"/>
            <a:ext cx="3015331" cy="584775"/>
          </a:xfrm>
          <a:prstGeom prst="rect">
            <a:avLst/>
          </a:prstGeom>
          <a:noFill/>
        </p:spPr>
        <p:txBody>
          <a:bodyPr wrap="square" rtlCol="0">
            <a:spAutoFit/>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③オートメモ</a:t>
            </a:r>
            <a:r>
              <a:rPr lang="ja-JP" altLang="en-US" sz="1200" b="1" dirty="0">
                <a:solidFill>
                  <a:schemeClr val="tx1"/>
                </a:solidFill>
                <a:latin typeface="Meiryo UI" panose="020B0604030504040204" pitchFamily="50" charset="-128"/>
                <a:ea typeface="Meiryo UI" panose="020B0604030504040204" pitchFamily="50" charset="-128"/>
              </a:rPr>
              <a:t>で</a:t>
            </a:r>
            <a:endParaRPr lang="en-US" altLang="ja-JP" sz="1200" b="1" dirty="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a:solidFill>
                  <a:schemeClr val="tx1"/>
                </a:solidFill>
                <a:latin typeface="Meiryo UI" panose="020B0604030504040204" pitchFamily="50" charset="-128"/>
                <a:ea typeface="Meiryo UI" panose="020B0604030504040204" pitchFamily="50" charset="-128"/>
              </a:rPr>
              <a:t>文字起こし結果の</a:t>
            </a:r>
            <a:r>
              <a:rPr kumimoji="1" lang="ja-JP" altLang="en-US" sz="2000" b="1" dirty="0">
                <a:solidFill>
                  <a:schemeClr val="tx1"/>
                </a:solidFill>
                <a:latin typeface="Meiryo UI" panose="020B0604030504040204" pitchFamily="50" charset="-128"/>
                <a:ea typeface="Meiryo UI" panose="020B0604030504040204" pitchFamily="50" charset="-128"/>
              </a:rPr>
              <a:t>編集・共有</a:t>
            </a:r>
            <a:endParaRPr kumimoji="1" lang="ja-JP" altLang="en-US" sz="2000" dirty="0">
              <a:solidFill>
                <a:schemeClr val="tx1"/>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E3084887-2E3B-592C-2A90-53278E358106}"/>
              </a:ext>
            </a:extLst>
          </p:cNvPr>
          <p:cNvSpPr txBox="1"/>
          <p:nvPr/>
        </p:nvSpPr>
        <p:spPr>
          <a:xfrm>
            <a:off x="487184" y="4446064"/>
            <a:ext cx="1873184" cy="769441"/>
          </a:xfrm>
          <a:prstGeom prst="rect">
            <a:avLst/>
          </a:prstGeom>
          <a:noFill/>
        </p:spPr>
        <p:txBody>
          <a:bodyPr wrap="square" rtlCol="0">
            <a:spAutoFit/>
          </a:bodyPr>
          <a:lstStyle/>
          <a:p>
            <a:pPr marL="171450" indent="-171450" algn="l">
              <a:buFont typeface="Arial" panose="020B0604020202020204" pitchFamily="34" charset="0"/>
              <a:buChar char="•"/>
            </a:pPr>
            <a:r>
              <a:rPr kumimoji="1" lang="ja-JP" altLang="en-US" sz="1100">
                <a:solidFill>
                  <a:schemeClr val="tx1"/>
                </a:solidFill>
                <a:latin typeface="Meiryo UI" panose="020B0604030504040204" pitchFamily="50" charset="-128"/>
                <a:ea typeface="Meiryo UI" panose="020B0604030504040204" pitchFamily="50" charset="-128"/>
              </a:rPr>
              <a:t>オートメモ</a:t>
            </a:r>
            <a:r>
              <a:rPr kumimoji="1" lang="en-US" altLang="ja-JP" sz="1100">
                <a:solidFill>
                  <a:schemeClr val="tx1"/>
                </a:solidFill>
                <a:latin typeface="Meiryo UI" panose="020B0604030504040204" pitchFamily="50" charset="-128"/>
                <a:ea typeface="Meiryo UI" panose="020B0604030504040204" pitchFamily="50" charset="-128"/>
              </a:rPr>
              <a:t>R</a:t>
            </a:r>
            <a:r>
              <a:rPr kumimoji="1" lang="ja-JP" altLang="en-US" sz="1100">
                <a:solidFill>
                  <a:schemeClr val="tx1"/>
                </a:solidFill>
                <a:latin typeface="Meiryo UI" panose="020B0604030504040204" pitchFamily="50" charset="-128"/>
                <a:ea typeface="Meiryo UI" panose="020B0604030504040204" pitchFamily="50" charset="-128"/>
              </a:rPr>
              <a:t>は音声の</a:t>
            </a:r>
            <a:br>
              <a:rPr lang="en-US" altLang="ja-JP" sz="1100">
                <a:solidFill>
                  <a:schemeClr val="tx1"/>
                </a:solidFill>
                <a:latin typeface="Meiryo UI" panose="020B0604030504040204" pitchFamily="50" charset="-128"/>
                <a:ea typeface="Meiryo UI" panose="020B0604030504040204" pitchFamily="50" charset="-128"/>
              </a:rPr>
            </a:br>
            <a:r>
              <a:rPr kumimoji="1" lang="ja-JP" altLang="en-US" sz="1100">
                <a:solidFill>
                  <a:schemeClr val="tx1"/>
                </a:solidFill>
                <a:latin typeface="Meiryo UI" panose="020B0604030504040204" pitchFamily="50" charset="-128"/>
                <a:ea typeface="Meiryo UI" panose="020B0604030504040204" pitchFamily="50" charset="-128"/>
              </a:rPr>
              <a:t>録音と再生が可能です。</a:t>
            </a:r>
            <a:endParaRPr kumimoji="1" lang="en-US" altLang="ja-JP" sz="1100">
              <a:solidFill>
                <a:schemeClr val="tx1"/>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lang="ja-JP" altLang="en-US" sz="1100">
                <a:solidFill>
                  <a:schemeClr val="tx1"/>
                </a:solidFill>
                <a:latin typeface="Meiryo UI" panose="020B0604030504040204" pitchFamily="50" charset="-128"/>
                <a:ea typeface="Meiryo UI" panose="020B0604030504040204" pitchFamily="50" charset="-128"/>
              </a:rPr>
              <a:t>録音したデータはオートメモクラウドに保存されます。</a:t>
            </a: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4A107836-B3F9-CAA4-D163-49783370F533}"/>
              </a:ext>
            </a:extLst>
          </p:cNvPr>
          <p:cNvSpPr txBox="1"/>
          <p:nvPr/>
        </p:nvSpPr>
        <p:spPr>
          <a:xfrm>
            <a:off x="3332122" y="4446063"/>
            <a:ext cx="2609998" cy="938719"/>
          </a:xfrm>
          <a:prstGeom prst="rect">
            <a:avLst/>
          </a:prstGeom>
          <a:noFill/>
        </p:spPr>
        <p:txBody>
          <a:bodyPr wrap="square" rtlCol="0">
            <a:spAutoFit/>
          </a:bodyPr>
          <a:lstStyle/>
          <a:p>
            <a:pPr marL="171450" indent="-171450" algn="l">
              <a:buFont typeface="Arial" panose="020B0604020202020204" pitchFamily="34" charset="0"/>
              <a:buChar char="•"/>
            </a:pPr>
            <a:r>
              <a:rPr kumimoji="1" lang="ja-JP" altLang="en-US" sz="1100" dirty="0">
                <a:solidFill>
                  <a:schemeClr val="tx1"/>
                </a:solidFill>
                <a:latin typeface="Meiryo UI" panose="020B0604030504040204" pitchFamily="50" charset="-128"/>
                <a:ea typeface="Meiryo UI" panose="020B0604030504040204" pitchFamily="50" charset="-128"/>
              </a:rPr>
              <a:t>オートメモ</a:t>
            </a:r>
            <a:r>
              <a:rPr kumimoji="1" lang="en-US" altLang="ja-JP" sz="1100" dirty="0">
                <a:solidFill>
                  <a:schemeClr val="tx1"/>
                </a:solidFill>
                <a:latin typeface="Meiryo UI" panose="020B0604030504040204" pitchFamily="50" charset="-128"/>
                <a:ea typeface="Meiryo UI" panose="020B0604030504040204" pitchFamily="50" charset="-128"/>
              </a:rPr>
              <a:t>R</a:t>
            </a:r>
            <a:r>
              <a:rPr kumimoji="1" lang="ja-JP" altLang="en-US" sz="1100" dirty="0">
                <a:solidFill>
                  <a:schemeClr val="tx1"/>
                </a:solidFill>
                <a:latin typeface="Meiryo UI" panose="020B0604030504040204" pitchFamily="50" charset="-128"/>
                <a:ea typeface="Meiryo UI" panose="020B0604030504040204" pitchFamily="50" charset="-128"/>
              </a:rPr>
              <a:t>で録音したデータの文字起こし結果をオートメモ</a:t>
            </a:r>
            <a:r>
              <a:rPr kumimoji="1" lang="en-US" altLang="ja-JP" sz="1100" dirty="0">
                <a:solidFill>
                  <a:schemeClr val="tx1"/>
                </a:solidFill>
                <a:latin typeface="Meiryo UI" panose="020B0604030504040204" pitchFamily="50" charset="-128"/>
                <a:ea typeface="Meiryo UI" panose="020B0604030504040204" pitchFamily="50" charset="-128"/>
              </a:rPr>
              <a:t>(web</a:t>
            </a:r>
            <a:r>
              <a:rPr kumimoji="1" lang="ja-JP" altLang="en-US" sz="1100" dirty="0">
                <a:solidFill>
                  <a:schemeClr val="tx1"/>
                </a:solidFill>
                <a:latin typeface="Meiryo UI" panose="020B0604030504040204" pitchFamily="50" charset="-128"/>
                <a:ea typeface="Meiryo UI" panose="020B0604030504040204" pitchFamily="50" charset="-128"/>
              </a:rPr>
              <a:t>アプリ</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App</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S </a:t>
            </a:r>
            <a:r>
              <a:rPr kumimoji="1" lang="ja-JP" altLang="en-US" sz="1100" dirty="0">
                <a:solidFill>
                  <a:schemeClr val="tx1"/>
                </a:solidFill>
                <a:latin typeface="Meiryo UI" panose="020B0604030504040204" pitchFamily="50" charset="-128"/>
                <a:ea typeface="Meiryo UI" panose="020B0604030504040204" pitchFamily="50" charset="-128"/>
              </a:rPr>
              <a:t>で確認できます。</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lang="ja-JP" altLang="en-US" sz="1100" dirty="0">
                <a:solidFill>
                  <a:schemeClr val="tx1"/>
                </a:solidFill>
                <a:latin typeface="Meiryo UI" panose="020B0604030504040204" pitchFamily="50" charset="-128"/>
                <a:ea typeface="Meiryo UI" panose="020B0604030504040204" pitchFamily="50" charset="-128"/>
              </a:rPr>
              <a:t>メールアドレスやクラウドストレージを登録しておくと自動転送が可能です。</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35200A87-5825-CE9F-C06A-3A8CD8E0BC7D}"/>
              </a:ext>
            </a:extLst>
          </p:cNvPr>
          <p:cNvSpPr txBox="1"/>
          <p:nvPr/>
        </p:nvSpPr>
        <p:spPr>
          <a:xfrm>
            <a:off x="6955223" y="4483470"/>
            <a:ext cx="2609998" cy="769441"/>
          </a:xfrm>
          <a:prstGeom prst="rect">
            <a:avLst/>
          </a:prstGeom>
          <a:noFill/>
        </p:spPr>
        <p:txBody>
          <a:bodyPr wrap="square" rtlCol="0">
            <a:spAutoFit/>
          </a:bodyPr>
          <a:lstStyle/>
          <a:p>
            <a:pPr marL="171450" indent="-171450" algn="l">
              <a:buFont typeface="Arial" panose="020B0604020202020204" pitchFamily="34" charset="0"/>
              <a:buChar char="•"/>
            </a:pPr>
            <a:r>
              <a:rPr kumimoji="1" lang="ja-JP" altLang="en-US" sz="1100" dirty="0">
                <a:solidFill>
                  <a:schemeClr val="tx1"/>
                </a:solidFill>
                <a:latin typeface="Meiryo UI" panose="020B0604030504040204" pitchFamily="50" charset="-128"/>
                <a:ea typeface="Meiryo UI" panose="020B0604030504040204" pitchFamily="50" charset="-128"/>
              </a:rPr>
              <a:t>オートメモでは文字起こし結果の編集が出来ます。</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lang="ja-JP" altLang="en-US" sz="1100" dirty="0">
                <a:solidFill>
                  <a:schemeClr val="tx1"/>
                </a:solidFill>
                <a:latin typeface="Meiryo UI" panose="020B0604030504040204" pitchFamily="50" charset="-128"/>
                <a:ea typeface="Meiryo UI" panose="020B0604030504040204" pitchFamily="50" charset="-128"/>
              </a:rPr>
              <a:t>閲覧用</a:t>
            </a:r>
            <a:r>
              <a:rPr lang="ja-JP" altLang="en-US" sz="1100">
                <a:solidFill>
                  <a:schemeClr val="tx1"/>
                </a:solidFill>
                <a:latin typeface="Meiryo UI" panose="020B0604030504040204" pitchFamily="50" charset="-128"/>
                <a:ea typeface="Meiryo UI" panose="020B0604030504040204" pitchFamily="50" charset="-128"/>
              </a:rPr>
              <a:t>のオートメモを</a:t>
            </a:r>
            <a:r>
              <a:rPr lang="en-US" altLang="ja-JP" sz="1100" dirty="0">
                <a:solidFill>
                  <a:schemeClr val="tx1"/>
                </a:solidFill>
                <a:latin typeface="Meiryo UI" panose="020B0604030504040204" pitchFamily="50" charset="-128"/>
                <a:ea typeface="Meiryo UI" panose="020B0604030504040204" pitchFamily="50" charset="-128"/>
              </a:rPr>
              <a:t>URL</a:t>
            </a:r>
            <a:r>
              <a:rPr lang="ja-JP" altLang="en-US" sz="1100" dirty="0">
                <a:solidFill>
                  <a:schemeClr val="tx1"/>
                </a:solidFill>
                <a:latin typeface="Meiryo UI" panose="020B0604030504040204" pitchFamily="50" charset="-128"/>
                <a:ea typeface="Meiryo UI" panose="020B0604030504040204" pitchFamily="50" charset="-128"/>
              </a:rPr>
              <a:t>で共有が可能です。</a:t>
            </a:r>
            <a:endParaRPr lang="en-US" altLang="ja-JP" sz="1100" dirty="0">
              <a:solidFill>
                <a:schemeClr val="tx1"/>
              </a:solidFill>
              <a:latin typeface="Meiryo UI" panose="020B0604030504040204" pitchFamily="50" charset="-128"/>
              <a:ea typeface="Meiryo UI" panose="020B0604030504040204" pitchFamily="50" charset="-128"/>
            </a:endParaRPr>
          </a:p>
        </p:txBody>
      </p:sp>
      <p:pic>
        <p:nvPicPr>
          <p:cNvPr id="3072" name="図 3071" descr="グラフィカル ユーザー インターフェイス, テキスト, アプリケーション&#10;&#10;自動的に生成された説明">
            <a:extLst>
              <a:ext uri="{FF2B5EF4-FFF2-40B4-BE49-F238E27FC236}">
                <a16:creationId xmlns:a16="http://schemas.microsoft.com/office/drawing/2014/main" id="{4E5FE893-5D33-F7F2-CF76-1FE533FD9D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8798" y="2811371"/>
            <a:ext cx="2041257" cy="1380418"/>
          </a:xfrm>
          <a:prstGeom prst="rect">
            <a:avLst/>
          </a:prstGeom>
        </p:spPr>
      </p:pic>
      <p:pic>
        <p:nvPicPr>
          <p:cNvPr id="3" name="図 2" descr="電子機器, 座る が含まれている画像&#10;&#10;自動的に生成された説明">
            <a:extLst>
              <a:ext uri="{FF2B5EF4-FFF2-40B4-BE49-F238E27FC236}">
                <a16:creationId xmlns:a16="http://schemas.microsoft.com/office/drawing/2014/main" id="{6F99865F-D6AC-B574-3BF8-C917DBCDF7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032" y="2793730"/>
            <a:ext cx="2218736" cy="1480024"/>
          </a:xfrm>
          <a:prstGeom prst="rect">
            <a:avLst/>
          </a:prstGeom>
        </p:spPr>
      </p:pic>
    </p:spTree>
    <p:extLst>
      <p:ext uri="{BB962C8B-B14F-4D97-AF65-F5344CB8AC3E}">
        <p14:creationId xmlns:p14="http://schemas.microsoft.com/office/powerpoint/2010/main" val="3871403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10C80C43-6AE6-4B91-9D6F-22129588326C}"/>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オートメモ </a:t>
            </a:r>
            <a:r>
              <a:rPr lang="en-US" altLang="ja-JP"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S</a:t>
            </a: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　特長</a:t>
            </a:r>
          </a:p>
        </p:txBody>
      </p:sp>
      <p:sp>
        <p:nvSpPr>
          <p:cNvPr id="14" name="コンテンツ プレースホルダ 2">
            <a:extLst>
              <a:ext uri="{FF2B5EF4-FFF2-40B4-BE49-F238E27FC236}">
                <a16:creationId xmlns:a16="http://schemas.microsoft.com/office/drawing/2014/main" id="{BB43C31D-FBE2-4516-88D8-6065F8723850}"/>
              </a:ext>
            </a:extLst>
          </p:cNvPr>
          <p:cNvSpPr txBox="1">
            <a:spLocks noChangeArrowheads="1"/>
          </p:cNvSpPr>
          <p:nvPr/>
        </p:nvSpPr>
        <p:spPr bwMode="auto">
          <a:xfrm>
            <a:off x="632520" y="962208"/>
            <a:ext cx="8136904" cy="954624"/>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180975" indent="-180975" algn="l">
              <a:defRPr/>
            </a:pPr>
            <a:r>
              <a:rPr lang="ja-JP" altLang="en-US" sz="1400" kern="0">
                <a:effectLst/>
                <a:latin typeface="Meiryo UI" panose="020B0604030504040204" pitchFamily="50" charset="-128"/>
                <a:ea typeface="Meiryo UI" panose="020B0604030504040204" pitchFamily="50" charset="-128"/>
              </a:rPr>
              <a:t>「オートメモ</a:t>
            </a:r>
            <a:r>
              <a:rPr lang="en-US" altLang="ja-JP" sz="1400" kern="0">
                <a:effectLst/>
                <a:latin typeface="Meiryo UI" panose="020B0604030504040204" pitchFamily="50" charset="-128"/>
                <a:ea typeface="Meiryo UI" panose="020B0604030504040204" pitchFamily="50" charset="-128"/>
              </a:rPr>
              <a:t>S</a:t>
            </a:r>
            <a:r>
              <a:rPr lang="ja-JP" altLang="en-US" sz="1400" kern="0">
                <a:effectLst/>
                <a:latin typeface="Meiryo UI" panose="020B0604030504040204" pitchFamily="50" charset="-128"/>
                <a:ea typeface="Meiryo UI" panose="020B0604030504040204" pitchFamily="50" charset="-128"/>
              </a:rPr>
              <a:t>」は、録音するだけで音声を</a:t>
            </a:r>
            <a:br>
              <a:rPr lang="en-US" altLang="ja-JP" sz="1400" kern="0">
                <a:effectLst/>
                <a:latin typeface="Meiryo UI" panose="020B0604030504040204" pitchFamily="50" charset="-128"/>
                <a:ea typeface="Meiryo UI" panose="020B0604030504040204" pitchFamily="50" charset="-128"/>
              </a:rPr>
            </a:br>
            <a:r>
              <a:rPr lang="ja-JP" altLang="en-US" sz="1400" kern="0">
                <a:effectLst/>
                <a:latin typeface="Meiryo UI" panose="020B0604030504040204" pitchFamily="50" charset="-128"/>
                <a:ea typeface="Meiryo UI" panose="020B0604030504040204" pitchFamily="50" charset="-128"/>
              </a:rPr>
              <a:t>自動で文字起こしするボイスレコーダーです。</a:t>
            </a:r>
            <a:endParaRPr lang="en-US" altLang="ja-JP" sz="1400" kern="0">
              <a:effectLst/>
              <a:latin typeface="Meiryo UI" panose="020B0604030504040204" pitchFamily="50" charset="-128"/>
              <a:ea typeface="Meiryo UI" panose="020B0604030504040204" pitchFamily="50" charset="-128"/>
            </a:endParaRPr>
          </a:p>
          <a:p>
            <a:pPr marL="180975" indent="-180975" algn="l">
              <a:defRPr/>
            </a:pPr>
            <a:r>
              <a:rPr lang="ja-JP" altLang="en-US" sz="1400" kern="0">
                <a:effectLst/>
                <a:latin typeface="Meiryo UI" panose="020B0604030504040204" pitchFamily="50" charset="-128"/>
                <a:ea typeface="Meiryo UI" panose="020B0604030504040204" pitchFamily="50" charset="-128"/>
              </a:rPr>
              <a:t>文字起こし結果のテキストを本体端末でも確認できます。</a:t>
            </a:r>
            <a:endParaRPr lang="en-US" altLang="ja-JP" sz="1400" kern="0">
              <a:effectLst/>
              <a:latin typeface="Meiryo UI" panose="020B0604030504040204" pitchFamily="50" charset="-128"/>
              <a:ea typeface="Meiryo UI" panose="020B0604030504040204" pitchFamily="50" charset="-128"/>
            </a:endParaRPr>
          </a:p>
          <a:p>
            <a:pPr marL="180975" indent="-180975" algn="l">
              <a:defRPr/>
            </a:pPr>
            <a:r>
              <a:rPr lang="ja-JP" altLang="en-US" sz="1400" kern="0">
                <a:effectLst/>
                <a:latin typeface="Meiryo UI" panose="020B0604030504040204" pitchFamily="50" charset="-128"/>
                <a:ea typeface="Meiryo UI" panose="020B0604030504040204" pitchFamily="50" charset="-128"/>
              </a:rPr>
              <a:t>音声もテキストも、すべてクラウドに自動保存されるので、</a:t>
            </a:r>
            <a:br>
              <a:rPr lang="en-US" altLang="ja-JP" sz="1400" kern="0">
                <a:effectLst/>
                <a:latin typeface="Meiryo UI" panose="020B0604030504040204" pitchFamily="50" charset="-128"/>
                <a:ea typeface="Meiryo UI" panose="020B0604030504040204" pitchFamily="50" charset="-128"/>
              </a:rPr>
            </a:br>
            <a:r>
              <a:rPr lang="ja-JP" altLang="en-US" sz="1400" kern="0">
                <a:effectLst/>
                <a:latin typeface="Meiryo UI" panose="020B0604030504040204" pitchFamily="50" charset="-128"/>
                <a:ea typeface="Meiryo UI" panose="020B0604030504040204" pitchFamily="50" charset="-128"/>
              </a:rPr>
              <a:t>面倒だった録音データの管理も不要です。</a:t>
            </a:r>
            <a:endParaRPr lang="en-US" altLang="ja-JP" sz="1400" kern="0">
              <a:effectLst/>
              <a:latin typeface="Meiryo UI" panose="020B0604030504040204" pitchFamily="50" charset="-128"/>
              <a:ea typeface="Meiryo UI" panose="020B0604030504040204" pitchFamily="50" charset="-128"/>
            </a:endParaRPr>
          </a:p>
          <a:p>
            <a:pPr marL="180975" indent="-180975" algn="l">
              <a:defRPr/>
            </a:pPr>
            <a:r>
              <a:rPr lang="ja-JP" altLang="en-US" sz="1400" kern="0">
                <a:effectLst/>
                <a:latin typeface="Meiryo UI" panose="020B0604030504040204" pitchFamily="50" charset="-128"/>
                <a:ea typeface="Meiryo UI" panose="020B0604030504040204" pitchFamily="50" charset="-128"/>
              </a:rPr>
              <a:t>名刺サイズで、軽い。</a:t>
            </a:r>
            <a:endParaRPr lang="en-US" altLang="ja-JP" sz="1400" kern="0">
              <a:effectLst/>
              <a:latin typeface="Meiryo UI" panose="020B0604030504040204" pitchFamily="50" charset="-128"/>
              <a:ea typeface="Meiryo UI" panose="020B0604030504040204" pitchFamily="50" charset="-128"/>
            </a:endParaRPr>
          </a:p>
          <a:p>
            <a:pPr marL="180975" indent="-180975" algn="l">
              <a:defRPr/>
            </a:pPr>
            <a:r>
              <a:rPr lang="ja-JP" altLang="en-US" sz="1400" kern="0">
                <a:effectLst/>
                <a:latin typeface="Meiryo UI" panose="020B0604030504040204" pitchFamily="50" charset="-128"/>
                <a:ea typeface="Meiryo UI" panose="020B0604030504040204" pitchFamily="50" charset="-128"/>
              </a:rPr>
              <a:t>フルカラーディスプレイ搭載</a:t>
            </a:r>
          </a:p>
        </p:txBody>
      </p:sp>
      <p:sp>
        <p:nvSpPr>
          <p:cNvPr id="15" name="コンテンツ プレースホルダ 2">
            <a:extLst>
              <a:ext uri="{FF2B5EF4-FFF2-40B4-BE49-F238E27FC236}">
                <a16:creationId xmlns:a16="http://schemas.microsoft.com/office/drawing/2014/main" id="{5FFC27E1-A5EF-4991-A5E7-B386A035804A}"/>
              </a:ext>
            </a:extLst>
          </p:cNvPr>
          <p:cNvSpPr txBox="1">
            <a:spLocks noChangeArrowheads="1"/>
          </p:cNvSpPr>
          <p:nvPr/>
        </p:nvSpPr>
        <p:spPr bwMode="auto">
          <a:xfrm>
            <a:off x="632520" y="623139"/>
            <a:ext cx="5326062" cy="325437"/>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sz="1800" b="1" kern="0">
                <a:effectLst/>
                <a:latin typeface="Meiryo UI" panose="020B0604030504040204" pitchFamily="50" charset="-128"/>
                <a:ea typeface="Meiryo UI" panose="020B0604030504040204" pitchFamily="50" charset="-128"/>
              </a:rPr>
              <a:t>「オートメモ</a:t>
            </a:r>
            <a:r>
              <a:rPr lang="en-US" altLang="ja-JP" sz="1800" b="1" kern="0">
                <a:effectLst/>
                <a:latin typeface="Meiryo UI" panose="020B0604030504040204" pitchFamily="50" charset="-128"/>
                <a:ea typeface="Meiryo UI" panose="020B0604030504040204" pitchFamily="50" charset="-128"/>
              </a:rPr>
              <a:t>S</a:t>
            </a:r>
            <a:r>
              <a:rPr lang="ja-JP" altLang="en-US" sz="1800" b="1" kern="0">
                <a:effectLst/>
                <a:latin typeface="Meiryo UI" panose="020B0604030504040204" pitchFamily="50" charset="-128"/>
                <a:ea typeface="Meiryo UI" panose="020B0604030504040204" pitchFamily="50" charset="-128"/>
              </a:rPr>
              <a:t>」</a:t>
            </a:r>
            <a:r>
              <a:rPr lang="en-US" altLang="ja-JP" sz="1800" b="1" kern="0">
                <a:effectLst/>
                <a:latin typeface="Meiryo UI" panose="020B0604030504040204" pitchFamily="50" charset="-128"/>
                <a:ea typeface="Meiryo UI" panose="020B0604030504040204" pitchFamily="50" charset="-128"/>
              </a:rPr>
              <a:t> </a:t>
            </a:r>
            <a:r>
              <a:rPr lang="ja-JP" altLang="en-US" sz="1800" b="1" kern="0">
                <a:effectLst/>
                <a:latin typeface="Meiryo UI" panose="020B0604030504040204" pitchFamily="50" charset="-128"/>
                <a:ea typeface="Meiryo UI" panose="020B0604030504040204" pitchFamily="50" charset="-128"/>
              </a:rPr>
              <a:t>なら手間いらず</a:t>
            </a:r>
          </a:p>
        </p:txBody>
      </p:sp>
      <p:sp>
        <p:nvSpPr>
          <p:cNvPr id="17" name="コンテンツ プレースホルダ 2">
            <a:extLst>
              <a:ext uri="{FF2B5EF4-FFF2-40B4-BE49-F238E27FC236}">
                <a16:creationId xmlns:a16="http://schemas.microsoft.com/office/drawing/2014/main" id="{6B9DDDCC-302F-4A0C-AC95-3908F1328EA7}"/>
              </a:ext>
            </a:extLst>
          </p:cNvPr>
          <p:cNvSpPr txBox="1">
            <a:spLocks noChangeArrowheads="1"/>
          </p:cNvSpPr>
          <p:nvPr/>
        </p:nvSpPr>
        <p:spPr bwMode="auto">
          <a:xfrm>
            <a:off x="632384" y="5933162"/>
            <a:ext cx="6999288" cy="284162"/>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0" indent="0" algn="l">
              <a:buNone/>
              <a:defRPr/>
            </a:pPr>
            <a:r>
              <a:rPr lang="en-US" altLang="ja-JP" sz="1200" kern="0" dirty="0">
                <a:effectLst/>
                <a:latin typeface="Meiryo UI" panose="020B0604030504040204" pitchFamily="50" charset="-128"/>
                <a:ea typeface="Meiryo UI" panose="020B0604030504040204" pitchFamily="50" charset="-128"/>
              </a:rPr>
              <a:t>※</a:t>
            </a:r>
            <a:r>
              <a:rPr lang="ja-JP" altLang="en-US" sz="1200" kern="0" dirty="0">
                <a:effectLst/>
                <a:latin typeface="Meiryo UI" panose="020B0604030504040204" pitchFamily="50" charset="-128"/>
                <a:ea typeface="Meiryo UI" panose="020B0604030504040204" pitchFamily="50" charset="-128"/>
              </a:rPr>
              <a:t>オートメモをご利用いただくには、</a:t>
            </a:r>
            <a:r>
              <a:rPr lang="en-US" altLang="ja-JP" sz="1200" kern="0" dirty="0">
                <a:effectLst/>
                <a:latin typeface="Meiryo UI" panose="020B0604030504040204" pitchFamily="50" charset="-128"/>
                <a:ea typeface="Meiryo UI" panose="020B0604030504040204" pitchFamily="50" charset="-128"/>
              </a:rPr>
              <a:t>Google</a:t>
            </a:r>
            <a:r>
              <a:rPr lang="ja-JP" altLang="en-US" sz="1200" kern="0" dirty="0">
                <a:effectLst/>
                <a:latin typeface="Meiryo UI" panose="020B0604030504040204" pitchFamily="50" charset="-128"/>
                <a:ea typeface="Meiryo UI" panose="020B0604030504040204" pitchFamily="50" charset="-128"/>
              </a:rPr>
              <a:t>、</a:t>
            </a:r>
            <a:r>
              <a:rPr lang="en-US" altLang="ja-JP" sz="1200" kern="0" dirty="0">
                <a:effectLst/>
                <a:latin typeface="Meiryo UI" panose="020B0604030504040204" pitchFamily="50" charset="-128"/>
                <a:ea typeface="Meiryo UI" panose="020B0604030504040204" pitchFamily="50" charset="-128"/>
              </a:rPr>
              <a:t>Apple</a:t>
            </a:r>
            <a:r>
              <a:rPr lang="ja-JP" altLang="en-US" sz="1200" kern="0" dirty="0">
                <a:effectLst/>
                <a:latin typeface="Meiryo UI" panose="020B0604030504040204" pitchFamily="50" charset="-128"/>
                <a:ea typeface="Meiryo UI" panose="020B0604030504040204" pitchFamily="50" charset="-128"/>
              </a:rPr>
              <a:t>、</a:t>
            </a:r>
            <a:r>
              <a:rPr lang="en-US" altLang="ja-JP" sz="1200" kern="0" dirty="0">
                <a:effectLst/>
                <a:latin typeface="Meiryo UI" panose="020B0604030504040204" pitchFamily="50" charset="-128"/>
                <a:ea typeface="Meiryo UI" panose="020B0604030504040204" pitchFamily="50" charset="-128"/>
              </a:rPr>
              <a:t>Microsoft </a:t>
            </a:r>
            <a:r>
              <a:rPr lang="ja-JP" altLang="en-US" sz="1200" kern="0" dirty="0">
                <a:effectLst/>
                <a:latin typeface="Meiryo UI" panose="020B0604030504040204" pitchFamily="50" charset="-128"/>
                <a:ea typeface="Meiryo UI" panose="020B0604030504040204" pitchFamily="50" charset="-128"/>
              </a:rPr>
              <a:t>アカウントが必要です。</a:t>
            </a:r>
            <a:endParaRPr lang="en-US" altLang="ja-JP" sz="1200" kern="0" dirty="0">
              <a:effectLst/>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E83CFBDB-93B4-308A-ED36-6D2D9E7B1AEC}"/>
              </a:ext>
            </a:extLst>
          </p:cNvPr>
          <p:cNvPicPr>
            <a:picLocks noChangeAspect="1"/>
          </p:cNvPicPr>
          <p:nvPr/>
        </p:nvPicPr>
        <p:blipFill>
          <a:blip r:embed="rId3"/>
          <a:stretch>
            <a:fillRect/>
          </a:stretch>
        </p:blipFill>
        <p:spPr>
          <a:xfrm>
            <a:off x="1964668" y="3058270"/>
            <a:ext cx="7579409" cy="2779473"/>
          </a:xfrm>
          <a:prstGeom prst="rect">
            <a:avLst/>
          </a:prstGeom>
        </p:spPr>
      </p:pic>
      <p:grpSp>
        <p:nvGrpSpPr>
          <p:cNvPr id="22536" name="グループ化 6">
            <a:extLst>
              <a:ext uri="{FF2B5EF4-FFF2-40B4-BE49-F238E27FC236}">
                <a16:creationId xmlns:a16="http://schemas.microsoft.com/office/drawing/2014/main" id="{ED86883E-1BFC-4450-ACD1-487222BD2951}"/>
              </a:ext>
            </a:extLst>
          </p:cNvPr>
          <p:cNvGrpSpPr>
            <a:grpSpLocks/>
          </p:cNvGrpSpPr>
          <p:nvPr/>
        </p:nvGrpSpPr>
        <p:grpSpPr bwMode="auto">
          <a:xfrm>
            <a:off x="632384" y="3840369"/>
            <a:ext cx="1095995" cy="1997374"/>
            <a:chOff x="754063" y="4000130"/>
            <a:chExt cx="1568976" cy="2857870"/>
          </a:xfrm>
        </p:grpSpPr>
        <p:pic>
          <p:nvPicPr>
            <p:cNvPr id="22541" name="図 5">
              <a:extLst>
                <a:ext uri="{FF2B5EF4-FFF2-40B4-BE49-F238E27FC236}">
                  <a16:creationId xmlns:a16="http://schemas.microsoft.com/office/drawing/2014/main" id="{22099E15-B967-4184-8930-226D4942F9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480"/>
            <a:stretch>
              <a:fillRect/>
            </a:stretch>
          </p:blipFill>
          <p:spPr bwMode="auto">
            <a:xfrm>
              <a:off x="754063" y="4000130"/>
              <a:ext cx="1568976" cy="285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図 3">
              <a:extLst>
                <a:ext uri="{FF2B5EF4-FFF2-40B4-BE49-F238E27FC236}">
                  <a16:creationId xmlns:a16="http://schemas.microsoft.com/office/drawing/2014/main" id="{EB6EAEB4-655E-42C7-91B9-2D2F6FE2C8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3043" t="16809" r="8397" b="16077"/>
            <a:stretch>
              <a:fillRect/>
            </a:stretch>
          </p:blipFill>
          <p:spPr bwMode="auto">
            <a:xfrm>
              <a:off x="973138" y="4521967"/>
              <a:ext cx="1141412" cy="12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72" name="Picture 4" descr="オートメモSをポケットから取り出す画像">
            <a:extLst>
              <a:ext uri="{FF2B5EF4-FFF2-40B4-BE49-F238E27FC236}">
                <a16:creationId xmlns:a16="http://schemas.microsoft.com/office/drawing/2014/main" id="{C3CC1D33-B41E-5FC1-E0B7-5AFE4E530A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1032" y="807264"/>
            <a:ext cx="2557446" cy="160089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フルカラーディスプレイ画像">
            <a:extLst>
              <a:ext uri="{FF2B5EF4-FFF2-40B4-BE49-F238E27FC236}">
                <a16:creationId xmlns:a16="http://schemas.microsoft.com/office/drawing/2014/main" id="{FD172491-EBE9-ECA9-2B2A-D9ECE728FA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0469" y="1357851"/>
            <a:ext cx="2226965" cy="1394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982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図 2">
            <a:extLst>
              <a:ext uri="{FF2B5EF4-FFF2-40B4-BE49-F238E27FC236}">
                <a16:creationId xmlns:a16="http://schemas.microsoft.com/office/drawing/2014/main" id="{AB17B8BE-1866-4148-97CA-DAAD866F0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791"/>
          <a:stretch>
            <a:fillRect/>
          </a:stretch>
        </p:blipFill>
        <p:spPr bwMode="auto">
          <a:xfrm>
            <a:off x="628653" y="3586564"/>
            <a:ext cx="372745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コンテンツ プレースホルダ 2">
            <a:extLst>
              <a:ext uri="{FF2B5EF4-FFF2-40B4-BE49-F238E27FC236}">
                <a16:creationId xmlns:a16="http://schemas.microsoft.com/office/drawing/2014/main" id="{C667EA8C-075A-4E5C-88E0-FE7A11844239}"/>
              </a:ext>
            </a:extLst>
          </p:cNvPr>
          <p:cNvSpPr txBox="1">
            <a:spLocks noChangeArrowheads="1"/>
          </p:cNvSpPr>
          <p:nvPr/>
        </p:nvSpPr>
        <p:spPr bwMode="auto">
          <a:xfrm>
            <a:off x="1693865" y="3710388"/>
            <a:ext cx="884238" cy="325438"/>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sz="1100" b="1" kern="0">
                <a:effectLst/>
                <a:latin typeface="Meiryo UI" panose="020B0604030504040204" pitchFamily="50" charset="-128"/>
                <a:ea typeface="Meiryo UI" panose="020B0604030504040204" pitchFamily="50" charset="-128"/>
              </a:rPr>
              <a:t>ホーム画面</a:t>
            </a:r>
          </a:p>
        </p:txBody>
      </p:sp>
      <p:sp>
        <p:nvSpPr>
          <p:cNvPr id="25" name="コンテンツ プレースホルダ 2">
            <a:extLst>
              <a:ext uri="{FF2B5EF4-FFF2-40B4-BE49-F238E27FC236}">
                <a16:creationId xmlns:a16="http://schemas.microsoft.com/office/drawing/2014/main" id="{D4FED067-CF42-4F65-85E2-51A408572343}"/>
              </a:ext>
            </a:extLst>
          </p:cNvPr>
          <p:cNvSpPr txBox="1">
            <a:spLocks noChangeArrowheads="1"/>
          </p:cNvSpPr>
          <p:nvPr/>
        </p:nvSpPr>
        <p:spPr bwMode="auto">
          <a:xfrm>
            <a:off x="5838135" y="1705069"/>
            <a:ext cx="3644900" cy="882650"/>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sz="1100" kern="0">
                <a:effectLst/>
                <a:latin typeface="Meiryo UI" panose="020B0604030504040204" pitchFamily="50" charset="-128"/>
                <a:ea typeface="Meiryo UI" panose="020B0604030504040204" pitchFamily="50" charset="-128"/>
              </a:rPr>
              <a:t>録音ファイルとテキスト（音声認識した文字）が</a:t>
            </a:r>
            <a:endParaRPr lang="en-US" altLang="ja-JP" sz="1100" kern="0">
              <a:effectLst/>
              <a:latin typeface="Meiryo UI" panose="020B0604030504040204" pitchFamily="50" charset="-128"/>
              <a:ea typeface="Meiryo UI" panose="020B0604030504040204" pitchFamily="50" charset="-128"/>
            </a:endParaRPr>
          </a:p>
          <a:p>
            <a:pPr algn="l" eaLnBrk="1" hangingPunct="1">
              <a:buFontTx/>
              <a:buNone/>
              <a:defRPr/>
            </a:pPr>
            <a:r>
              <a:rPr lang="ja-JP" altLang="en-US" sz="1100" kern="0">
                <a:effectLst/>
                <a:latin typeface="Meiryo UI" panose="020B0604030504040204" pitchFamily="50" charset="-128"/>
                <a:ea typeface="Meiryo UI" panose="020B0604030504040204" pitchFamily="50" charset="-128"/>
              </a:rPr>
              <a:t>シンクロしているので、テキストをタッチするだ</a:t>
            </a:r>
            <a:endParaRPr lang="en-US" altLang="ja-JP" sz="1100" kern="0">
              <a:effectLst/>
              <a:latin typeface="Meiryo UI" panose="020B0604030504040204" pitchFamily="50" charset="-128"/>
              <a:ea typeface="Meiryo UI" panose="020B0604030504040204" pitchFamily="50" charset="-128"/>
            </a:endParaRPr>
          </a:p>
          <a:p>
            <a:pPr algn="l" eaLnBrk="1" hangingPunct="1">
              <a:buFontTx/>
              <a:buNone/>
              <a:defRPr/>
            </a:pPr>
            <a:r>
              <a:rPr lang="ja-JP" altLang="en-US" sz="1100" kern="0">
                <a:effectLst/>
                <a:latin typeface="Meiryo UI" panose="020B0604030504040204" pitchFamily="50" charset="-128"/>
                <a:ea typeface="Meiryo UI" panose="020B0604030504040204" pitchFamily="50" charset="-128"/>
              </a:rPr>
              <a:t>けで該当部分の音声を再生できます。</a:t>
            </a:r>
          </a:p>
        </p:txBody>
      </p:sp>
      <p:sp>
        <p:nvSpPr>
          <p:cNvPr id="29" name="コンテンツ プレースホルダ 2">
            <a:extLst>
              <a:ext uri="{FF2B5EF4-FFF2-40B4-BE49-F238E27FC236}">
                <a16:creationId xmlns:a16="http://schemas.microsoft.com/office/drawing/2014/main" id="{2AEBB121-ED2B-4999-A2A9-C8A124757744}"/>
              </a:ext>
            </a:extLst>
          </p:cNvPr>
          <p:cNvSpPr txBox="1">
            <a:spLocks noChangeArrowheads="1"/>
          </p:cNvSpPr>
          <p:nvPr/>
        </p:nvSpPr>
        <p:spPr bwMode="auto">
          <a:xfrm>
            <a:off x="5647635" y="1487581"/>
            <a:ext cx="3898900" cy="325438"/>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sz="1400" b="1" kern="0">
                <a:effectLst/>
                <a:latin typeface="Meiryo UI" panose="020B0604030504040204" pitchFamily="50" charset="-128"/>
                <a:ea typeface="Meiryo UI" panose="020B0604030504040204" pitchFamily="50" charset="-128"/>
              </a:rPr>
              <a:t>・文字タップで再生できる「ここから再生」</a:t>
            </a:r>
          </a:p>
        </p:txBody>
      </p:sp>
      <p:sp>
        <p:nvSpPr>
          <p:cNvPr id="8" name="Rectangle 2">
            <a:extLst>
              <a:ext uri="{FF2B5EF4-FFF2-40B4-BE49-F238E27FC236}">
                <a16:creationId xmlns:a16="http://schemas.microsoft.com/office/drawing/2014/main" id="{51127D61-32EB-4AC2-99CF-2CB935B0F42F}"/>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オートメモ</a:t>
            </a:r>
            <a:r>
              <a:rPr lang="en-US" altLang="ja-JP"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 S</a:t>
            </a: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　特長</a:t>
            </a:r>
            <a:endParaRPr lang="ja-JP" altLang="en-US" b="1" kern="0" dirty="0">
              <a:solidFill>
                <a:schemeClr val="bg1">
                  <a:lumMod val="95000"/>
                </a:schemeClr>
              </a:solidFill>
              <a:latin typeface="Meiryo UI" panose="020B0604030504040204" pitchFamily="50" charset="-128"/>
              <a:ea typeface="Meiryo UI" panose="020B0604030504040204" pitchFamily="50" charset="-128"/>
            </a:endParaRPr>
          </a:p>
        </p:txBody>
      </p:sp>
      <p:sp>
        <p:nvSpPr>
          <p:cNvPr id="13" name="コンテンツ プレースホルダ 2">
            <a:extLst>
              <a:ext uri="{FF2B5EF4-FFF2-40B4-BE49-F238E27FC236}">
                <a16:creationId xmlns:a16="http://schemas.microsoft.com/office/drawing/2014/main" id="{952E2D41-1DC0-4F9B-809D-2302E5284984}"/>
              </a:ext>
            </a:extLst>
          </p:cNvPr>
          <p:cNvSpPr txBox="1">
            <a:spLocks noChangeArrowheads="1"/>
          </p:cNvSpPr>
          <p:nvPr/>
        </p:nvSpPr>
        <p:spPr bwMode="auto">
          <a:xfrm>
            <a:off x="5647635" y="4033931"/>
            <a:ext cx="3727450" cy="255588"/>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sz="1400" b="1" kern="0">
                <a:effectLst/>
                <a:latin typeface="Meiryo UI" panose="020B0604030504040204" pitchFamily="50" charset="-128"/>
                <a:ea typeface="Meiryo UI" panose="020B0604030504040204" pitchFamily="50" charset="-128"/>
              </a:rPr>
              <a:t>・重要なポイントがわかる、ブックマーク</a:t>
            </a:r>
          </a:p>
        </p:txBody>
      </p:sp>
      <p:sp>
        <p:nvSpPr>
          <p:cNvPr id="12" name="コンテンツ プレースホルダ 2">
            <a:extLst>
              <a:ext uri="{FF2B5EF4-FFF2-40B4-BE49-F238E27FC236}">
                <a16:creationId xmlns:a16="http://schemas.microsoft.com/office/drawing/2014/main" id="{0936E23B-D2D8-48CD-AC5D-6BDE12D5FD60}"/>
              </a:ext>
            </a:extLst>
          </p:cNvPr>
          <p:cNvSpPr txBox="1">
            <a:spLocks noChangeArrowheads="1"/>
          </p:cNvSpPr>
          <p:nvPr/>
        </p:nvSpPr>
        <p:spPr bwMode="auto">
          <a:xfrm>
            <a:off x="604841" y="849713"/>
            <a:ext cx="7929563" cy="325438"/>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sz="1400" kern="0" dirty="0">
                <a:effectLst/>
                <a:latin typeface="Meiryo UI" panose="020B0604030504040204" pitchFamily="50" charset="-128"/>
                <a:ea typeface="Meiryo UI" panose="020B0604030504040204" pitchFamily="50" charset="-128"/>
              </a:rPr>
              <a:t>・文字化された文章の一部をタップするだけで、その近辺から再生できます。</a:t>
            </a:r>
          </a:p>
          <a:p>
            <a:pPr algn="l" eaLnBrk="1" hangingPunct="1">
              <a:buFontTx/>
              <a:buNone/>
              <a:defRPr/>
            </a:pPr>
            <a:r>
              <a:rPr lang="ja-JP" altLang="en-US" sz="1400" kern="0" dirty="0">
                <a:effectLst/>
                <a:latin typeface="Meiryo UI" panose="020B0604030504040204" pitchFamily="50" charset="-128"/>
                <a:ea typeface="Meiryo UI" panose="020B0604030504040204" pitchFamily="50" charset="-128"/>
              </a:rPr>
              <a:t>・キーワード検索で、「探したいファイル」の「探したい場所」がすぐ確認できます。</a:t>
            </a:r>
          </a:p>
        </p:txBody>
      </p:sp>
      <p:sp>
        <p:nvSpPr>
          <p:cNvPr id="14" name="コンテンツ プレースホルダ 2">
            <a:extLst>
              <a:ext uri="{FF2B5EF4-FFF2-40B4-BE49-F238E27FC236}">
                <a16:creationId xmlns:a16="http://schemas.microsoft.com/office/drawing/2014/main" id="{835162E1-7B5D-417F-BBE1-9C715E3E7432}"/>
              </a:ext>
            </a:extLst>
          </p:cNvPr>
          <p:cNvSpPr txBox="1">
            <a:spLocks noChangeArrowheads="1"/>
          </p:cNvSpPr>
          <p:nvPr/>
        </p:nvSpPr>
        <p:spPr bwMode="auto">
          <a:xfrm>
            <a:off x="596903" y="517927"/>
            <a:ext cx="5326062" cy="325437"/>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sz="1800" b="1" kern="0" dirty="0">
                <a:effectLst/>
                <a:latin typeface="Meiryo UI" panose="020B0604030504040204" pitchFamily="50" charset="-128"/>
                <a:ea typeface="Meiryo UI" panose="020B0604030504040204" pitchFamily="50" charset="-128"/>
              </a:rPr>
              <a:t>聞きたい所が、すぐ見つかる</a:t>
            </a:r>
          </a:p>
        </p:txBody>
      </p:sp>
      <p:sp>
        <p:nvSpPr>
          <p:cNvPr id="18" name="コンテンツ プレースホルダ 2">
            <a:extLst>
              <a:ext uri="{FF2B5EF4-FFF2-40B4-BE49-F238E27FC236}">
                <a16:creationId xmlns:a16="http://schemas.microsoft.com/office/drawing/2014/main" id="{CC217184-3133-40CB-ABB0-C508F298B2AE}"/>
              </a:ext>
            </a:extLst>
          </p:cNvPr>
          <p:cNvSpPr txBox="1">
            <a:spLocks noChangeArrowheads="1"/>
          </p:cNvSpPr>
          <p:nvPr/>
        </p:nvSpPr>
        <p:spPr bwMode="auto">
          <a:xfrm>
            <a:off x="604840" y="1740302"/>
            <a:ext cx="3644900" cy="593725"/>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sz="1100" kern="0">
                <a:effectLst/>
                <a:latin typeface="Meiryo UI" panose="020B0604030504040204" pitchFamily="50" charset="-128"/>
                <a:ea typeface="Meiryo UI" panose="020B0604030504040204" pitchFamily="50" charset="-128"/>
              </a:rPr>
              <a:t>キーワードで検索できるので、大量のデータの中から</a:t>
            </a:r>
            <a:endParaRPr lang="en-US" altLang="ja-JP" sz="1100" kern="0">
              <a:effectLst/>
              <a:latin typeface="Meiryo UI" panose="020B0604030504040204" pitchFamily="50" charset="-128"/>
              <a:ea typeface="Meiryo UI" panose="020B0604030504040204" pitchFamily="50" charset="-128"/>
            </a:endParaRPr>
          </a:p>
          <a:p>
            <a:pPr algn="l" eaLnBrk="1" hangingPunct="1">
              <a:buFontTx/>
              <a:buNone/>
              <a:defRPr/>
            </a:pPr>
            <a:r>
              <a:rPr lang="ja-JP" altLang="en-US" sz="1100" kern="0">
                <a:effectLst/>
                <a:latin typeface="Meiryo UI" panose="020B0604030504040204" pitchFamily="50" charset="-128"/>
                <a:ea typeface="Meiryo UI" panose="020B0604030504040204" pitchFamily="50" charset="-128"/>
              </a:rPr>
              <a:t>目的の録音データをすぐに見つけ出せます。</a:t>
            </a:r>
          </a:p>
        </p:txBody>
      </p:sp>
      <p:sp>
        <p:nvSpPr>
          <p:cNvPr id="19" name="コンテンツ プレースホルダ 2">
            <a:extLst>
              <a:ext uri="{FF2B5EF4-FFF2-40B4-BE49-F238E27FC236}">
                <a16:creationId xmlns:a16="http://schemas.microsoft.com/office/drawing/2014/main" id="{CA404C6D-C350-4B99-A51E-87E96E4FD748}"/>
              </a:ext>
            </a:extLst>
          </p:cNvPr>
          <p:cNvSpPr txBox="1">
            <a:spLocks noChangeArrowheads="1"/>
          </p:cNvSpPr>
          <p:nvPr/>
        </p:nvSpPr>
        <p:spPr bwMode="auto">
          <a:xfrm>
            <a:off x="422279" y="1489477"/>
            <a:ext cx="3705225" cy="325437"/>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sz="1400" b="1" kern="0">
                <a:effectLst/>
                <a:latin typeface="Meiryo UI" panose="020B0604030504040204" pitchFamily="50" charset="-128"/>
                <a:ea typeface="Meiryo UI" panose="020B0604030504040204" pitchFamily="50" charset="-128"/>
              </a:rPr>
              <a:t>・全ファイル検索</a:t>
            </a:r>
            <a:r>
              <a:rPr lang="en-US" altLang="ja-JP" sz="1400" b="1" kern="0">
                <a:effectLst/>
                <a:latin typeface="Meiryo UI" panose="020B0604030504040204" pitchFamily="50" charset="-128"/>
                <a:ea typeface="Meiryo UI" panose="020B0604030504040204" pitchFamily="50" charset="-128"/>
              </a:rPr>
              <a:t>/ </a:t>
            </a:r>
            <a:r>
              <a:rPr lang="ja-JP" altLang="en-US" sz="1400" b="1" kern="0">
                <a:effectLst/>
                <a:latin typeface="Meiryo UI" panose="020B0604030504040204" pitchFamily="50" charset="-128"/>
                <a:ea typeface="Meiryo UI" panose="020B0604030504040204" pitchFamily="50" charset="-128"/>
              </a:rPr>
              <a:t>キーワード検索</a:t>
            </a:r>
          </a:p>
        </p:txBody>
      </p:sp>
      <p:sp>
        <p:nvSpPr>
          <p:cNvPr id="21" name="コンテンツ プレースホルダ 2">
            <a:extLst>
              <a:ext uri="{FF2B5EF4-FFF2-40B4-BE49-F238E27FC236}">
                <a16:creationId xmlns:a16="http://schemas.microsoft.com/office/drawing/2014/main" id="{28C81FA3-4D0C-4F1B-992E-60685264DC14}"/>
              </a:ext>
            </a:extLst>
          </p:cNvPr>
          <p:cNvSpPr txBox="1">
            <a:spLocks noChangeArrowheads="1"/>
          </p:cNvSpPr>
          <p:nvPr/>
        </p:nvSpPr>
        <p:spPr bwMode="auto">
          <a:xfrm>
            <a:off x="5836548" y="4253006"/>
            <a:ext cx="3827462" cy="750888"/>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sz="1100" kern="0">
                <a:effectLst/>
                <a:latin typeface="Meiryo UI" panose="020B0604030504040204" pitchFamily="50" charset="-128"/>
                <a:ea typeface="Meiryo UI" panose="020B0604030504040204" pitchFamily="50" charset="-128"/>
              </a:rPr>
              <a:t>録音中に本体側のブックマークボタンを押すと、</a:t>
            </a:r>
            <a:endParaRPr lang="en-US" altLang="ja-JP" sz="1100" kern="0">
              <a:effectLst/>
              <a:latin typeface="Meiryo UI" panose="020B0604030504040204" pitchFamily="50" charset="-128"/>
              <a:ea typeface="Meiryo UI" panose="020B0604030504040204" pitchFamily="50" charset="-128"/>
            </a:endParaRPr>
          </a:p>
          <a:p>
            <a:pPr algn="l" eaLnBrk="1" hangingPunct="1">
              <a:buFontTx/>
              <a:buNone/>
              <a:defRPr/>
            </a:pPr>
            <a:r>
              <a:rPr lang="ja-JP" altLang="en-US" sz="1100" kern="0">
                <a:effectLst/>
                <a:latin typeface="Meiryo UI" panose="020B0604030504040204" pitchFamily="50" charset="-128"/>
                <a:ea typeface="Meiryo UI" panose="020B0604030504040204" pitchFamily="50" charset="-128"/>
              </a:rPr>
              <a:t>ブックマークとして登録できます。</a:t>
            </a:r>
            <a:endParaRPr lang="en-US" altLang="ja-JP" sz="1100" kern="0">
              <a:effectLst/>
              <a:latin typeface="Meiryo UI" panose="020B0604030504040204" pitchFamily="50" charset="-128"/>
              <a:ea typeface="Meiryo UI" panose="020B0604030504040204" pitchFamily="50" charset="-128"/>
            </a:endParaRPr>
          </a:p>
          <a:p>
            <a:pPr algn="l" eaLnBrk="1" hangingPunct="1">
              <a:buFontTx/>
              <a:buNone/>
              <a:defRPr/>
            </a:pPr>
            <a:r>
              <a:rPr lang="ja-JP" altLang="en-US" sz="1100" kern="0">
                <a:effectLst/>
                <a:latin typeface="Meiryo UI" panose="020B0604030504040204" pitchFamily="50" charset="-128"/>
                <a:ea typeface="Meiryo UI" panose="020B0604030504040204" pitchFamily="50" charset="-128"/>
              </a:rPr>
              <a:t>議題が変わったタイミングや重要な議論のタイミングなど</a:t>
            </a:r>
            <a:endParaRPr lang="en-US" altLang="ja-JP" sz="1100" kern="0">
              <a:effectLst/>
              <a:latin typeface="Meiryo UI" panose="020B0604030504040204" pitchFamily="50" charset="-128"/>
              <a:ea typeface="Meiryo UI" panose="020B0604030504040204" pitchFamily="50" charset="-128"/>
            </a:endParaRPr>
          </a:p>
          <a:p>
            <a:pPr algn="l" eaLnBrk="1" hangingPunct="1">
              <a:buFontTx/>
              <a:buNone/>
              <a:defRPr/>
            </a:pPr>
            <a:r>
              <a:rPr lang="ja-JP" altLang="en-US" sz="1100" kern="0">
                <a:effectLst/>
                <a:latin typeface="Meiryo UI" panose="020B0604030504040204" pitchFamily="50" charset="-128"/>
                <a:ea typeface="Meiryo UI" panose="020B0604030504040204" pitchFamily="50" charset="-128"/>
              </a:rPr>
              <a:t>でブックマークすると便利です。</a:t>
            </a:r>
          </a:p>
        </p:txBody>
      </p:sp>
      <p:pic>
        <p:nvPicPr>
          <p:cNvPr id="26637" name="Picture 25">
            <a:extLst>
              <a:ext uri="{FF2B5EF4-FFF2-40B4-BE49-F238E27FC236}">
                <a16:creationId xmlns:a16="http://schemas.microsoft.com/office/drawing/2014/main" id="{3A973F98-269A-41B5-B58B-2A01D60E39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3236" y="2329865"/>
            <a:ext cx="215265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27">
            <a:extLst>
              <a:ext uri="{FF2B5EF4-FFF2-40B4-BE49-F238E27FC236}">
                <a16:creationId xmlns:a16="http://schemas.microsoft.com/office/drawing/2014/main" id="{A22665C2-F29C-4123-8356-1D3296C7AA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6228" r="16428"/>
          <a:stretch>
            <a:fillRect/>
          </a:stretch>
        </p:blipFill>
        <p:spPr bwMode="auto">
          <a:xfrm>
            <a:off x="690566" y="2218139"/>
            <a:ext cx="14716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29">
            <a:extLst>
              <a:ext uri="{FF2B5EF4-FFF2-40B4-BE49-F238E27FC236}">
                <a16:creationId xmlns:a16="http://schemas.microsoft.com/office/drawing/2014/main" id="{56AC111B-94C5-4E7D-933B-1B2608D949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1010" y="5111844"/>
            <a:ext cx="2522538"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31">
            <a:extLst>
              <a:ext uri="{FF2B5EF4-FFF2-40B4-BE49-F238E27FC236}">
                <a16:creationId xmlns:a16="http://schemas.microsoft.com/office/drawing/2014/main" id="{D94A0322-DE54-4C43-8880-7A38E78E2CD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5579" r="14915"/>
          <a:stretch>
            <a:fillRect/>
          </a:stretch>
        </p:blipFill>
        <p:spPr bwMode="auto">
          <a:xfrm>
            <a:off x="2427291" y="2186389"/>
            <a:ext cx="15589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190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D5FB0498-6653-87F7-45F6-4AF97B2348F1}"/>
              </a:ext>
            </a:extLst>
          </p:cNvPr>
          <p:cNvGrpSpPr/>
          <p:nvPr/>
        </p:nvGrpSpPr>
        <p:grpSpPr>
          <a:xfrm>
            <a:off x="1028564" y="4761148"/>
            <a:ext cx="7578248" cy="631007"/>
            <a:chOff x="651773" y="5169565"/>
            <a:chExt cx="8136904" cy="887727"/>
          </a:xfrm>
        </p:grpSpPr>
        <p:sp>
          <p:nvSpPr>
            <p:cNvPr id="26" name="四角形: 角を丸くする 25">
              <a:extLst>
                <a:ext uri="{FF2B5EF4-FFF2-40B4-BE49-F238E27FC236}">
                  <a16:creationId xmlns:a16="http://schemas.microsoft.com/office/drawing/2014/main" id="{CE0390A8-60D1-3950-96E8-40A903557029}"/>
                </a:ext>
              </a:extLst>
            </p:cNvPr>
            <p:cNvSpPr/>
            <p:nvPr/>
          </p:nvSpPr>
          <p:spPr>
            <a:xfrm>
              <a:off x="651773" y="5169565"/>
              <a:ext cx="8136904" cy="887727"/>
            </a:xfrm>
            <a:prstGeom prst="roundRect">
              <a:avLst>
                <a:gd name="adj" fmla="val 0"/>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tLang="ja-JP" sz="1600" dirty="0">
                <a:solidFill>
                  <a:schemeClr val="bg1"/>
                </a:solidFill>
                <a:latin typeface="Meiryo UI" panose="020B0604030504040204" pitchFamily="50" charset="-128"/>
                <a:ea typeface="Meiryo UI" panose="020B0604030504040204" pitchFamily="50" charset="-128"/>
              </a:endParaRPr>
            </a:p>
          </p:txBody>
        </p:sp>
        <p:sp>
          <p:nvSpPr>
            <p:cNvPr id="27" name="コンテンツ プレースホルダ 2">
              <a:extLst>
                <a:ext uri="{FF2B5EF4-FFF2-40B4-BE49-F238E27FC236}">
                  <a16:creationId xmlns:a16="http://schemas.microsoft.com/office/drawing/2014/main" id="{B26BE402-F953-CF72-C0A1-40AA2A7DD211}"/>
                </a:ext>
              </a:extLst>
            </p:cNvPr>
            <p:cNvSpPr txBox="1">
              <a:spLocks noChangeArrowheads="1"/>
            </p:cNvSpPr>
            <p:nvPr/>
          </p:nvSpPr>
          <p:spPr bwMode="auto">
            <a:xfrm>
              <a:off x="864820" y="5203864"/>
              <a:ext cx="7733361" cy="819127"/>
            </a:xfrm>
            <a:prstGeom prst="rect">
              <a:avLst/>
            </a:prstGeom>
            <a:noFill/>
            <a:ln w="3175">
              <a:noFill/>
              <a:miter lim="800000"/>
              <a:headEnd/>
              <a:tailEnd/>
            </a:ln>
            <a:effectLst>
              <a:prstShdw prst="shdw17" dist="17961" dir="2700000">
                <a:schemeClr val="accent1">
                  <a:gamma/>
                  <a:shade val="60000"/>
                  <a:invGamma/>
                </a:schemeClr>
              </a:prstShdw>
            </a:effectLst>
          </p:spPr>
          <p:txBody>
            <a:bodyPr anchor="ct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eaLnBrk="1" hangingPunct="1">
                <a:buFontTx/>
                <a:buNone/>
                <a:defRPr/>
              </a:pPr>
              <a:r>
                <a:rPr lang="ja-JP" altLang="en-US" b="1" kern="0" dirty="0">
                  <a:solidFill>
                    <a:schemeClr val="bg1"/>
                  </a:solidFill>
                  <a:effectLst/>
                  <a:latin typeface="Meiryo UI" panose="020B0604030504040204" pitchFamily="50" charset="-128"/>
                  <a:ea typeface="Meiryo UI" panose="020B0604030504040204" pitchFamily="50" charset="-128"/>
                </a:rPr>
                <a:t>ビジネスプラン・文字起こし時間チャージ</a:t>
              </a:r>
              <a:endParaRPr lang="ja-JP" altLang="en-US" sz="1200" kern="0" dirty="0">
                <a:solidFill>
                  <a:schemeClr val="bg1"/>
                </a:solidFill>
                <a:effectLst/>
                <a:latin typeface="Meiryo UI" panose="020B0604030504040204" pitchFamily="50" charset="-128"/>
                <a:ea typeface="Meiryo UI" panose="020B0604030504040204" pitchFamily="50" charset="-128"/>
              </a:endParaRPr>
            </a:p>
          </p:txBody>
        </p:sp>
      </p:grpSp>
      <p:sp>
        <p:nvSpPr>
          <p:cNvPr id="8" name="Rectangle 2">
            <a:extLst>
              <a:ext uri="{FF2B5EF4-FFF2-40B4-BE49-F238E27FC236}">
                <a16:creationId xmlns:a16="http://schemas.microsoft.com/office/drawing/2014/main" id="{3867577D-2652-408E-B592-D794DCF81591}"/>
              </a:ext>
            </a:extLst>
          </p:cNvPr>
          <p:cNvSpPr txBox="1">
            <a:spLocks noChangeArrowheads="1"/>
          </p:cNvSpPr>
          <p:nvPr/>
        </p:nvSpPr>
        <p:spPr bwMode="auto">
          <a:xfrm>
            <a:off x="0" y="-1456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dirty="0">
                <a:solidFill>
                  <a:schemeClr val="bg1">
                    <a:lumMod val="95000"/>
                  </a:schemeClr>
                </a:solidFill>
                <a:latin typeface="Meiryo UI" panose="020B0604030504040204" pitchFamily="50" charset="-128"/>
                <a:ea typeface="Meiryo UI" panose="020B0604030504040204" pitchFamily="50" charset="-128"/>
              </a:rPr>
              <a:t>アカウント・料金プランについて</a:t>
            </a:r>
          </a:p>
        </p:txBody>
      </p:sp>
      <p:sp>
        <p:nvSpPr>
          <p:cNvPr id="14" name="コンテンツ プレースホルダ 2">
            <a:extLst>
              <a:ext uri="{FF2B5EF4-FFF2-40B4-BE49-F238E27FC236}">
                <a16:creationId xmlns:a16="http://schemas.microsoft.com/office/drawing/2014/main" id="{BBF83879-928F-4EDA-A87C-3BF6CDDF44A5}"/>
              </a:ext>
            </a:extLst>
          </p:cNvPr>
          <p:cNvSpPr txBox="1">
            <a:spLocks noChangeArrowheads="1"/>
          </p:cNvSpPr>
          <p:nvPr/>
        </p:nvSpPr>
        <p:spPr bwMode="auto">
          <a:xfrm>
            <a:off x="380492" y="702739"/>
            <a:ext cx="9217024" cy="2055935"/>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b="1" kern="0" dirty="0">
                <a:solidFill>
                  <a:schemeClr val="tx1">
                    <a:lumMod val="85000"/>
                    <a:lumOff val="15000"/>
                  </a:schemeClr>
                </a:solidFill>
                <a:effectLst/>
                <a:latin typeface="Meiryo UI" panose="020B0604030504040204" pitchFamily="50" charset="-128"/>
                <a:ea typeface="Meiryo UI" panose="020B0604030504040204" pitchFamily="50" charset="-128"/>
              </a:rPr>
              <a:t>■アカウントについて</a:t>
            </a:r>
            <a:endParaRPr lang="en-US" altLang="ja-JP" b="1" kern="0" dirty="0">
              <a:solidFill>
                <a:schemeClr val="tx1">
                  <a:lumMod val="85000"/>
                  <a:lumOff val="15000"/>
                </a:schemeClr>
              </a:solidFill>
              <a:effectLst/>
              <a:latin typeface="Meiryo UI" panose="020B0604030504040204" pitchFamily="50" charset="-128"/>
              <a:ea typeface="Meiryo UI" panose="020B0604030504040204" pitchFamily="50" charset="-128"/>
            </a:endParaRPr>
          </a:p>
          <a:p>
            <a:pPr algn="l" eaLnBrk="1" hangingPunct="1">
              <a:buFontTx/>
              <a:buNone/>
              <a:defRPr/>
            </a:pPr>
            <a:r>
              <a:rPr lang="ja-JP" altLang="en-US" sz="1200" kern="0" dirty="0">
                <a:solidFill>
                  <a:schemeClr val="tx1">
                    <a:lumMod val="85000"/>
                    <a:lumOff val="15000"/>
                  </a:schemeClr>
                </a:solidFill>
                <a:effectLst/>
                <a:latin typeface="Meiryo UI" panose="020B0604030504040204" pitchFamily="50" charset="-128"/>
                <a:ea typeface="Meiryo UI" panose="020B0604030504040204" pitchFamily="50" charset="-128"/>
              </a:rPr>
              <a:t>　・オートメモはアカウント毎に独立した設計になっており、各料金プランは各アカウントに紐付きます。</a:t>
            </a:r>
          </a:p>
          <a:p>
            <a:pPr algn="l" eaLnBrk="1" hangingPunct="1">
              <a:buFontTx/>
              <a:buNone/>
              <a:defRPr/>
            </a:pPr>
            <a:r>
              <a:rPr lang="ja-JP" altLang="en-US" sz="1200" kern="0" dirty="0">
                <a:solidFill>
                  <a:schemeClr val="tx1">
                    <a:lumMod val="85000"/>
                    <a:lumOff val="15000"/>
                  </a:schemeClr>
                </a:solidFill>
                <a:effectLst/>
                <a:latin typeface="Meiryo UI" panose="020B0604030504040204" pitchFamily="50" charset="-128"/>
                <a:ea typeface="Meiryo UI" panose="020B0604030504040204" pitchFamily="50" charset="-128"/>
              </a:rPr>
              <a:t>　・</a:t>
            </a:r>
            <a:r>
              <a:rPr lang="en-US" altLang="ja-JP" sz="1200" kern="0" dirty="0">
                <a:solidFill>
                  <a:schemeClr val="tx1">
                    <a:lumMod val="85000"/>
                    <a:lumOff val="15000"/>
                  </a:schemeClr>
                </a:solidFill>
                <a:effectLst/>
                <a:latin typeface="Meiryo UI" panose="020B0604030504040204" pitchFamily="50" charset="-128"/>
                <a:ea typeface="Meiryo UI" panose="020B0604030504040204" pitchFamily="50" charset="-128"/>
              </a:rPr>
              <a:t>1</a:t>
            </a:r>
            <a:r>
              <a:rPr lang="ja-JP" altLang="en-US" sz="1200" kern="0" dirty="0">
                <a:solidFill>
                  <a:schemeClr val="tx1">
                    <a:lumMod val="85000"/>
                    <a:lumOff val="15000"/>
                  </a:schemeClr>
                </a:solidFill>
                <a:effectLst/>
                <a:latin typeface="Meiryo UI" panose="020B0604030504040204" pitchFamily="50" charset="-128"/>
                <a:ea typeface="Meiryo UI" panose="020B0604030504040204" pitchFamily="50" charset="-128"/>
              </a:rPr>
              <a:t>つのアカウントを、複数台（</a:t>
            </a:r>
            <a:r>
              <a:rPr lang="en-US" altLang="ja-JP" sz="1200" kern="0" dirty="0">
                <a:solidFill>
                  <a:schemeClr val="tx1">
                    <a:lumMod val="85000"/>
                    <a:lumOff val="15000"/>
                  </a:schemeClr>
                </a:solidFill>
                <a:effectLst/>
                <a:latin typeface="Meiryo UI" panose="020B0604030504040204" pitchFamily="50" charset="-128"/>
                <a:ea typeface="Meiryo UI" panose="020B0604030504040204" pitchFamily="50" charset="-128"/>
              </a:rPr>
              <a:t>PC</a:t>
            </a:r>
            <a:r>
              <a:rPr lang="ja-JP" altLang="en-US" sz="1200" kern="0" dirty="0">
                <a:solidFill>
                  <a:schemeClr val="tx1">
                    <a:lumMod val="85000"/>
                    <a:lumOff val="15000"/>
                  </a:schemeClr>
                </a:solidFill>
                <a:effectLst/>
                <a:latin typeface="Meiryo UI" panose="020B0604030504040204" pitchFamily="50" charset="-128"/>
                <a:ea typeface="Meiryo UI" panose="020B0604030504040204" pitchFamily="50" charset="-128"/>
              </a:rPr>
              <a:t>、専用端末、アプリ）でご利用可能です。</a:t>
            </a:r>
          </a:p>
          <a:p>
            <a:pPr algn="l" eaLnBrk="1" hangingPunct="1">
              <a:buFontTx/>
              <a:buNone/>
              <a:defRPr/>
            </a:pPr>
            <a:r>
              <a:rPr lang="ja-JP" altLang="en-US" sz="1200" kern="0" dirty="0">
                <a:solidFill>
                  <a:schemeClr val="tx1">
                    <a:lumMod val="85000"/>
                    <a:lumOff val="15000"/>
                  </a:schemeClr>
                </a:solidFill>
                <a:effectLst/>
                <a:latin typeface="Meiryo UI" panose="020B0604030504040204" pitchFamily="50" charset="-128"/>
                <a:ea typeface="Meiryo UI" panose="020B0604030504040204" pitchFamily="50" charset="-128"/>
              </a:rPr>
              <a:t>　・同時録音も可能です。</a:t>
            </a:r>
            <a:endParaRPr lang="en-US" altLang="ja-JP" sz="1200" b="1" kern="0" dirty="0">
              <a:solidFill>
                <a:schemeClr val="tx1">
                  <a:lumMod val="85000"/>
                  <a:lumOff val="15000"/>
                </a:schemeClr>
              </a:solidFill>
              <a:effectLst/>
              <a:latin typeface="Meiryo UI" panose="020B0604030504040204" pitchFamily="50" charset="-128"/>
              <a:ea typeface="Meiryo UI" panose="020B0604030504040204" pitchFamily="50" charset="-128"/>
            </a:endParaRPr>
          </a:p>
          <a:p>
            <a:pPr algn="l" eaLnBrk="1" hangingPunct="1">
              <a:buFontTx/>
              <a:buNone/>
              <a:defRPr/>
            </a:pPr>
            <a:endParaRPr lang="en-US" altLang="ja-JP" sz="1200" b="1" kern="0" dirty="0">
              <a:solidFill>
                <a:schemeClr val="tx1">
                  <a:lumMod val="85000"/>
                  <a:lumOff val="15000"/>
                </a:schemeClr>
              </a:solidFill>
              <a:effectLst/>
              <a:latin typeface="Meiryo UI" panose="020B0604030504040204" pitchFamily="50" charset="-128"/>
              <a:ea typeface="Meiryo UI" panose="020B0604030504040204" pitchFamily="50" charset="-128"/>
            </a:endParaRPr>
          </a:p>
          <a:p>
            <a:pPr algn="l" eaLnBrk="1" hangingPunct="1">
              <a:buFontTx/>
              <a:buNone/>
              <a:defRPr/>
            </a:pPr>
            <a:r>
              <a:rPr lang="en-US" altLang="ja-JP" sz="1200" b="1" kern="0" dirty="0">
                <a:solidFill>
                  <a:schemeClr val="tx1">
                    <a:lumMod val="85000"/>
                    <a:lumOff val="15000"/>
                  </a:schemeClr>
                </a:solidFill>
                <a:effectLst/>
                <a:latin typeface="Meiryo UI" panose="020B0604030504040204" pitchFamily="50" charset="-128"/>
                <a:ea typeface="Meiryo UI" panose="020B0604030504040204" pitchFamily="50" charset="-128"/>
              </a:rPr>
              <a:t>※</a:t>
            </a:r>
            <a:r>
              <a:rPr lang="ja-JP" altLang="en-US" sz="1200" b="1" kern="0" dirty="0">
                <a:solidFill>
                  <a:schemeClr val="tx1">
                    <a:lumMod val="85000"/>
                    <a:lumOff val="15000"/>
                  </a:schemeClr>
                </a:solidFill>
                <a:effectLst/>
                <a:latin typeface="Meiryo UI" panose="020B0604030504040204" pitchFamily="50" charset="-128"/>
                <a:ea typeface="Meiryo UI" panose="020B0604030504040204" pitchFamily="50" charset="-128"/>
              </a:rPr>
              <a:t>アカウントを分けるケース（基本的には、部署</a:t>
            </a:r>
            <a:r>
              <a:rPr lang="en-US" altLang="ja-JP" sz="1200" b="1" kern="0" dirty="0">
                <a:solidFill>
                  <a:schemeClr val="tx1">
                    <a:lumMod val="85000"/>
                    <a:lumOff val="15000"/>
                  </a:schemeClr>
                </a:solidFill>
                <a:effectLst/>
                <a:latin typeface="Meiryo UI" panose="020B0604030504040204" pitchFamily="50" charset="-128"/>
                <a:ea typeface="Meiryo UI" panose="020B0604030504040204" pitchFamily="50" charset="-128"/>
              </a:rPr>
              <a:t>/</a:t>
            </a:r>
            <a:r>
              <a:rPr lang="ja-JP" altLang="en-US" sz="1200" b="1" kern="0" dirty="0">
                <a:solidFill>
                  <a:schemeClr val="tx1">
                    <a:lumMod val="85000"/>
                    <a:lumOff val="15000"/>
                  </a:schemeClr>
                </a:solidFill>
                <a:effectLst/>
                <a:latin typeface="Meiryo UI" panose="020B0604030504040204" pitchFamily="50" charset="-128"/>
                <a:ea typeface="Meiryo UI" panose="020B0604030504040204" pitchFamily="50" charset="-128"/>
              </a:rPr>
              <a:t>担当者毎にアカウントを別にするケースが多いです）</a:t>
            </a:r>
            <a:endParaRPr lang="en-US" altLang="ja-JP" sz="1200" b="1" kern="0" dirty="0">
              <a:solidFill>
                <a:schemeClr val="tx1">
                  <a:lumMod val="85000"/>
                  <a:lumOff val="15000"/>
                </a:schemeClr>
              </a:solidFill>
              <a:effectLst/>
              <a:latin typeface="Meiryo UI" panose="020B0604030504040204" pitchFamily="50" charset="-128"/>
              <a:ea typeface="Meiryo UI" panose="020B0604030504040204" pitchFamily="50" charset="-128"/>
            </a:endParaRPr>
          </a:p>
          <a:p>
            <a:pPr algn="l" eaLnBrk="1" hangingPunct="1">
              <a:buFontTx/>
              <a:buNone/>
              <a:defRPr/>
            </a:pPr>
            <a:r>
              <a:rPr lang="ja-JP" altLang="en-US" sz="1200" kern="0" dirty="0">
                <a:solidFill>
                  <a:schemeClr val="tx1">
                    <a:lumMod val="85000"/>
                    <a:lumOff val="15000"/>
                  </a:schemeClr>
                </a:solidFill>
                <a:effectLst/>
                <a:latin typeface="Meiryo UI" panose="020B0604030504040204" pitchFamily="50" charset="-128"/>
                <a:ea typeface="Meiryo UI" panose="020B0604030504040204" pitchFamily="50" charset="-128"/>
              </a:rPr>
              <a:t>　・関係のない人に議事録データを共有したくない場合</a:t>
            </a:r>
            <a:r>
              <a:rPr lang="en-US" altLang="ja-JP" sz="1200" kern="0" dirty="0">
                <a:solidFill>
                  <a:schemeClr val="tx1">
                    <a:lumMod val="85000"/>
                    <a:lumOff val="15000"/>
                  </a:schemeClr>
                </a:solidFill>
                <a:effectLst/>
                <a:latin typeface="Meiryo UI" panose="020B0604030504040204" pitchFamily="50" charset="-128"/>
                <a:ea typeface="Meiryo UI" panose="020B0604030504040204" pitchFamily="50" charset="-128"/>
              </a:rPr>
              <a:t>	</a:t>
            </a:r>
            <a:r>
              <a:rPr lang="ja-JP" altLang="en-US" sz="1000" kern="0" dirty="0">
                <a:solidFill>
                  <a:schemeClr val="tx1">
                    <a:lumMod val="85000"/>
                    <a:lumOff val="15000"/>
                  </a:schemeClr>
                </a:solidFill>
                <a:effectLst/>
                <a:latin typeface="Meiryo UI" panose="020B0604030504040204" pitchFamily="50" charset="-128"/>
                <a:ea typeface="Meiryo UI" panose="020B0604030504040204" pitchFamily="50" charset="-128"/>
              </a:rPr>
              <a:t>（同じアカウントでログインする場合、内容を閲覧・編集等できるため）</a:t>
            </a:r>
            <a:endParaRPr lang="en-US" altLang="ja-JP" sz="1000" kern="0" dirty="0">
              <a:solidFill>
                <a:schemeClr val="tx1">
                  <a:lumMod val="85000"/>
                  <a:lumOff val="15000"/>
                </a:schemeClr>
              </a:solidFill>
              <a:effectLst/>
              <a:latin typeface="Meiryo UI" panose="020B0604030504040204" pitchFamily="50" charset="-128"/>
              <a:ea typeface="Meiryo UI" panose="020B0604030504040204" pitchFamily="50" charset="-128"/>
            </a:endParaRPr>
          </a:p>
          <a:p>
            <a:pPr algn="l" eaLnBrk="1" hangingPunct="1">
              <a:buNone/>
              <a:defRPr/>
            </a:pPr>
            <a:r>
              <a:rPr lang="ja-JP" altLang="en-US" sz="1200" kern="0" dirty="0">
                <a:solidFill>
                  <a:schemeClr val="tx1">
                    <a:lumMod val="85000"/>
                    <a:lumOff val="15000"/>
                  </a:schemeClr>
                </a:solidFill>
                <a:effectLst/>
                <a:latin typeface="Meiryo UI" panose="020B0604030504040204" pitchFamily="50" charset="-128"/>
                <a:ea typeface="Meiryo UI" panose="020B0604030504040204" pitchFamily="50" charset="-128"/>
              </a:rPr>
              <a:t>　・精算関連で利用時間、プランを分けたい場合</a:t>
            </a:r>
            <a:r>
              <a:rPr lang="en-US" altLang="ja-JP" sz="1200" kern="0" dirty="0">
                <a:solidFill>
                  <a:schemeClr val="tx1">
                    <a:lumMod val="85000"/>
                    <a:lumOff val="15000"/>
                  </a:schemeClr>
                </a:solidFill>
                <a:effectLst/>
                <a:latin typeface="Meiryo UI" panose="020B0604030504040204" pitchFamily="50" charset="-128"/>
                <a:ea typeface="Meiryo UI" panose="020B0604030504040204" pitchFamily="50" charset="-128"/>
              </a:rPr>
              <a:t>	</a:t>
            </a:r>
            <a:r>
              <a:rPr lang="ja-JP" altLang="en-US" sz="1000" kern="0" dirty="0">
                <a:solidFill>
                  <a:schemeClr val="tx1">
                    <a:lumMod val="85000"/>
                    <a:lumOff val="15000"/>
                  </a:schemeClr>
                </a:solidFill>
                <a:effectLst/>
                <a:latin typeface="Meiryo UI" panose="020B0604030504040204" pitchFamily="50" charset="-128"/>
                <a:ea typeface="Meiryo UI" panose="020B0604030504040204" pitchFamily="50" charset="-128"/>
              </a:rPr>
              <a:t>（同じアカウントでログインする場合、各プランはアカウントに紐付いて消費するため）</a:t>
            </a:r>
            <a:endParaRPr lang="en-US" altLang="ja-JP" sz="1200" kern="0" dirty="0">
              <a:solidFill>
                <a:schemeClr val="tx1">
                  <a:lumMod val="85000"/>
                  <a:lumOff val="15000"/>
                </a:schemeClr>
              </a:solidFill>
              <a:effectLst/>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4916A292-B54D-F417-7F93-2F456C470B07}"/>
              </a:ext>
            </a:extLst>
          </p:cNvPr>
          <p:cNvGrpSpPr/>
          <p:nvPr/>
        </p:nvGrpSpPr>
        <p:grpSpPr>
          <a:xfrm>
            <a:off x="7257256" y="922470"/>
            <a:ext cx="1177656" cy="937505"/>
            <a:chOff x="597099" y="1772817"/>
            <a:chExt cx="1177656" cy="937505"/>
          </a:xfrm>
        </p:grpSpPr>
        <p:sp>
          <p:nvSpPr>
            <p:cNvPr id="2" name="四角形: 角を丸くする 1">
              <a:extLst>
                <a:ext uri="{FF2B5EF4-FFF2-40B4-BE49-F238E27FC236}">
                  <a16:creationId xmlns:a16="http://schemas.microsoft.com/office/drawing/2014/main" id="{663823A8-8098-32F0-A307-6F4A496ECC48}"/>
                </a:ext>
              </a:extLst>
            </p:cNvPr>
            <p:cNvSpPr/>
            <p:nvPr/>
          </p:nvSpPr>
          <p:spPr>
            <a:xfrm>
              <a:off x="597099" y="1772817"/>
              <a:ext cx="1177656" cy="325438"/>
            </a:xfrm>
            <a:prstGeom prst="round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sz="1100" b="1" dirty="0">
                  <a:solidFill>
                    <a:schemeClr val="bg1"/>
                  </a:solidFill>
                  <a:latin typeface="Meiryo UI" panose="020B0604030504040204" pitchFamily="50" charset="-128"/>
                  <a:ea typeface="Meiryo UI" panose="020B0604030504040204" pitchFamily="50" charset="-128"/>
                </a:rPr>
                <a:t>アカウント</a:t>
              </a:r>
              <a:endParaRPr kumimoji="1" lang="ja-JP" altLang="en-US" sz="1050" dirty="0">
                <a:solidFill>
                  <a:schemeClr val="bg1"/>
                </a:solidFill>
                <a:latin typeface="Meiryo UI" panose="020B0604030504040204" pitchFamily="50" charset="-128"/>
                <a:ea typeface="Meiryo UI" panose="020B0604030504040204" pitchFamily="50" charset="-128"/>
              </a:endParaRPr>
            </a:p>
          </p:txBody>
        </p:sp>
        <p:sp>
          <p:nvSpPr>
            <p:cNvPr id="3" name="四角形: 角を丸くする 2">
              <a:extLst>
                <a:ext uri="{FF2B5EF4-FFF2-40B4-BE49-F238E27FC236}">
                  <a16:creationId xmlns:a16="http://schemas.microsoft.com/office/drawing/2014/main" id="{2E1F1E83-F7C2-EBEB-959E-CFB8E8178F9D}"/>
                </a:ext>
              </a:extLst>
            </p:cNvPr>
            <p:cNvSpPr/>
            <p:nvPr/>
          </p:nvSpPr>
          <p:spPr>
            <a:xfrm>
              <a:off x="597099" y="2384884"/>
              <a:ext cx="1177656" cy="325438"/>
            </a:xfrm>
            <a:prstGeom prst="round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sz="1100" b="1" dirty="0">
                  <a:solidFill>
                    <a:schemeClr val="bg1"/>
                  </a:solidFill>
                  <a:latin typeface="Meiryo UI" panose="020B0604030504040204" pitchFamily="50" charset="-128"/>
                  <a:ea typeface="Meiryo UI" panose="020B0604030504040204" pitchFamily="50" charset="-128"/>
                </a:rPr>
                <a:t>プラン</a:t>
              </a:r>
              <a:endParaRPr kumimoji="1" lang="ja-JP" altLang="en-US" sz="1050"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3EBAF745-A966-D02A-D26B-8A7897B3410F}"/>
                </a:ext>
              </a:extLst>
            </p:cNvPr>
            <p:cNvSpPr txBox="1"/>
            <p:nvPr/>
          </p:nvSpPr>
          <p:spPr>
            <a:xfrm>
              <a:off x="1016650" y="2129585"/>
              <a:ext cx="338554" cy="220573"/>
            </a:xfrm>
            <a:prstGeom prst="rect">
              <a:avLst/>
            </a:prstGeom>
            <a:noFill/>
          </p:spPr>
          <p:txBody>
            <a:bodyPr vert="eaVert" wrap="none" rtlCol="0">
              <a:spAutoFit/>
            </a:bodyPr>
            <a:lstStyle/>
            <a:p>
              <a:pPr algn="l"/>
              <a:r>
                <a:rPr kumimoji="1" lang="ja-JP" altLang="en-US" sz="1000" dirty="0">
                  <a:solidFill>
                    <a:schemeClr val="tx1"/>
                  </a:solidFill>
                  <a:latin typeface="+mj-ea"/>
                  <a:ea typeface="+mj-ea"/>
                </a:rPr>
                <a:t>＝</a:t>
              </a:r>
            </a:p>
          </p:txBody>
        </p:sp>
      </p:grpSp>
      <p:sp>
        <p:nvSpPr>
          <p:cNvPr id="7" name="コンテンツ プレースホルダ 2">
            <a:extLst>
              <a:ext uri="{FF2B5EF4-FFF2-40B4-BE49-F238E27FC236}">
                <a16:creationId xmlns:a16="http://schemas.microsoft.com/office/drawing/2014/main" id="{7FD407F7-5ADE-D1C8-5007-BE35770EF3AF}"/>
              </a:ext>
            </a:extLst>
          </p:cNvPr>
          <p:cNvSpPr txBox="1">
            <a:spLocks noChangeArrowheads="1"/>
          </p:cNvSpPr>
          <p:nvPr/>
        </p:nvSpPr>
        <p:spPr bwMode="auto">
          <a:xfrm>
            <a:off x="380492" y="3011258"/>
            <a:ext cx="9217024" cy="1508176"/>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b="1" kern="0" dirty="0">
                <a:solidFill>
                  <a:schemeClr val="tx1">
                    <a:lumMod val="85000"/>
                    <a:lumOff val="15000"/>
                  </a:schemeClr>
                </a:solidFill>
                <a:effectLst/>
                <a:latin typeface="Meiryo UI" panose="020B0604030504040204" pitchFamily="50" charset="-128"/>
                <a:ea typeface="Meiryo UI" panose="020B0604030504040204" pitchFamily="50" charset="-128"/>
              </a:rPr>
              <a:t>■料金プランの考え方について</a:t>
            </a:r>
            <a:endParaRPr lang="en-US" altLang="ja-JP" b="1" kern="0" dirty="0">
              <a:solidFill>
                <a:schemeClr val="tx1">
                  <a:lumMod val="85000"/>
                  <a:lumOff val="15000"/>
                </a:schemeClr>
              </a:solidFill>
              <a:effectLst/>
              <a:latin typeface="Meiryo UI" panose="020B0604030504040204" pitchFamily="50" charset="-128"/>
              <a:ea typeface="Meiryo UI" panose="020B0604030504040204" pitchFamily="50" charset="-128"/>
            </a:endParaRPr>
          </a:p>
          <a:p>
            <a:pPr algn="l" eaLnBrk="1" hangingPunct="1">
              <a:buFontTx/>
              <a:buNone/>
              <a:defRPr/>
            </a:pPr>
            <a:r>
              <a:rPr lang="ja-JP" altLang="en-US" sz="1200" kern="0" dirty="0">
                <a:solidFill>
                  <a:schemeClr val="tx1">
                    <a:lumMod val="85000"/>
                    <a:lumOff val="15000"/>
                  </a:schemeClr>
                </a:solidFill>
                <a:effectLst/>
                <a:latin typeface="Meiryo UI" panose="020B0604030504040204" pitchFamily="50" charset="-128"/>
                <a:ea typeface="Meiryo UI" panose="020B0604030504040204" pitchFamily="50" charset="-128"/>
              </a:rPr>
              <a:t>　・各料金プランは各アカウントに紐付きます。</a:t>
            </a:r>
            <a:endParaRPr lang="en-US" altLang="ja-JP" sz="1200" b="1" kern="0" dirty="0">
              <a:solidFill>
                <a:schemeClr val="tx1">
                  <a:lumMod val="85000"/>
                  <a:lumOff val="15000"/>
                </a:schemeClr>
              </a:solidFill>
              <a:effectLst/>
              <a:latin typeface="Meiryo UI" panose="020B0604030504040204" pitchFamily="50" charset="-128"/>
              <a:ea typeface="Meiryo UI" panose="020B0604030504040204" pitchFamily="50" charset="-128"/>
            </a:endParaRPr>
          </a:p>
          <a:p>
            <a:pPr algn="l" eaLnBrk="1" hangingPunct="1">
              <a:buFontTx/>
              <a:buNone/>
              <a:defRPr/>
            </a:pPr>
            <a:r>
              <a:rPr lang="ja-JP" altLang="en-US" sz="1200" kern="0" dirty="0">
                <a:solidFill>
                  <a:schemeClr val="tx1">
                    <a:lumMod val="85000"/>
                    <a:lumOff val="15000"/>
                  </a:schemeClr>
                </a:solidFill>
                <a:effectLst/>
                <a:latin typeface="Meiryo UI" panose="020B0604030504040204" pitchFamily="50" charset="-128"/>
                <a:ea typeface="Meiryo UI" panose="020B0604030504040204" pitchFamily="50" charset="-128"/>
              </a:rPr>
              <a:t>　・大きく分けて、「サブスクプラン」と「各種チャージ（ビジネスプラン含む）」に分かれ、「サブスクプラ</a:t>
            </a:r>
            <a:r>
              <a:rPr lang="ja-JP" altLang="en-US" sz="1200" kern="0" dirty="0">
                <a:effectLst/>
                <a:latin typeface="Meiryo UI" panose="020B0604030504040204" pitchFamily="50" charset="-128"/>
                <a:ea typeface="Meiryo UI" panose="020B0604030504040204" pitchFamily="50" charset="-128"/>
              </a:rPr>
              <a:t>ン」に重ね掛けする形でご利用します。</a:t>
            </a:r>
            <a:endParaRPr lang="en-US" altLang="ja-JP" sz="1200" kern="0" dirty="0">
              <a:effectLst/>
              <a:latin typeface="Meiryo UI" panose="020B0604030504040204" pitchFamily="50" charset="-128"/>
              <a:ea typeface="Meiryo UI" panose="020B0604030504040204" pitchFamily="50" charset="-128"/>
            </a:endParaRPr>
          </a:p>
          <a:p>
            <a:pPr algn="l" eaLnBrk="1" hangingPunct="1">
              <a:buFontTx/>
              <a:buNone/>
              <a:defRPr/>
            </a:pPr>
            <a:r>
              <a:rPr lang="ja-JP" altLang="en-US" sz="1200" kern="0" dirty="0">
                <a:effectLst/>
                <a:latin typeface="Meiryo UI" panose="020B0604030504040204" pitchFamily="50" charset="-128"/>
                <a:ea typeface="Meiryo UI" panose="020B0604030504040204" pitchFamily="50" charset="-128"/>
              </a:rPr>
              <a:t>　・法人の方も、有料サブスク（月額</a:t>
            </a:r>
            <a:r>
              <a:rPr lang="en-US" altLang="ja-JP" sz="1200" kern="0" dirty="0">
                <a:effectLst/>
                <a:latin typeface="Meiryo UI" panose="020B0604030504040204" pitchFamily="50" charset="-128"/>
                <a:ea typeface="Meiryo UI" panose="020B0604030504040204" pitchFamily="50" charset="-128"/>
              </a:rPr>
              <a:t>/</a:t>
            </a:r>
            <a:r>
              <a:rPr lang="ja-JP" altLang="en-US" sz="1200" kern="0" dirty="0">
                <a:effectLst/>
                <a:latin typeface="Meiryo UI" panose="020B0604030504040204" pitchFamily="50" charset="-128"/>
                <a:ea typeface="Meiryo UI" panose="020B0604030504040204" pitchFamily="50" charset="-128"/>
              </a:rPr>
              <a:t>年額）をお申込み可能ですが、サブスク有料プランは請求書払いができず、</a:t>
            </a:r>
            <a:endParaRPr lang="en-US" altLang="ja-JP" sz="1200" kern="0" dirty="0">
              <a:effectLst/>
              <a:latin typeface="Meiryo UI" panose="020B0604030504040204" pitchFamily="50" charset="-128"/>
              <a:ea typeface="Meiryo UI" panose="020B0604030504040204" pitchFamily="50" charset="-128"/>
            </a:endParaRPr>
          </a:p>
          <a:p>
            <a:pPr algn="l" eaLnBrk="1" hangingPunct="1">
              <a:buFontTx/>
              <a:buNone/>
              <a:defRPr/>
            </a:pPr>
            <a:r>
              <a:rPr lang="ja-JP" altLang="en-US" sz="1200" kern="0" dirty="0">
                <a:effectLst/>
                <a:latin typeface="Meiryo UI" panose="020B0604030504040204" pitchFamily="50" charset="-128"/>
                <a:ea typeface="Meiryo UI" panose="020B0604030504040204" pitchFamily="50" charset="-128"/>
              </a:rPr>
              <a:t>　　お支払方法は「クレジットカード払い、</a:t>
            </a:r>
            <a:r>
              <a:rPr lang="en-US" altLang="ja-JP" sz="1200" kern="0" dirty="0">
                <a:effectLst/>
                <a:latin typeface="Meiryo UI" panose="020B0604030504040204" pitchFamily="50" charset="-128"/>
                <a:ea typeface="Meiryo UI" panose="020B0604030504040204" pitchFamily="50" charset="-128"/>
              </a:rPr>
              <a:t>App Store/Google Play</a:t>
            </a:r>
            <a:r>
              <a:rPr lang="ja-JP" altLang="en-US" sz="1200" kern="0" dirty="0">
                <a:effectLst/>
                <a:latin typeface="Meiryo UI" panose="020B0604030504040204" pitchFamily="50" charset="-128"/>
                <a:ea typeface="Meiryo UI" panose="020B0604030504040204" pitchFamily="50" charset="-128"/>
              </a:rPr>
              <a:t>ストア」のみなります。</a:t>
            </a:r>
          </a:p>
        </p:txBody>
      </p:sp>
      <p:grpSp>
        <p:nvGrpSpPr>
          <p:cNvPr id="19" name="グループ化 18">
            <a:extLst>
              <a:ext uri="{FF2B5EF4-FFF2-40B4-BE49-F238E27FC236}">
                <a16:creationId xmlns:a16="http://schemas.microsoft.com/office/drawing/2014/main" id="{4FEB7C81-7789-D883-609C-1316554D8E01}"/>
              </a:ext>
            </a:extLst>
          </p:cNvPr>
          <p:cNvGrpSpPr/>
          <p:nvPr/>
        </p:nvGrpSpPr>
        <p:grpSpPr>
          <a:xfrm>
            <a:off x="637609" y="5418133"/>
            <a:ext cx="8414758" cy="642159"/>
            <a:chOff x="488504" y="5169565"/>
            <a:chExt cx="8136904" cy="887727"/>
          </a:xfrm>
        </p:grpSpPr>
        <p:sp>
          <p:nvSpPr>
            <p:cNvPr id="12" name="四角形: 角を丸くする 11">
              <a:extLst>
                <a:ext uri="{FF2B5EF4-FFF2-40B4-BE49-F238E27FC236}">
                  <a16:creationId xmlns:a16="http://schemas.microsoft.com/office/drawing/2014/main" id="{7E71E0A6-B4F6-8862-9576-6D81C9D9BE6F}"/>
                </a:ext>
              </a:extLst>
            </p:cNvPr>
            <p:cNvSpPr/>
            <p:nvPr/>
          </p:nvSpPr>
          <p:spPr>
            <a:xfrm>
              <a:off x="488504" y="5169565"/>
              <a:ext cx="8136904" cy="887727"/>
            </a:xfrm>
            <a:prstGeom prst="roundRect">
              <a:avLst>
                <a:gd name="adj" fmla="val 0"/>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tLang="ja-JP" sz="1600" dirty="0">
                <a:solidFill>
                  <a:schemeClr val="bg1"/>
                </a:solidFill>
                <a:latin typeface="Meiryo UI" panose="020B0604030504040204" pitchFamily="50" charset="-128"/>
                <a:ea typeface="Meiryo UI" panose="020B0604030504040204" pitchFamily="50" charset="-128"/>
              </a:endParaRPr>
            </a:p>
          </p:txBody>
        </p:sp>
        <p:sp>
          <p:nvSpPr>
            <p:cNvPr id="18" name="コンテンツ プレースホルダ 2">
              <a:extLst>
                <a:ext uri="{FF2B5EF4-FFF2-40B4-BE49-F238E27FC236}">
                  <a16:creationId xmlns:a16="http://schemas.microsoft.com/office/drawing/2014/main" id="{438EEA76-02A1-58AF-3DC1-C372D448C1A1}"/>
                </a:ext>
              </a:extLst>
            </p:cNvPr>
            <p:cNvSpPr txBox="1">
              <a:spLocks noChangeArrowheads="1"/>
            </p:cNvSpPr>
            <p:nvPr/>
          </p:nvSpPr>
          <p:spPr bwMode="auto">
            <a:xfrm>
              <a:off x="701552" y="5203864"/>
              <a:ext cx="7733360" cy="819127"/>
            </a:xfrm>
            <a:prstGeom prst="rect">
              <a:avLst/>
            </a:prstGeom>
            <a:noFill/>
            <a:ln w="3175">
              <a:noFill/>
              <a:miter lim="800000"/>
              <a:headEnd/>
              <a:tailEnd/>
            </a:ln>
            <a:effectLst>
              <a:prstShdw prst="shdw17" dist="17961" dir="2700000">
                <a:schemeClr val="accent1">
                  <a:gamma/>
                  <a:shade val="60000"/>
                  <a:invGamma/>
                </a:schemeClr>
              </a:prstShdw>
            </a:effectLst>
          </p:spPr>
          <p:txBody>
            <a:bodyPr anchor="ct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eaLnBrk="1" hangingPunct="1">
                <a:buFontTx/>
                <a:buNone/>
                <a:defRPr/>
              </a:pPr>
              <a:r>
                <a:rPr lang="ja-JP" altLang="en-US" b="1" kern="0" dirty="0">
                  <a:solidFill>
                    <a:schemeClr val="bg1"/>
                  </a:solidFill>
                  <a:effectLst/>
                  <a:latin typeface="Meiryo UI" panose="020B0604030504040204" pitchFamily="50" charset="-128"/>
                  <a:ea typeface="Meiryo UI" panose="020B0604030504040204" pitchFamily="50" charset="-128"/>
                </a:rPr>
                <a:t>サブスクプラン</a:t>
              </a:r>
            </a:p>
            <a:p>
              <a:pPr eaLnBrk="1" hangingPunct="1">
                <a:buFontTx/>
                <a:buNone/>
                <a:defRPr/>
              </a:pPr>
              <a:r>
                <a:rPr lang="ja-JP" altLang="en-US" sz="1200" kern="0" dirty="0">
                  <a:solidFill>
                    <a:schemeClr val="bg1"/>
                  </a:solidFill>
                  <a:effectLst/>
                  <a:latin typeface="Meiryo UI" panose="020B0604030504040204" pitchFamily="50" charset="-128"/>
                  <a:ea typeface="Meiryo UI" panose="020B0604030504040204" pitchFamily="50" charset="-128"/>
                </a:rPr>
                <a:t>無料サブスク、有料サブスク（月額</a:t>
              </a:r>
              <a:r>
                <a:rPr lang="en-US" altLang="ja-JP" sz="1200" kern="0" dirty="0">
                  <a:solidFill>
                    <a:schemeClr val="bg1"/>
                  </a:solidFill>
                  <a:effectLst/>
                  <a:latin typeface="Meiryo UI" panose="020B0604030504040204" pitchFamily="50" charset="-128"/>
                  <a:ea typeface="Meiryo UI" panose="020B0604030504040204" pitchFamily="50" charset="-128"/>
                </a:rPr>
                <a:t>/</a:t>
              </a:r>
              <a:r>
                <a:rPr lang="ja-JP" altLang="en-US" sz="1200" kern="0" dirty="0">
                  <a:solidFill>
                    <a:schemeClr val="bg1"/>
                  </a:solidFill>
                  <a:effectLst/>
                  <a:latin typeface="Meiryo UI" panose="020B0604030504040204" pitchFamily="50" charset="-128"/>
                  <a:ea typeface="Meiryo UI" panose="020B0604030504040204" pitchFamily="50" charset="-128"/>
                </a:rPr>
                <a:t>年額）</a:t>
              </a:r>
            </a:p>
          </p:txBody>
        </p:sp>
      </p:grpSp>
      <p:sp>
        <p:nvSpPr>
          <p:cNvPr id="24577" name="テキスト ボックス 24576">
            <a:extLst>
              <a:ext uri="{FF2B5EF4-FFF2-40B4-BE49-F238E27FC236}">
                <a16:creationId xmlns:a16="http://schemas.microsoft.com/office/drawing/2014/main" id="{4053EBB9-A1FD-F876-A406-6BEB27E643B2}"/>
              </a:ext>
            </a:extLst>
          </p:cNvPr>
          <p:cNvSpPr txBox="1"/>
          <p:nvPr/>
        </p:nvSpPr>
        <p:spPr>
          <a:xfrm>
            <a:off x="653186" y="4285892"/>
            <a:ext cx="8092553" cy="338554"/>
          </a:xfrm>
          <a:prstGeom prst="rect">
            <a:avLst/>
          </a:prstGeom>
          <a:noFill/>
        </p:spPr>
        <p:txBody>
          <a:bodyPr wrap="square">
            <a:spAutoFit/>
          </a:bodyPr>
          <a:lstStyle/>
          <a:p>
            <a:pPr eaLnBrk="1" hangingPunct="1">
              <a:buFontTx/>
              <a:buNone/>
              <a:defRPr/>
            </a:pPr>
            <a:r>
              <a:rPr lang="ja-JP" altLang="en-US" sz="1600" b="1" kern="0" dirty="0">
                <a:solidFill>
                  <a:srgbClr val="FF0000"/>
                </a:solidFill>
                <a:effectLst/>
                <a:latin typeface="Meiryo UI" panose="020B0604030504040204" pitchFamily="50" charset="-128"/>
                <a:ea typeface="Meiryo UI" panose="020B0604030504040204" pitchFamily="50" charset="-128"/>
              </a:rPr>
              <a:t>多くの法人様は、「お試しプラン＋ビジネスプラン」でお申し込みをいただいております。</a:t>
            </a:r>
            <a:endParaRPr lang="en-US" altLang="ja-JP" sz="1600" b="1" kern="0" dirty="0">
              <a:solidFill>
                <a:srgbClr val="FF0000"/>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96453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D4D1B1E-A5D4-F5BD-7D21-62E645A5C1E3}"/>
              </a:ext>
            </a:extLst>
          </p:cNvPr>
          <p:cNvSpPr/>
          <p:nvPr/>
        </p:nvSpPr>
        <p:spPr bwMode="auto">
          <a:xfrm>
            <a:off x="275994" y="4797328"/>
            <a:ext cx="9319765" cy="1584000"/>
          </a:xfrm>
          <a:prstGeom prst="rect">
            <a:avLst/>
          </a:prstGeom>
          <a:noFill/>
          <a:ln w="19050" cap="flat" cmpd="sng" algn="ctr">
            <a:solidFill>
              <a:srgbClr val="2FC9FF"/>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2">
            <a:extLst>
              <a:ext uri="{FF2B5EF4-FFF2-40B4-BE49-F238E27FC236}">
                <a16:creationId xmlns:a16="http://schemas.microsoft.com/office/drawing/2014/main" id="{C2183306-2578-2429-D2FC-D82DE61B337B}"/>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dirty="0">
                <a:solidFill>
                  <a:schemeClr val="bg1"/>
                </a:solidFill>
                <a:latin typeface="Meiryo UI" panose="020B0604030504040204" pitchFamily="50" charset="-128"/>
                <a:ea typeface="Meiryo UI" panose="020B0604030504040204" pitchFamily="50" charset="-128"/>
              </a:rPr>
              <a:t>料金プラン</a:t>
            </a:r>
            <a:endParaRPr lang="en-US" altLang="ja-JP" b="1" kern="0" dirty="0">
              <a:solidFill>
                <a:schemeClr val="bg1"/>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CEF303A5-11AF-0F2A-4A61-7CDEC3849BBB}"/>
              </a:ext>
            </a:extLst>
          </p:cNvPr>
          <p:cNvSpPr txBox="1"/>
          <p:nvPr/>
        </p:nvSpPr>
        <p:spPr>
          <a:xfrm>
            <a:off x="310241" y="3927381"/>
            <a:ext cx="9285518" cy="738664"/>
          </a:xfrm>
          <a:prstGeom prst="rect">
            <a:avLst/>
          </a:prstGeom>
          <a:noFill/>
          <a:ln w="3175">
            <a:noFill/>
          </a:ln>
        </p:spPr>
        <p:txBody>
          <a:bodyPr wrap="square" rtlCol="0">
            <a:spAutoFit/>
          </a:bodyPr>
          <a:lstStyle/>
          <a:p>
            <a:pPr algn="l"/>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rPr>
              <a:t>※</a:t>
            </a:r>
            <a:r>
              <a:rPr kumimoji="1" lang="ja-JP" altLang="en-US" sz="1050" dirty="0">
                <a:solidFill>
                  <a:schemeClr val="tx1">
                    <a:lumMod val="75000"/>
                    <a:lumOff val="25000"/>
                  </a:schemeClr>
                </a:solidFill>
                <a:latin typeface="Meiryo UI" panose="020B0604030504040204" pitchFamily="50" charset="-128"/>
                <a:ea typeface="Meiryo UI" panose="020B0604030504040204" pitchFamily="50" charset="-128"/>
              </a:rPr>
              <a:t>「ビジネスプラン」の</a:t>
            </a:r>
            <a:r>
              <a:rPr kumimoji="1" lang="en-US" altLang="ja-JP" sz="1050" dirty="0">
                <a:solidFill>
                  <a:schemeClr val="tx1">
                    <a:lumMod val="75000"/>
                    <a:lumOff val="25000"/>
                  </a:schemeClr>
                </a:solidFill>
                <a:latin typeface="Meiryo UI" panose="020B0604030504040204" pitchFamily="50" charset="-128"/>
                <a:ea typeface="Meiryo UI" panose="020B0604030504040204" pitchFamily="50" charset="-128"/>
              </a:rPr>
              <a:t>10</a:t>
            </a:r>
            <a:r>
              <a:rPr kumimoji="1" lang="ja-JP" altLang="en-US" sz="1050" dirty="0">
                <a:solidFill>
                  <a:schemeClr val="tx1">
                    <a:lumMod val="75000"/>
                    <a:lumOff val="25000"/>
                  </a:schemeClr>
                </a:solidFill>
                <a:latin typeface="Meiryo UI" panose="020B0604030504040204" pitchFamily="50" charset="-128"/>
                <a:ea typeface="Meiryo UI" panose="020B0604030504040204" pitchFamily="50" charset="-128"/>
              </a:rPr>
              <a:t>枚組のセット商品「ビジネスプラン</a:t>
            </a:r>
            <a:r>
              <a:rPr kumimoji="1" lang="en-US" altLang="ja-JP" sz="1050" dirty="0">
                <a:solidFill>
                  <a:schemeClr val="tx1">
                    <a:lumMod val="75000"/>
                    <a:lumOff val="25000"/>
                  </a:schemeClr>
                </a:solidFill>
                <a:latin typeface="Meiryo UI" panose="020B0604030504040204" pitchFamily="50" charset="-128"/>
                <a:ea typeface="Meiryo UI" panose="020B0604030504040204" pitchFamily="50" charset="-128"/>
              </a:rPr>
              <a:t>(</a:t>
            </a:r>
            <a:r>
              <a:rPr kumimoji="1" lang="ja-JP" altLang="en-US" sz="1050" dirty="0">
                <a:solidFill>
                  <a:schemeClr val="tx1">
                    <a:lumMod val="75000"/>
                    <a:lumOff val="25000"/>
                  </a:schemeClr>
                </a:solidFill>
                <a:latin typeface="Meiryo UI" panose="020B0604030504040204" pitchFamily="50" charset="-128"/>
                <a:ea typeface="Meiryo UI" panose="020B0604030504040204" pitchFamily="50" charset="-128"/>
              </a:rPr>
              <a:t>チーム</a:t>
            </a:r>
            <a:r>
              <a:rPr kumimoji="1" lang="en-US" altLang="ja-JP" sz="1050" dirty="0">
                <a:solidFill>
                  <a:schemeClr val="tx1">
                    <a:lumMod val="75000"/>
                    <a:lumOff val="25000"/>
                  </a:schemeClr>
                </a:solidFill>
                <a:latin typeface="Meiryo UI" panose="020B0604030504040204" pitchFamily="50" charset="-128"/>
                <a:ea typeface="Meiryo UI" panose="020B0604030504040204" pitchFamily="50" charset="-128"/>
              </a:rPr>
              <a:t>)</a:t>
            </a:r>
            <a:r>
              <a:rPr kumimoji="1" lang="zh-CN" altLang="en-US" sz="1050" dirty="0">
                <a:solidFill>
                  <a:schemeClr val="tx1">
                    <a:lumMod val="75000"/>
                    <a:lumOff val="25000"/>
                  </a:schemeClr>
                </a:solidFill>
                <a:latin typeface="Meiryo UI" panose="020B0604030504040204" pitchFamily="50" charset="-128"/>
                <a:ea typeface="Meiryo UI" panose="020B0604030504040204" pitchFamily="50" charset="-128"/>
              </a:rPr>
              <a:t> </a:t>
            </a:r>
            <a:r>
              <a:rPr kumimoji="1" lang="en-US" altLang="zh-CN" sz="1050" dirty="0">
                <a:solidFill>
                  <a:schemeClr val="tx1">
                    <a:lumMod val="75000"/>
                    <a:lumOff val="25000"/>
                  </a:schemeClr>
                </a:solidFill>
                <a:latin typeface="Meiryo UI" panose="020B0604030504040204" pitchFamily="50" charset="-128"/>
                <a:ea typeface="Meiryo UI" panose="020B0604030504040204" pitchFamily="50" charset="-128"/>
              </a:rPr>
              <a:t>720,000</a:t>
            </a:r>
            <a:r>
              <a:rPr kumimoji="1" lang="ja-JP" altLang="en-US" sz="1050" dirty="0">
                <a:solidFill>
                  <a:schemeClr val="tx1">
                    <a:lumMod val="75000"/>
                    <a:lumOff val="25000"/>
                  </a:schemeClr>
                </a:solidFill>
                <a:latin typeface="Meiryo UI" panose="020B0604030504040204" pitchFamily="50" charset="-128"/>
                <a:ea typeface="Meiryo UI" panose="020B0604030504040204" pitchFamily="50" charset="-128"/>
              </a:rPr>
              <a:t>円</a:t>
            </a:r>
            <a:r>
              <a:rPr kumimoji="1" lang="zh-CN" altLang="en-US" sz="1050" dirty="0">
                <a:solidFill>
                  <a:schemeClr val="tx1">
                    <a:lumMod val="75000"/>
                    <a:lumOff val="25000"/>
                  </a:schemeClr>
                </a:solidFill>
                <a:latin typeface="Meiryo UI" panose="020B0604030504040204" pitchFamily="50" charset="-128"/>
                <a:ea typeface="Meiryo UI" panose="020B0604030504040204" pitchFamily="50" charset="-128"/>
              </a:rPr>
              <a:t>（税込</a:t>
            </a:r>
            <a:r>
              <a:rPr kumimoji="1" lang="en-US" altLang="zh-CN" sz="1050" dirty="0">
                <a:solidFill>
                  <a:schemeClr val="tx1">
                    <a:lumMod val="75000"/>
                    <a:lumOff val="25000"/>
                  </a:schemeClr>
                </a:solidFill>
                <a:latin typeface="Meiryo UI" panose="020B0604030504040204" pitchFamily="50" charset="-128"/>
                <a:ea typeface="Meiryo UI" panose="020B0604030504040204" pitchFamily="50" charset="-128"/>
              </a:rPr>
              <a:t>792,000</a:t>
            </a:r>
            <a:r>
              <a:rPr kumimoji="1" lang="zh-CN" altLang="en-US" sz="1050" dirty="0">
                <a:solidFill>
                  <a:schemeClr val="tx1">
                    <a:lumMod val="75000"/>
                    <a:lumOff val="25000"/>
                  </a:schemeClr>
                </a:solidFill>
                <a:latin typeface="Meiryo UI" panose="020B0604030504040204" pitchFamily="50" charset="-128"/>
                <a:ea typeface="Meiryo UI" panose="020B0604030504040204" pitchFamily="50" charset="-128"/>
              </a:rPr>
              <a:t>円）</a:t>
            </a:r>
            <a:r>
              <a:rPr kumimoji="1" lang="ja-JP" altLang="en-US" sz="1050" dirty="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1050" dirty="0">
                <a:solidFill>
                  <a:schemeClr val="tx1">
                    <a:lumMod val="75000"/>
                    <a:lumOff val="25000"/>
                  </a:schemeClr>
                </a:solidFill>
                <a:latin typeface="Meiryo UI" panose="020B0604030504040204" pitchFamily="50" charset="-128"/>
                <a:ea typeface="Meiryo UI" panose="020B0604030504040204" pitchFamily="50" charset="-128"/>
              </a:rPr>
              <a:t>50</a:t>
            </a:r>
            <a:r>
              <a:rPr kumimoji="1" lang="ja-JP" altLang="en-US" sz="1050" dirty="0">
                <a:solidFill>
                  <a:schemeClr val="tx1">
                    <a:lumMod val="75000"/>
                    <a:lumOff val="25000"/>
                  </a:schemeClr>
                </a:solidFill>
                <a:latin typeface="Meiryo UI" panose="020B0604030504040204" pitchFamily="50" charset="-128"/>
                <a:ea typeface="Meiryo UI" panose="020B0604030504040204" pitchFamily="50" charset="-128"/>
              </a:rPr>
              <a:t>時間チャージ</a:t>
            </a:r>
            <a:r>
              <a:rPr kumimoji="1" lang="en-US" altLang="ja-JP" sz="1050" dirty="0">
                <a:solidFill>
                  <a:schemeClr val="tx1">
                    <a:lumMod val="75000"/>
                    <a:lumOff val="25000"/>
                  </a:schemeClr>
                </a:solidFill>
                <a:latin typeface="Meiryo UI" panose="020B0604030504040204" pitchFamily="50" charset="-128"/>
                <a:ea typeface="Meiryo UI" panose="020B0604030504040204" pitchFamily="50" charset="-128"/>
              </a:rPr>
              <a:t>(180</a:t>
            </a:r>
            <a:r>
              <a:rPr kumimoji="1" lang="ja-JP" altLang="en-US" sz="1050" dirty="0">
                <a:solidFill>
                  <a:schemeClr val="tx1">
                    <a:lumMod val="75000"/>
                    <a:lumOff val="25000"/>
                  </a:schemeClr>
                </a:solidFill>
                <a:latin typeface="Meiryo UI" panose="020B0604030504040204" pitchFamily="50" charset="-128"/>
                <a:ea typeface="Meiryo UI" panose="020B0604030504040204" pitchFamily="50" charset="-128"/>
              </a:rPr>
              <a:t>日間</a:t>
            </a:r>
            <a:r>
              <a:rPr kumimoji="1" lang="en-US" altLang="ja-JP" sz="1050" dirty="0">
                <a:solidFill>
                  <a:schemeClr val="tx1">
                    <a:lumMod val="75000"/>
                    <a:lumOff val="25000"/>
                  </a:schemeClr>
                </a:solidFill>
                <a:latin typeface="Meiryo UI" panose="020B0604030504040204" pitchFamily="50" charset="-128"/>
                <a:ea typeface="Meiryo UI" panose="020B0604030504040204" pitchFamily="50" charset="-128"/>
              </a:rPr>
              <a:t>)</a:t>
            </a:r>
            <a:r>
              <a:rPr kumimoji="1" lang="ja-JP" altLang="en-US" sz="1050" dirty="0">
                <a:solidFill>
                  <a:schemeClr val="tx1">
                    <a:lumMod val="75000"/>
                    <a:lumOff val="25000"/>
                  </a:schemeClr>
                </a:solidFill>
                <a:latin typeface="Meiryo UI" panose="020B0604030504040204" pitchFamily="50" charset="-128"/>
                <a:ea typeface="Meiryo UI" panose="020B0604030504040204" pitchFamily="50" charset="-128"/>
              </a:rPr>
              <a:t>」もご用意しております。</a:t>
            </a:r>
            <a:endParaRPr kumimoji="1" lang="en-US" altLang="ja-JP" sz="1050" dirty="0">
              <a:solidFill>
                <a:schemeClr val="tx1">
                  <a:lumMod val="75000"/>
                  <a:lumOff val="25000"/>
                </a:schemeClr>
              </a:solidFill>
              <a:latin typeface="Meiryo UI" panose="020B0604030504040204" pitchFamily="50" charset="-128"/>
              <a:ea typeface="Meiryo UI" panose="020B0604030504040204" pitchFamily="50" charset="-128"/>
            </a:endParaRPr>
          </a:p>
          <a:p>
            <a:pPr algn="l"/>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rPr>
              <a:t>シリアル登録日から有効となります。そのため、ご購入後にシリアル登録せずに保管いただいた場合は期限開始はいたしません。</a:t>
            </a:r>
          </a:p>
          <a:p>
            <a:pPr algn="l"/>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rPr>
              <a:t>※</a:t>
            </a:r>
            <a:r>
              <a:rPr kumimoji="1" lang="ja-JP" altLang="en-US" sz="1050" dirty="0">
                <a:solidFill>
                  <a:schemeClr val="tx1">
                    <a:lumMod val="75000"/>
                    <a:lumOff val="25000"/>
                  </a:schemeClr>
                </a:solidFill>
                <a:latin typeface="Meiryo UI" panose="020B0604030504040204" pitchFamily="50" charset="-128"/>
                <a:ea typeface="Meiryo UI" panose="020B0604030504040204" pitchFamily="50" charset="-128"/>
              </a:rPr>
              <a:t>期限終了後は残時間の有無に関わらず失効となります。再度、製品をお買い求めください。</a:t>
            </a:r>
            <a:endParaRPr kumimoji="1" lang="en-US" altLang="ja-JP" sz="1050" dirty="0">
              <a:solidFill>
                <a:schemeClr val="tx1">
                  <a:lumMod val="75000"/>
                  <a:lumOff val="25000"/>
                </a:schemeClr>
              </a:solidFill>
              <a:latin typeface="Meiryo UI" panose="020B0604030504040204" pitchFamily="50" charset="-128"/>
              <a:ea typeface="Meiryo UI" panose="020B0604030504040204" pitchFamily="50" charset="-128"/>
            </a:endParaRPr>
          </a:p>
          <a:p>
            <a:pPr algn="l"/>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rPr>
              <a:t>以前の文字起こし時間のみのプラン（</a:t>
            </a: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rPr>
              <a:t>100</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rPr>
              <a:t>時間チャージなど）をご利用中の方や、販売終了後に該当のシリアルを有効化した方も、同様に要約をご利用いただけます。</a:t>
            </a:r>
            <a:endParaRPr lang="en-US" altLang="ja-JP" sz="1050" dirty="0">
              <a:solidFill>
                <a:schemeClr val="tx1">
                  <a:lumMod val="75000"/>
                  <a:lumOff val="25000"/>
                </a:schemeClr>
              </a:solidFill>
              <a:latin typeface="Meiryo UI" panose="020B0604030504040204" pitchFamily="50" charset="-128"/>
              <a:ea typeface="Meiryo UI" panose="020B0604030504040204" pitchFamily="50" charset="-128"/>
            </a:endParaRPr>
          </a:p>
        </p:txBody>
      </p:sp>
      <p:graphicFrame>
        <p:nvGraphicFramePr>
          <p:cNvPr id="16" name="表 15">
            <a:extLst>
              <a:ext uri="{FF2B5EF4-FFF2-40B4-BE49-F238E27FC236}">
                <a16:creationId xmlns:a16="http://schemas.microsoft.com/office/drawing/2014/main" id="{A08262A0-0663-4BF3-53C0-A7F079333A04}"/>
              </a:ext>
            </a:extLst>
          </p:cNvPr>
          <p:cNvGraphicFramePr>
            <a:graphicFrameLocks noGrp="1"/>
          </p:cNvGraphicFramePr>
          <p:nvPr>
            <p:extLst>
              <p:ext uri="{D42A27DB-BD31-4B8C-83A1-F6EECF244321}">
                <p14:modId xmlns:p14="http://schemas.microsoft.com/office/powerpoint/2010/main" val="3335488108"/>
              </p:ext>
            </p:extLst>
          </p:nvPr>
        </p:nvGraphicFramePr>
        <p:xfrm>
          <a:off x="275994" y="1995297"/>
          <a:ext cx="9285518" cy="1849361"/>
        </p:xfrm>
        <a:graphic>
          <a:graphicData uri="http://schemas.openxmlformats.org/drawingml/2006/table">
            <a:tbl>
              <a:tblPr bandRow="1">
                <a:tableStyleId>{B301B821-A1FF-4177-AEE7-76D212191A09}</a:tableStyleId>
              </a:tblPr>
              <a:tblGrid>
                <a:gridCol w="2772024">
                  <a:extLst>
                    <a:ext uri="{9D8B030D-6E8A-4147-A177-3AD203B41FA5}">
                      <a16:colId xmlns:a16="http://schemas.microsoft.com/office/drawing/2014/main" val="2686717292"/>
                    </a:ext>
                  </a:extLst>
                </a:gridCol>
                <a:gridCol w="3256747">
                  <a:extLst>
                    <a:ext uri="{9D8B030D-6E8A-4147-A177-3AD203B41FA5}">
                      <a16:colId xmlns:a16="http://schemas.microsoft.com/office/drawing/2014/main" val="1023827650"/>
                    </a:ext>
                  </a:extLst>
                </a:gridCol>
                <a:gridCol w="3256747">
                  <a:extLst>
                    <a:ext uri="{9D8B030D-6E8A-4147-A177-3AD203B41FA5}">
                      <a16:colId xmlns:a16="http://schemas.microsoft.com/office/drawing/2014/main" val="943652033"/>
                    </a:ext>
                  </a:extLst>
                </a:gridCol>
              </a:tblGrid>
              <a:tr h="329114">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製品</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rgbClr val="4F81BD"/>
                    </a:solidFill>
                  </a:tcPr>
                </a:tc>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ビジネスプラン</a:t>
                      </a:r>
                      <a:endParaRPr kumimoji="1" lang="en-US" altLang="ja-JP" sz="1200" b="1" dirty="0">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rgbClr val="4F81BD"/>
                    </a:solidFill>
                  </a:tcPr>
                </a:tc>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ビジネスプラン </a:t>
                      </a:r>
                      <a:r>
                        <a:rPr kumimoji="1" lang="en-US" altLang="ja-JP" sz="1200" b="1" dirty="0">
                          <a:solidFill>
                            <a:schemeClr val="bg1"/>
                          </a:solidFill>
                          <a:latin typeface="Meiryo UI" panose="020B0604030504040204" pitchFamily="50" charset="-128"/>
                          <a:ea typeface="Meiryo UI" panose="020B0604030504040204" pitchFamily="50" charset="-128"/>
                        </a:rPr>
                        <a:t>100</a:t>
                      </a:r>
                      <a:r>
                        <a:rPr kumimoji="1" lang="ja-JP" altLang="en-US" sz="1200" b="1" dirty="0">
                          <a:solidFill>
                            <a:schemeClr val="bg1"/>
                          </a:solidFill>
                          <a:latin typeface="Meiryo UI" panose="020B0604030504040204" pitchFamily="50" charset="-128"/>
                          <a:ea typeface="Meiryo UI" panose="020B0604030504040204" pitchFamily="50" charset="-128"/>
                        </a:rPr>
                        <a:t>時間</a:t>
                      </a:r>
                      <a:endParaRPr kumimoji="1" lang="en-US" altLang="ja-JP" sz="1200" b="1" dirty="0">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rgbClr val="4F81BD"/>
                    </a:solidFill>
                  </a:tcPr>
                </a:tc>
                <a:extLst>
                  <a:ext uri="{0D108BD9-81ED-4DB2-BD59-A6C34878D82A}">
                    <a16:rowId xmlns:a16="http://schemas.microsoft.com/office/drawing/2014/main" val="63890042"/>
                  </a:ext>
                </a:extLst>
              </a:tr>
              <a:tr h="3450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料金</a:t>
                      </a:r>
                      <a:r>
                        <a:rPr lang="ja-JP" altLang="en-US" sz="1200" kern="0" dirty="0">
                          <a:solidFill>
                            <a:schemeClr val="tx1"/>
                          </a:solidFill>
                          <a:effectLst/>
                          <a:latin typeface="Meiryo UI" panose="020B0604030504040204" pitchFamily="50" charset="-128"/>
                          <a:ea typeface="Meiryo UI" panose="020B0604030504040204" pitchFamily="50" charset="-128"/>
                        </a:rPr>
                        <a:t>（税別）</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a:r>
                        <a:rPr kumimoji="1" lang="en-US" altLang="ja-JP" sz="1200" b="1" strike="noStrike" dirty="0">
                          <a:solidFill>
                            <a:schemeClr val="tx1"/>
                          </a:solidFill>
                          <a:latin typeface="Meiryo UI" panose="020B0604030504040204" pitchFamily="50" charset="-128"/>
                          <a:ea typeface="Meiryo UI" panose="020B0604030504040204" pitchFamily="50" charset="-128"/>
                        </a:rPr>
                        <a:t>\90,000</a:t>
                      </a:r>
                      <a:r>
                        <a:rPr kumimoji="1" lang="ja-JP" altLang="en-US" sz="1050" b="0" strike="noStrike" dirty="0">
                          <a:solidFill>
                            <a:schemeClr val="tx1"/>
                          </a:solidFill>
                          <a:latin typeface="Meiryo UI" panose="020B0604030504040204" pitchFamily="50" charset="-128"/>
                          <a:ea typeface="Meiryo UI" panose="020B0604030504040204" pitchFamily="50" charset="-128"/>
                        </a:rPr>
                        <a:t>（税込</a:t>
                      </a:r>
                      <a:r>
                        <a:rPr kumimoji="1" lang="en-US" altLang="ja-JP" sz="1050" b="0" strike="noStrike" dirty="0">
                          <a:solidFill>
                            <a:schemeClr val="tx1"/>
                          </a:solidFill>
                          <a:latin typeface="Meiryo UI" panose="020B0604030504040204" pitchFamily="50" charset="-128"/>
                          <a:ea typeface="Meiryo UI" panose="020B0604030504040204" pitchFamily="50" charset="-128"/>
                        </a:rPr>
                        <a:t>99,000</a:t>
                      </a:r>
                      <a:r>
                        <a:rPr kumimoji="1" lang="ja-JP" altLang="en-US" sz="1050" b="0" strike="noStrike" dirty="0">
                          <a:solidFill>
                            <a:schemeClr val="tx1"/>
                          </a:solidFill>
                          <a:latin typeface="Meiryo UI" panose="020B0604030504040204" pitchFamily="50" charset="-128"/>
                          <a:ea typeface="Meiryo UI" panose="020B0604030504040204" pitchFamily="50" charset="-128"/>
                        </a:rPr>
                        <a:t>円）</a:t>
                      </a:r>
                      <a:endParaRPr kumimoji="1" lang="ja-JP" altLang="en-US" sz="1050" b="1"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a:r>
                        <a:rPr kumimoji="1" lang="en-US" altLang="ja-JP" sz="1200" b="1" strike="noStrike" dirty="0">
                          <a:solidFill>
                            <a:schemeClr val="tx1"/>
                          </a:solidFill>
                          <a:latin typeface="Meiryo UI" panose="020B0604030504040204" pitchFamily="50" charset="-128"/>
                          <a:ea typeface="Meiryo UI" panose="020B0604030504040204" pitchFamily="50" charset="-128"/>
                        </a:rPr>
                        <a:t>\18,000</a:t>
                      </a:r>
                      <a:r>
                        <a:rPr kumimoji="1" lang="ja-JP" altLang="en-US" sz="1050" b="0" strike="noStrike" dirty="0">
                          <a:solidFill>
                            <a:schemeClr val="tx1"/>
                          </a:solidFill>
                          <a:latin typeface="Meiryo UI" panose="020B0604030504040204" pitchFamily="50" charset="-128"/>
                          <a:ea typeface="Meiryo UI" panose="020B0604030504040204" pitchFamily="50" charset="-128"/>
                        </a:rPr>
                        <a:t>（税込</a:t>
                      </a:r>
                      <a:r>
                        <a:rPr kumimoji="1" lang="en-US" altLang="ja-JP" sz="1050" b="0" strike="noStrike" dirty="0">
                          <a:solidFill>
                            <a:schemeClr val="tx1"/>
                          </a:solidFill>
                          <a:latin typeface="Meiryo UI" panose="020B0604030504040204" pitchFamily="50" charset="-128"/>
                          <a:ea typeface="Meiryo UI" panose="020B0604030504040204" pitchFamily="50" charset="-128"/>
                        </a:rPr>
                        <a:t>19,800</a:t>
                      </a:r>
                      <a:r>
                        <a:rPr kumimoji="1" lang="ja-JP" altLang="en-US" sz="1050" b="0" strike="noStrike" dirty="0">
                          <a:solidFill>
                            <a:schemeClr val="tx1"/>
                          </a:solidFill>
                          <a:latin typeface="Meiryo UI" panose="020B0604030504040204" pitchFamily="50" charset="-128"/>
                          <a:ea typeface="Meiryo UI" panose="020B0604030504040204" pitchFamily="50" charset="-128"/>
                        </a:rPr>
                        <a:t>円）</a:t>
                      </a:r>
                      <a:endParaRPr kumimoji="1" lang="ja-JP" altLang="en-US" sz="1050" b="1"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extLst>
                  <a:ext uri="{0D108BD9-81ED-4DB2-BD59-A6C34878D82A}">
                    <a16:rowId xmlns:a16="http://schemas.microsoft.com/office/drawing/2014/main" val="3598009417"/>
                  </a:ext>
                </a:extLst>
              </a:tr>
              <a:tr h="345001">
                <a:tc>
                  <a:txBody>
                    <a:bodyPr/>
                    <a:lstStyle/>
                    <a:p>
                      <a:pPr algn="ctr"/>
                      <a:r>
                        <a:rPr kumimoji="1" lang="ja-JP" altLang="en-US" sz="1200" b="0" dirty="0">
                          <a:solidFill>
                            <a:schemeClr val="tx1"/>
                          </a:solidFill>
                          <a:latin typeface="Meiryo UI" panose="020B0604030504040204" pitchFamily="50" charset="-128"/>
                          <a:ea typeface="Meiryo UI" panose="020B0604030504040204" pitchFamily="50" charset="-128"/>
                        </a:rPr>
                        <a:t>文字起こし時間　</a:t>
                      </a:r>
                      <a:r>
                        <a:rPr kumimoji="1" lang="en-US" altLang="ja-JP" sz="1050" b="0" dirty="0">
                          <a:solidFill>
                            <a:schemeClr val="tx1"/>
                          </a:solidFill>
                          <a:latin typeface="Meiryo UI" panose="020B0604030504040204" pitchFamily="50" charset="-128"/>
                          <a:ea typeface="Meiryo UI" panose="020B0604030504040204" pitchFamily="50" charset="-128"/>
                        </a:rPr>
                        <a:t>※</a:t>
                      </a:r>
                      <a:r>
                        <a:rPr kumimoji="1" lang="ja-JP" altLang="en-US" sz="1050" b="0" dirty="0">
                          <a:solidFill>
                            <a:schemeClr val="tx1"/>
                          </a:solidFill>
                          <a:latin typeface="Meiryo UI" panose="020B0604030504040204" pitchFamily="50" charset="-128"/>
                          <a:ea typeface="Meiryo UI" panose="020B0604030504040204" pitchFamily="50" charset="-128"/>
                        </a:rPr>
                        <a:t>期間内、自動繰越</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a:r>
                        <a:rPr kumimoji="1" lang="en-US" altLang="ja-JP" sz="1200" b="0" dirty="0">
                          <a:solidFill>
                            <a:schemeClr val="tx1"/>
                          </a:solidFill>
                          <a:latin typeface="Meiryo UI" panose="020B0604030504040204" pitchFamily="50" charset="-128"/>
                          <a:ea typeface="Meiryo UI" panose="020B0604030504040204" pitchFamily="50" charset="-128"/>
                        </a:rPr>
                        <a:t>1,000</a:t>
                      </a:r>
                      <a:r>
                        <a:rPr kumimoji="1" lang="ja-JP" altLang="en-US" sz="1200" b="0" dirty="0">
                          <a:solidFill>
                            <a:schemeClr val="tx1"/>
                          </a:solidFill>
                          <a:latin typeface="Meiryo UI" panose="020B0604030504040204" pitchFamily="50" charset="-128"/>
                          <a:ea typeface="Meiryo UI" panose="020B0604030504040204" pitchFamily="50" charset="-128"/>
                        </a:rPr>
                        <a:t>時間</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a:r>
                        <a:rPr kumimoji="1" lang="en-US" altLang="ja-JP" sz="1200" b="0" dirty="0">
                          <a:solidFill>
                            <a:schemeClr val="tx1"/>
                          </a:solidFill>
                          <a:latin typeface="Meiryo UI" panose="020B0604030504040204" pitchFamily="50" charset="-128"/>
                          <a:ea typeface="Meiryo UI" panose="020B0604030504040204" pitchFamily="50" charset="-128"/>
                        </a:rPr>
                        <a:t>100</a:t>
                      </a:r>
                      <a:r>
                        <a:rPr kumimoji="1" lang="ja-JP" altLang="en-US" sz="1200" b="0" dirty="0">
                          <a:solidFill>
                            <a:schemeClr val="tx1"/>
                          </a:solidFill>
                          <a:latin typeface="Meiryo UI" panose="020B0604030504040204" pitchFamily="50" charset="-128"/>
                          <a:ea typeface="Meiryo UI" panose="020B0604030504040204" pitchFamily="50" charset="-128"/>
                        </a:rPr>
                        <a:t>時間</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extLst>
                  <a:ext uri="{0D108BD9-81ED-4DB2-BD59-A6C34878D82A}">
                    <a16:rowId xmlns:a16="http://schemas.microsoft.com/office/drawing/2014/main" val="1532348120"/>
                  </a:ext>
                </a:extLst>
              </a:tr>
              <a:tr h="245702">
                <a:tc>
                  <a:txBody>
                    <a:bodyPr/>
                    <a:lstStyle/>
                    <a:p>
                      <a:pPr algn="ctr"/>
                      <a:r>
                        <a:rPr kumimoji="1" lang="ja-JP" altLang="en-US" sz="1200" b="0" dirty="0">
                          <a:solidFill>
                            <a:schemeClr val="tx1"/>
                          </a:solidFill>
                          <a:latin typeface="Meiryo UI" panose="020B0604030504040204" pitchFamily="50" charset="-128"/>
                          <a:ea typeface="Meiryo UI" panose="020B0604030504040204" pitchFamily="50" charset="-128"/>
                        </a:rPr>
                        <a:t>有効期限</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chemeClr val="tx1"/>
                          </a:solidFill>
                          <a:latin typeface="Meiryo UI" panose="020B0604030504040204" pitchFamily="50" charset="-128"/>
                          <a:ea typeface="Meiryo UI" panose="020B0604030504040204" pitchFamily="50" charset="-128"/>
                        </a:rPr>
                        <a:t>1</a:t>
                      </a:r>
                      <a:r>
                        <a:rPr kumimoji="1" lang="ja-JP" altLang="en-US" sz="1200" b="0" dirty="0">
                          <a:solidFill>
                            <a:schemeClr val="tx1"/>
                          </a:solidFill>
                          <a:latin typeface="Meiryo UI" panose="020B0604030504040204" pitchFamily="50" charset="-128"/>
                          <a:ea typeface="Meiryo UI" panose="020B0604030504040204" pitchFamily="50" charset="-128"/>
                        </a:rPr>
                        <a:t>年間</a:t>
                      </a:r>
                      <a:endParaRPr kumimoji="1" lang="en-US" altLang="ja-JP" sz="12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chemeClr val="tx1"/>
                          </a:solidFill>
                          <a:latin typeface="Meiryo UI" panose="020B0604030504040204" pitchFamily="50" charset="-128"/>
                          <a:ea typeface="Meiryo UI" panose="020B0604030504040204" pitchFamily="50" charset="-128"/>
                        </a:rPr>
                        <a:t>1</a:t>
                      </a:r>
                      <a:r>
                        <a:rPr kumimoji="1" lang="ja-JP" altLang="en-US" sz="1200" b="0" dirty="0">
                          <a:solidFill>
                            <a:schemeClr val="tx1"/>
                          </a:solidFill>
                          <a:latin typeface="Meiryo UI" panose="020B0604030504040204" pitchFamily="50" charset="-128"/>
                          <a:ea typeface="Meiryo UI" panose="020B0604030504040204" pitchFamily="50" charset="-128"/>
                        </a:rPr>
                        <a:t>年間</a:t>
                      </a:r>
                      <a:endParaRPr kumimoji="1" lang="en-US" altLang="ja-JP" sz="12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823343882"/>
                  </a:ext>
                </a:extLst>
              </a:tr>
              <a:tr h="245702">
                <a:tc>
                  <a:txBody>
                    <a:bodyPr/>
                    <a:lstStyle/>
                    <a:p>
                      <a:pPr algn="ctr"/>
                      <a:r>
                        <a:rPr kumimoji="1" lang="ja-JP" altLang="en-US" sz="1200" b="0" dirty="0">
                          <a:solidFill>
                            <a:schemeClr val="tx1"/>
                          </a:solidFill>
                          <a:latin typeface="Meiryo UI" panose="020B0604030504040204" pitchFamily="50" charset="-128"/>
                          <a:ea typeface="Meiryo UI" panose="020B0604030504040204" pitchFamily="50" charset="-128"/>
                        </a:rPr>
                        <a:t>納品物</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rgbClr val="E9EDF4"/>
                    </a:solidFill>
                  </a:tcPr>
                </a:tc>
                <a:tc>
                  <a:txBody>
                    <a:bodyPr/>
                    <a:lstStyle/>
                    <a:p>
                      <a:pPr algn="ctr"/>
                      <a:r>
                        <a:rPr kumimoji="1" lang="ja-JP" altLang="en-US" sz="1200" b="0" dirty="0">
                          <a:solidFill>
                            <a:schemeClr val="tx1"/>
                          </a:solidFill>
                          <a:latin typeface="Meiryo UI" panose="020B0604030504040204" pitchFamily="50" charset="-128"/>
                          <a:ea typeface="Meiryo UI" panose="020B0604030504040204" pitchFamily="50" charset="-128"/>
                        </a:rPr>
                        <a:t>シリアルカード</a:t>
                      </a:r>
                      <a:r>
                        <a:rPr kumimoji="1" lang="en-US" altLang="ja-JP" sz="1200" b="0" dirty="0">
                          <a:solidFill>
                            <a:schemeClr val="tx1"/>
                          </a:solidFill>
                          <a:latin typeface="Meiryo UI" panose="020B0604030504040204" pitchFamily="50" charset="-128"/>
                          <a:ea typeface="Meiryo UI" panose="020B0604030504040204" pitchFamily="50" charset="-128"/>
                        </a:rPr>
                        <a:t>×1</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rgbClr val="E9EDF4"/>
                    </a:solidFill>
                  </a:tcPr>
                </a:tc>
                <a:tc>
                  <a:txBody>
                    <a:bodyPr/>
                    <a:lstStyle/>
                    <a:p>
                      <a:pPr algn="ctr"/>
                      <a:r>
                        <a:rPr kumimoji="1" lang="ja-JP" altLang="en-US" sz="1200" b="0" dirty="0">
                          <a:solidFill>
                            <a:schemeClr val="tx1"/>
                          </a:solidFill>
                          <a:latin typeface="Meiryo UI" panose="020B0604030504040204" pitchFamily="50" charset="-128"/>
                          <a:ea typeface="Meiryo UI" panose="020B0604030504040204" pitchFamily="50" charset="-128"/>
                        </a:rPr>
                        <a:t>シリアルカード</a:t>
                      </a:r>
                      <a:r>
                        <a:rPr kumimoji="1" lang="en-US" altLang="ja-JP" sz="1200" b="0" dirty="0">
                          <a:solidFill>
                            <a:schemeClr val="tx1"/>
                          </a:solidFill>
                          <a:latin typeface="Meiryo UI" panose="020B0604030504040204" pitchFamily="50" charset="-128"/>
                          <a:ea typeface="Meiryo UI" panose="020B0604030504040204" pitchFamily="50" charset="-128"/>
                        </a:rPr>
                        <a:t>×1</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rgbClr val="E9EDF4"/>
                    </a:solidFill>
                  </a:tcPr>
                </a:tc>
                <a:extLst>
                  <a:ext uri="{0D108BD9-81ED-4DB2-BD59-A6C34878D82A}">
                    <a16:rowId xmlns:a16="http://schemas.microsoft.com/office/drawing/2014/main" val="3254121893"/>
                  </a:ext>
                </a:extLst>
              </a:tr>
              <a:tr h="281605">
                <a:tc>
                  <a:txBody>
                    <a:bodyPr/>
                    <a:lstStyle/>
                    <a:p>
                      <a:pPr algn="ctr"/>
                      <a:r>
                        <a:rPr kumimoji="1" lang="en-US" altLang="ja-JP" sz="1200" b="0" dirty="0">
                          <a:solidFill>
                            <a:schemeClr val="tx1"/>
                          </a:solidFill>
                          <a:latin typeface="Meiryo UI" panose="020B0604030504040204" pitchFamily="50" charset="-128"/>
                          <a:ea typeface="Meiryo UI" panose="020B0604030504040204" pitchFamily="50" charset="-128"/>
                        </a:rPr>
                        <a:t>JAN</a:t>
                      </a:r>
                      <a:r>
                        <a:rPr kumimoji="1" lang="ja-JP" altLang="en-US" sz="1200" b="0" dirty="0">
                          <a:solidFill>
                            <a:schemeClr val="tx1"/>
                          </a:solidFill>
                          <a:latin typeface="Meiryo UI" panose="020B0604030504040204" pitchFamily="50" charset="-128"/>
                          <a:ea typeface="Meiryo UI" panose="020B0604030504040204" pitchFamily="50" charset="-128"/>
                        </a:rPr>
                        <a:t>コード</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rPr>
                        <a:t>4550483432103</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rPr>
                        <a:t>4550483554706</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89744772"/>
                  </a:ext>
                </a:extLst>
              </a:tr>
            </a:tbl>
          </a:graphicData>
        </a:graphic>
      </p:graphicFrame>
      <p:sp>
        <p:nvSpPr>
          <p:cNvPr id="11" name="テキスト ボックス 10">
            <a:extLst>
              <a:ext uri="{FF2B5EF4-FFF2-40B4-BE49-F238E27FC236}">
                <a16:creationId xmlns:a16="http://schemas.microsoft.com/office/drawing/2014/main" id="{BE8F942E-BC1B-A40E-2DA5-8C82EEAB7A92}"/>
              </a:ext>
            </a:extLst>
          </p:cNvPr>
          <p:cNvSpPr txBox="1"/>
          <p:nvPr/>
        </p:nvSpPr>
        <p:spPr>
          <a:xfrm>
            <a:off x="200472" y="602164"/>
            <a:ext cx="9475372"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dirty="0">
                <a:solidFill>
                  <a:schemeClr val="tx1"/>
                </a:solidFill>
                <a:latin typeface="Meiryo UI" panose="020B0604030504040204" pitchFamily="50" charset="-128"/>
                <a:ea typeface="Meiryo UI" panose="020B0604030504040204" pitchFamily="50" charset="-128"/>
              </a:rPr>
              <a:t>すべてのお客様が、「要約」機能をご利用可能です。（</a:t>
            </a:r>
            <a:r>
              <a:rPr lang="en-US" altLang="ja-JP" sz="1600" b="1" dirty="0">
                <a:solidFill>
                  <a:schemeClr val="tx1"/>
                </a:solidFill>
                <a:latin typeface="Meiryo UI" panose="020B0604030504040204" pitchFamily="50" charset="-128"/>
                <a:ea typeface="Meiryo UI" panose="020B0604030504040204" pitchFamily="50" charset="-128"/>
              </a:rPr>
              <a:t>2025</a:t>
            </a:r>
            <a:r>
              <a:rPr lang="ja-JP" altLang="en-US" sz="1600" b="1" dirty="0">
                <a:solidFill>
                  <a:schemeClr val="tx1"/>
                </a:solidFill>
                <a:latin typeface="Meiryo UI" panose="020B0604030504040204" pitchFamily="50" charset="-128"/>
                <a:ea typeface="Meiryo UI" panose="020B0604030504040204" pitchFamily="50" charset="-128"/>
              </a:rPr>
              <a:t>年</a:t>
            </a:r>
            <a:r>
              <a:rPr lang="en-US" altLang="ja-JP" sz="1600" b="1" dirty="0">
                <a:solidFill>
                  <a:schemeClr val="tx1"/>
                </a:solidFill>
                <a:latin typeface="Meiryo UI" panose="020B0604030504040204" pitchFamily="50" charset="-128"/>
                <a:ea typeface="Meiryo UI" panose="020B0604030504040204" pitchFamily="50" charset="-128"/>
              </a:rPr>
              <a:t>6</a:t>
            </a:r>
            <a:r>
              <a:rPr lang="ja-JP" altLang="en-US" sz="1600" b="1" dirty="0">
                <a:solidFill>
                  <a:schemeClr val="tx1"/>
                </a:solidFill>
                <a:latin typeface="Meiryo UI" panose="020B0604030504040204" pitchFamily="50" charset="-128"/>
                <a:ea typeface="Meiryo UI" panose="020B0604030504040204" pitchFamily="50" charset="-128"/>
              </a:rPr>
              <a:t>月</a:t>
            </a:r>
            <a:r>
              <a:rPr lang="en-US" altLang="ja-JP" sz="1600" b="1" dirty="0">
                <a:solidFill>
                  <a:schemeClr val="tx1"/>
                </a:solidFill>
                <a:latin typeface="Meiryo UI" panose="020B0604030504040204" pitchFamily="50" charset="-128"/>
                <a:ea typeface="Meiryo UI" panose="020B0604030504040204" pitchFamily="50" charset="-128"/>
              </a:rPr>
              <a:t>16</a:t>
            </a:r>
            <a:r>
              <a:rPr lang="ja-JP" altLang="en-US" sz="1600" b="1" dirty="0">
                <a:solidFill>
                  <a:schemeClr val="tx1"/>
                </a:solidFill>
                <a:latin typeface="Meiryo UI" panose="020B0604030504040204" pitchFamily="50" charset="-128"/>
                <a:ea typeface="Meiryo UI" panose="020B0604030504040204" pitchFamily="50" charset="-128"/>
              </a:rPr>
              <a:t>日以降）</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5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・各プランは各アカウントごとに紐付きます（同一アカウントで複数台を共有してご利用の場合は、</a:t>
            </a:r>
            <a:r>
              <a:rPr lang="en-US" altLang="ja-JP" sz="1200" dirty="0">
                <a:solidFill>
                  <a:schemeClr val="tx1"/>
                </a:solidFill>
                <a:latin typeface="Meiryo UI" panose="020B0604030504040204" pitchFamily="50" charset="-128"/>
                <a:ea typeface="Meiryo UI" panose="020B0604030504040204" pitchFamily="50" charset="-128"/>
              </a:rPr>
              <a:t>1</a:t>
            </a:r>
            <a:r>
              <a:rPr lang="ja-JP" altLang="en-US" sz="1200" dirty="0">
                <a:solidFill>
                  <a:schemeClr val="tx1"/>
                </a:solidFill>
                <a:latin typeface="Meiryo UI" panose="020B0604030504040204" pitchFamily="50" charset="-128"/>
                <a:ea typeface="Meiryo UI" panose="020B0604030504040204" pitchFamily="50" charset="-128"/>
              </a:rPr>
              <a:t>プランのみで問題ございません）</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以下すべての製品は</a:t>
            </a:r>
            <a:r>
              <a:rPr kumimoji="1" lang="ja-JP" altLang="en-US" sz="1200" dirty="0">
                <a:solidFill>
                  <a:schemeClr val="tx1"/>
                </a:solidFill>
                <a:latin typeface="Meiryo UI" panose="020B0604030504040204" pitchFamily="50" charset="-128"/>
                <a:ea typeface="Meiryo UI" panose="020B0604030504040204" pitchFamily="50" charset="-128"/>
              </a:rPr>
              <a:t>シリアルカードで納品します。各アカウントにシリアルコードを紐づけることで適用開始となります。</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20685057-87F9-C747-CC4D-1DE655DB2879}"/>
              </a:ext>
            </a:extLst>
          </p:cNvPr>
          <p:cNvSpPr/>
          <p:nvPr/>
        </p:nvSpPr>
        <p:spPr bwMode="auto">
          <a:xfrm>
            <a:off x="3080791" y="1520731"/>
            <a:ext cx="3225637" cy="461665"/>
          </a:xfrm>
          <a:prstGeom prst="rect">
            <a:avLst/>
          </a:prstGeom>
          <a:solidFill>
            <a:srgbClr val="F2513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遠慮せずに使いたい方へ</a:t>
            </a:r>
            <a:endParaRPr lang="en-US" altLang="ja-JP" sz="1200" b="1" dirty="0">
              <a:latin typeface="Meiryo UI" panose="020B0604030504040204" pitchFamily="50" charset="-128"/>
              <a:ea typeface="Meiryo UI" panose="020B0604030504040204" pitchFamily="50" charset="-128"/>
              <a:cs typeface="メイリオ" panose="020B0604030504040204" pitchFamily="50" charset="-128"/>
            </a:endParaRPr>
          </a:p>
          <a:p>
            <a:pPr marL="0" marR="0" indent="0" defTabSz="914400" rtl="0" eaLnBrk="1" fontAlgn="base" latinLnBrk="0" hangingPunct="1">
              <a:lnSpc>
                <a:spcPct val="100000"/>
              </a:lnSpc>
              <a:spcBef>
                <a:spcPct val="0"/>
              </a:spcBef>
              <a:spcAft>
                <a:spcPct val="0"/>
              </a:spcAft>
              <a:buClrTx/>
              <a:buSzTx/>
              <a:buFontTx/>
              <a:buNone/>
              <a:tabLst/>
            </a:pPr>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ほぼ使い放題の大容量</a:t>
            </a: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プラン</a:t>
            </a:r>
          </a:p>
        </p:txBody>
      </p:sp>
      <p:sp>
        <p:nvSpPr>
          <p:cNvPr id="13" name="正方形/長方形 12">
            <a:extLst>
              <a:ext uri="{FF2B5EF4-FFF2-40B4-BE49-F238E27FC236}">
                <a16:creationId xmlns:a16="http://schemas.microsoft.com/office/drawing/2014/main" id="{9C2F9B1F-2B0E-531B-01AA-EED48376B86A}"/>
              </a:ext>
            </a:extLst>
          </p:cNvPr>
          <p:cNvSpPr/>
          <p:nvPr/>
        </p:nvSpPr>
        <p:spPr bwMode="auto">
          <a:xfrm>
            <a:off x="6321152" y="1520731"/>
            <a:ext cx="3225637" cy="461665"/>
          </a:xfrm>
          <a:prstGeom prst="rect">
            <a:avLst/>
          </a:prstGeom>
          <a:solidFill>
            <a:srgbClr val="F6816E">
              <a:alpha val="8902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まずは手軽に試したい方へ</a:t>
            </a:r>
            <a:endParaRPr kumimoji="1" lang="en-US" altLang="ja-JP" sz="1200" b="1" dirty="0">
              <a:latin typeface="Meiryo UI" panose="020B0604030504040204" pitchFamily="50" charset="-128"/>
              <a:ea typeface="Meiryo UI" panose="020B0604030504040204" pitchFamily="50" charset="-128"/>
              <a:cs typeface="メイリオ" panose="020B0604030504040204" pitchFamily="50" charset="-128"/>
            </a:endParaRPr>
          </a:p>
          <a:p>
            <a:pPr marL="0" marR="0" indent="0" defTabSz="914400" rtl="0" eaLnBrk="1" fontAlgn="base" latinLnBrk="0" hangingPunct="1">
              <a:lnSpc>
                <a:spcPct val="100000"/>
              </a:lnSpc>
              <a:spcBef>
                <a:spcPct val="0"/>
              </a:spcBef>
              <a:spcAft>
                <a:spcPct val="0"/>
              </a:spcAft>
              <a:buClrTx/>
              <a:buSzTx/>
              <a:buFontTx/>
              <a:buNone/>
              <a:tabLst/>
            </a:pP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スモールスタートプラン</a:t>
            </a:r>
          </a:p>
        </p:txBody>
      </p:sp>
      <p:sp>
        <p:nvSpPr>
          <p:cNvPr id="8" name="テキスト ボックス 7">
            <a:extLst>
              <a:ext uri="{FF2B5EF4-FFF2-40B4-BE49-F238E27FC236}">
                <a16:creationId xmlns:a16="http://schemas.microsoft.com/office/drawing/2014/main" id="{815798F5-9739-28AC-A78C-B1DD04B85814}"/>
              </a:ext>
            </a:extLst>
          </p:cNvPr>
          <p:cNvSpPr txBox="1"/>
          <p:nvPr/>
        </p:nvSpPr>
        <p:spPr>
          <a:xfrm>
            <a:off x="275994" y="4852767"/>
            <a:ext cx="640871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Meiryo UI" panose="020B0604030504040204" pitchFamily="50" charset="-128"/>
                <a:ea typeface="Meiryo UI" panose="020B0604030504040204" pitchFamily="50" charset="-128"/>
              </a:rPr>
              <a:t>■ご購入例（税抜）</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重ね掛け可能です</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9" name="四角形: 角を丸くする 8">
            <a:extLst>
              <a:ext uri="{FF2B5EF4-FFF2-40B4-BE49-F238E27FC236}">
                <a16:creationId xmlns:a16="http://schemas.microsoft.com/office/drawing/2014/main" id="{FC31ABCE-C0AA-7ECC-2627-093BF7CE4F16}"/>
              </a:ext>
            </a:extLst>
          </p:cNvPr>
          <p:cNvSpPr/>
          <p:nvPr/>
        </p:nvSpPr>
        <p:spPr bwMode="auto">
          <a:xfrm>
            <a:off x="2617548" y="5772357"/>
            <a:ext cx="2182072" cy="504000"/>
          </a:xfrm>
          <a:prstGeom prst="roundRect">
            <a:avLst/>
          </a:prstGeom>
          <a:solidFill>
            <a:srgbClr val="00A4D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ビジネスプラン</a:t>
            </a:r>
            <a:endParaRPr kumimoji="1" lang="en-US" altLang="ja-JP" sz="1200" b="1"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50" dirty="0">
                <a:latin typeface="Meiryo UI" panose="020B0604030504040204" pitchFamily="50" charset="-128"/>
                <a:ea typeface="Meiryo UI" panose="020B0604030504040204" pitchFamily="50" charset="-128"/>
                <a:cs typeface="メイリオ" panose="020B0604030504040204" pitchFamily="50" charset="-128"/>
              </a:rPr>
              <a:t>（</a:t>
            </a:r>
            <a:r>
              <a:rPr lang="en-US" altLang="ja-JP" sz="1050" dirty="0">
                <a:latin typeface="Meiryo UI" panose="020B0604030504040204" pitchFamily="50" charset="-128"/>
                <a:ea typeface="Meiryo UI" panose="020B0604030504040204" pitchFamily="50" charset="-128"/>
                <a:cs typeface="メイリオ" panose="020B0604030504040204" pitchFamily="50" charset="-128"/>
              </a:rPr>
              <a:t>90,000</a:t>
            </a: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円）</a:t>
            </a:r>
            <a:endParaRPr kumimoji="1" lang="ja-JP" altLang="en-US" sz="105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0" name="四角形: 角を丸くする 9">
            <a:extLst>
              <a:ext uri="{FF2B5EF4-FFF2-40B4-BE49-F238E27FC236}">
                <a16:creationId xmlns:a16="http://schemas.microsoft.com/office/drawing/2014/main" id="{51920095-0C2A-42EA-F7D3-0C40A9E67E3E}"/>
              </a:ext>
            </a:extLst>
          </p:cNvPr>
          <p:cNvSpPr/>
          <p:nvPr/>
        </p:nvSpPr>
        <p:spPr bwMode="auto">
          <a:xfrm>
            <a:off x="2614497" y="5192283"/>
            <a:ext cx="2182072" cy="504000"/>
          </a:xfrm>
          <a:prstGeom prst="roundRect">
            <a:avLst/>
          </a:prstGeom>
          <a:solidFill>
            <a:srgbClr val="2FC9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ビジネスプラン </a:t>
            </a:r>
            <a:r>
              <a:rPr kumimoji="1" lang="en-US" altLang="ja-JP" sz="1200" b="1" dirty="0">
                <a:latin typeface="Meiryo UI" panose="020B0604030504040204" pitchFamily="50" charset="-128"/>
                <a:ea typeface="Meiryo UI" panose="020B0604030504040204" pitchFamily="50" charset="-128"/>
                <a:cs typeface="メイリオ" panose="020B0604030504040204" pitchFamily="50" charset="-128"/>
              </a:rPr>
              <a:t>100</a:t>
            </a: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時間</a:t>
            </a:r>
            <a:endParaRPr kumimoji="1" lang="en-US" altLang="ja-JP" sz="1200" b="1" dirty="0">
              <a:latin typeface="Meiryo UI" panose="020B0604030504040204" pitchFamily="50" charset="-128"/>
              <a:ea typeface="Meiryo UI" panose="020B0604030504040204" pitchFamily="50" charset="-128"/>
              <a:cs typeface="メイリオ" panose="020B0604030504040204" pitchFamily="50" charset="-128"/>
            </a:endParaRPr>
          </a:p>
          <a:p>
            <a:pPr marL="0" marR="0" indent="0" defTabSz="914400" rtl="0" eaLnBrk="1" fontAlgn="base" latinLnBrk="0" hangingPunct="1">
              <a:lnSpc>
                <a:spcPct val="100000"/>
              </a:lnSpc>
              <a:spcBef>
                <a:spcPct val="0"/>
              </a:spcBef>
              <a:spcAft>
                <a:spcPct val="0"/>
              </a:spcAft>
              <a:buClrTx/>
              <a:buSzTx/>
              <a:buFontTx/>
              <a:buNone/>
              <a:tabLst/>
            </a:pP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a:t>
            </a:r>
            <a:r>
              <a:rPr lang="en-US" altLang="ja-JP" sz="1050" dirty="0">
                <a:latin typeface="Meiryo UI" panose="020B0604030504040204" pitchFamily="50" charset="-128"/>
                <a:ea typeface="Meiryo UI" panose="020B0604030504040204" pitchFamily="50" charset="-128"/>
                <a:cs typeface="メイリオ" panose="020B0604030504040204" pitchFamily="50" charset="-128"/>
              </a:rPr>
              <a:t>18,000</a:t>
            </a: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円）</a:t>
            </a:r>
            <a:endParaRPr kumimoji="1" lang="ja-JP" altLang="en-US" sz="105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7" name="テキスト ボックス 16">
            <a:extLst>
              <a:ext uri="{FF2B5EF4-FFF2-40B4-BE49-F238E27FC236}">
                <a16:creationId xmlns:a16="http://schemas.microsoft.com/office/drawing/2014/main" id="{31655B03-B19D-FEFA-2F52-F98505FCED03}"/>
              </a:ext>
            </a:extLst>
          </p:cNvPr>
          <p:cNvSpPr txBox="1"/>
          <p:nvPr/>
        </p:nvSpPr>
        <p:spPr>
          <a:xfrm>
            <a:off x="310241" y="5275006"/>
            <a:ext cx="2794140" cy="4462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年間</a:t>
            </a:r>
            <a:r>
              <a:rPr kumimoji="1" lang="en-US" altLang="ja-JP" sz="1200" b="1" dirty="0">
                <a:solidFill>
                  <a:schemeClr val="tx1"/>
                </a:solidFill>
                <a:latin typeface="Meiryo UI" panose="020B0604030504040204" pitchFamily="50" charset="-128"/>
                <a:ea typeface="Meiryo UI" panose="020B0604030504040204" pitchFamily="50" charset="-128"/>
              </a:rPr>
              <a:t>200</a:t>
            </a:r>
            <a:r>
              <a:rPr kumimoji="1" lang="ja-JP" altLang="en-US" sz="1200" b="1" dirty="0">
                <a:solidFill>
                  <a:schemeClr val="tx1"/>
                </a:solidFill>
                <a:latin typeface="Meiryo UI" panose="020B0604030504040204" pitchFamily="50" charset="-128"/>
                <a:ea typeface="Meiryo UI" panose="020B0604030504040204" pitchFamily="50" charset="-128"/>
              </a:rPr>
              <a:t>時間   ご利用の場合</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a:t>
            </a:r>
            <a:r>
              <a:rPr kumimoji="1" lang="en-US" altLang="ja-JP" sz="1050" dirty="0">
                <a:solidFill>
                  <a:schemeClr val="tx1"/>
                </a:solidFill>
                <a:latin typeface="Meiryo UI" panose="020B0604030504040204" pitchFamily="50" charset="-128"/>
                <a:ea typeface="Meiryo UI" panose="020B0604030504040204" pitchFamily="50" charset="-128"/>
              </a:rPr>
              <a:t>36,000</a:t>
            </a:r>
            <a:r>
              <a:rPr kumimoji="1" lang="ja-JP" altLang="en-US" sz="1050" dirty="0">
                <a:solidFill>
                  <a:schemeClr val="tx1"/>
                </a:solidFill>
                <a:latin typeface="Meiryo UI" panose="020B0604030504040204" pitchFamily="50" charset="-128"/>
                <a:ea typeface="Meiryo UI" panose="020B0604030504040204" pitchFamily="50" charset="-128"/>
              </a:rPr>
              <a:t>円）</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01A20C4B-6EF2-6A03-AEE9-98F9691154EC}"/>
              </a:ext>
            </a:extLst>
          </p:cNvPr>
          <p:cNvSpPr txBox="1"/>
          <p:nvPr/>
        </p:nvSpPr>
        <p:spPr>
          <a:xfrm>
            <a:off x="310241" y="5822270"/>
            <a:ext cx="2794140" cy="4462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eiryo UI" panose="020B0604030504040204" pitchFamily="50" charset="-128"/>
                <a:ea typeface="Meiryo UI" panose="020B0604030504040204" pitchFamily="50" charset="-128"/>
              </a:rPr>
              <a:t>年間</a:t>
            </a:r>
            <a:r>
              <a:rPr lang="en-US" altLang="ja-JP" sz="1200" b="1" dirty="0">
                <a:solidFill>
                  <a:schemeClr val="tx1"/>
                </a:solidFill>
                <a:latin typeface="Meiryo UI" panose="020B0604030504040204" pitchFamily="50" charset="-128"/>
                <a:ea typeface="Meiryo UI" panose="020B0604030504040204" pitchFamily="50" charset="-128"/>
              </a:rPr>
              <a:t>12</a:t>
            </a:r>
            <a:r>
              <a:rPr kumimoji="1" lang="en-US" altLang="ja-JP" sz="1200" b="1" dirty="0">
                <a:solidFill>
                  <a:schemeClr val="tx1"/>
                </a:solidFill>
                <a:latin typeface="Meiryo UI" panose="020B0604030504040204" pitchFamily="50" charset="-128"/>
                <a:ea typeface="Meiryo UI" panose="020B0604030504040204" pitchFamily="50" charset="-128"/>
              </a:rPr>
              <a:t>00</a:t>
            </a:r>
            <a:r>
              <a:rPr kumimoji="1" lang="ja-JP" altLang="en-US" sz="1200" b="1" dirty="0">
                <a:solidFill>
                  <a:schemeClr val="tx1"/>
                </a:solidFill>
                <a:latin typeface="Meiryo UI" panose="020B0604030504040204" pitchFamily="50" charset="-128"/>
                <a:ea typeface="Meiryo UI" panose="020B0604030504040204" pitchFamily="50" charset="-128"/>
              </a:rPr>
              <a:t>時間 ご利用の場合</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rPr>
              <a:t>126</a:t>
            </a:r>
            <a:r>
              <a:rPr kumimoji="1" lang="en-US" altLang="ja-JP" sz="1050" dirty="0">
                <a:solidFill>
                  <a:schemeClr val="tx1"/>
                </a:solidFill>
                <a:latin typeface="Meiryo UI" panose="020B0604030504040204" pitchFamily="50" charset="-128"/>
                <a:ea typeface="Meiryo UI" panose="020B0604030504040204" pitchFamily="50" charset="-128"/>
              </a:rPr>
              <a:t>,000</a:t>
            </a:r>
            <a:r>
              <a:rPr kumimoji="1" lang="ja-JP" altLang="en-US" sz="1050" dirty="0">
                <a:solidFill>
                  <a:schemeClr val="tx1"/>
                </a:solidFill>
                <a:latin typeface="Meiryo UI" panose="020B0604030504040204" pitchFamily="50" charset="-128"/>
                <a:ea typeface="Meiryo UI" panose="020B0604030504040204" pitchFamily="50" charset="-128"/>
              </a:rPr>
              <a:t>円）</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sp>
        <p:nvSpPr>
          <p:cNvPr id="19" name="四角形: 角を丸くする 18">
            <a:extLst>
              <a:ext uri="{FF2B5EF4-FFF2-40B4-BE49-F238E27FC236}">
                <a16:creationId xmlns:a16="http://schemas.microsoft.com/office/drawing/2014/main" id="{897CA150-91FE-196D-822E-3E789F8E03EA}"/>
              </a:ext>
            </a:extLst>
          </p:cNvPr>
          <p:cNvSpPr/>
          <p:nvPr/>
        </p:nvSpPr>
        <p:spPr bwMode="auto">
          <a:xfrm>
            <a:off x="5099992" y="5192283"/>
            <a:ext cx="2182072" cy="504000"/>
          </a:xfrm>
          <a:prstGeom prst="roundRect">
            <a:avLst/>
          </a:prstGeom>
          <a:solidFill>
            <a:srgbClr val="2FC9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ビジネスプラン </a:t>
            </a:r>
            <a:r>
              <a:rPr kumimoji="1" lang="en-US" altLang="ja-JP" sz="1200" b="1" dirty="0">
                <a:latin typeface="Meiryo UI" panose="020B0604030504040204" pitchFamily="50" charset="-128"/>
                <a:ea typeface="Meiryo UI" panose="020B0604030504040204" pitchFamily="50" charset="-128"/>
                <a:cs typeface="メイリオ" panose="020B0604030504040204" pitchFamily="50" charset="-128"/>
              </a:rPr>
              <a:t>100</a:t>
            </a: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時間</a:t>
            </a:r>
            <a:endParaRPr kumimoji="1" lang="en-US" altLang="ja-JP" sz="1200" b="1" dirty="0">
              <a:latin typeface="Meiryo UI" panose="020B0604030504040204" pitchFamily="50" charset="-128"/>
              <a:ea typeface="Meiryo UI" panose="020B0604030504040204" pitchFamily="50" charset="-128"/>
              <a:cs typeface="メイリオ" panose="020B0604030504040204" pitchFamily="50" charset="-128"/>
            </a:endParaRPr>
          </a:p>
          <a:p>
            <a:pPr marL="0" marR="0" indent="0" defTabSz="914400" rtl="0" eaLnBrk="1" fontAlgn="base" latinLnBrk="0" hangingPunct="1">
              <a:lnSpc>
                <a:spcPct val="100000"/>
              </a:lnSpc>
              <a:spcBef>
                <a:spcPct val="0"/>
              </a:spcBef>
              <a:spcAft>
                <a:spcPct val="0"/>
              </a:spcAft>
              <a:buClrTx/>
              <a:buSzTx/>
              <a:buFontTx/>
              <a:buNone/>
              <a:tabLst/>
            </a:pP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a:t>
            </a:r>
            <a:r>
              <a:rPr lang="en-US" altLang="ja-JP" sz="1050" dirty="0">
                <a:latin typeface="Meiryo UI" panose="020B0604030504040204" pitchFamily="50" charset="-128"/>
                <a:ea typeface="Meiryo UI" panose="020B0604030504040204" pitchFamily="50" charset="-128"/>
                <a:cs typeface="メイリオ" panose="020B0604030504040204" pitchFamily="50" charset="-128"/>
              </a:rPr>
              <a:t>18,000</a:t>
            </a: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円）</a:t>
            </a:r>
            <a:endParaRPr kumimoji="1" lang="ja-JP" altLang="en-US" sz="105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4" name="テキスト ボックス 23">
            <a:extLst>
              <a:ext uri="{FF2B5EF4-FFF2-40B4-BE49-F238E27FC236}">
                <a16:creationId xmlns:a16="http://schemas.microsoft.com/office/drawing/2014/main" id="{30779EB7-0501-6ACD-DDE2-07514C5C53B8}"/>
              </a:ext>
            </a:extLst>
          </p:cNvPr>
          <p:cNvSpPr txBox="1"/>
          <p:nvPr/>
        </p:nvSpPr>
        <p:spPr>
          <a:xfrm>
            <a:off x="4753841" y="5259599"/>
            <a:ext cx="38887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dirty="0">
                <a:solidFill>
                  <a:schemeClr val="tx1"/>
                </a:solidFill>
                <a:latin typeface="Meiryo UI" panose="020B0604030504040204" pitchFamily="50" charset="-128"/>
                <a:ea typeface="Meiryo UI" panose="020B0604030504040204" pitchFamily="50" charset="-128"/>
              </a:rPr>
              <a:t>+</a:t>
            </a:r>
          </a:p>
        </p:txBody>
      </p:sp>
      <p:sp>
        <p:nvSpPr>
          <p:cNvPr id="25" name="テキスト ボックス 24">
            <a:extLst>
              <a:ext uri="{FF2B5EF4-FFF2-40B4-BE49-F238E27FC236}">
                <a16:creationId xmlns:a16="http://schemas.microsoft.com/office/drawing/2014/main" id="{14C406A3-4AC8-C111-797E-EC2914140F7F}"/>
              </a:ext>
            </a:extLst>
          </p:cNvPr>
          <p:cNvSpPr txBox="1"/>
          <p:nvPr/>
        </p:nvSpPr>
        <p:spPr>
          <a:xfrm>
            <a:off x="4753841" y="5822270"/>
            <a:ext cx="38887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dirty="0">
                <a:solidFill>
                  <a:schemeClr val="tx1"/>
                </a:solidFill>
                <a:latin typeface="Meiryo UI" panose="020B0604030504040204" pitchFamily="50" charset="-128"/>
                <a:ea typeface="Meiryo UI" panose="020B0604030504040204" pitchFamily="50" charset="-128"/>
              </a:rPr>
              <a:t>+</a:t>
            </a:r>
          </a:p>
        </p:txBody>
      </p:sp>
      <p:sp>
        <p:nvSpPr>
          <p:cNvPr id="3" name="四角形: 角を丸くする 2">
            <a:extLst>
              <a:ext uri="{FF2B5EF4-FFF2-40B4-BE49-F238E27FC236}">
                <a16:creationId xmlns:a16="http://schemas.microsoft.com/office/drawing/2014/main" id="{56368BDB-AF21-80DD-670B-CF8B871C3025}"/>
              </a:ext>
            </a:extLst>
          </p:cNvPr>
          <p:cNvSpPr/>
          <p:nvPr/>
        </p:nvSpPr>
        <p:spPr bwMode="auto">
          <a:xfrm>
            <a:off x="5100148" y="5764546"/>
            <a:ext cx="2182072" cy="504000"/>
          </a:xfrm>
          <a:prstGeom prst="roundRect">
            <a:avLst/>
          </a:prstGeom>
          <a:solidFill>
            <a:srgbClr val="2FC9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ビジネスプラン </a:t>
            </a:r>
            <a:r>
              <a:rPr kumimoji="1" lang="en-US" altLang="ja-JP" sz="1200" b="1" dirty="0">
                <a:latin typeface="Meiryo UI" panose="020B0604030504040204" pitchFamily="50" charset="-128"/>
                <a:ea typeface="Meiryo UI" panose="020B0604030504040204" pitchFamily="50" charset="-128"/>
                <a:cs typeface="メイリオ" panose="020B0604030504040204" pitchFamily="50" charset="-128"/>
              </a:rPr>
              <a:t>100</a:t>
            </a: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時間</a:t>
            </a:r>
            <a:endParaRPr kumimoji="1" lang="en-US" altLang="ja-JP" sz="1200" b="1" dirty="0">
              <a:latin typeface="Meiryo UI" panose="020B0604030504040204" pitchFamily="50" charset="-128"/>
              <a:ea typeface="Meiryo UI" panose="020B0604030504040204" pitchFamily="50" charset="-128"/>
              <a:cs typeface="メイリオ" panose="020B0604030504040204" pitchFamily="50" charset="-128"/>
            </a:endParaRPr>
          </a:p>
          <a:p>
            <a:pPr marL="0" marR="0" indent="0" defTabSz="914400" rtl="0" eaLnBrk="1" fontAlgn="base" latinLnBrk="0" hangingPunct="1">
              <a:lnSpc>
                <a:spcPct val="100000"/>
              </a:lnSpc>
              <a:spcBef>
                <a:spcPct val="0"/>
              </a:spcBef>
              <a:spcAft>
                <a:spcPct val="0"/>
              </a:spcAft>
              <a:buClrTx/>
              <a:buSzTx/>
              <a:buFontTx/>
              <a:buNone/>
              <a:tabLst/>
            </a:pP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a:t>
            </a:r>
            <a:r>
              <a:rPr lang="en-US" altLang="ja-JP" sz="1050" dirty="0">
                <a:latin typeface="Meiryo UI" panose="020B0604030504040204" pitchFamily="50" charset="-128"/>
                <a:ea typeface="Meiryo UI" panose="020B0604030504040204" pitchFamily="50" charset="-128"/>
                <a:cs typeface="メイリオ" panose="020B0604030504040204" pitchFamily="50" charset="-128"/>
              </a:rPr>
              <a:t>18,000</a:t>
            </a: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円）</a:t>
            </a:r>
            <a:endParaRPr kumimoji="1" lang="ja-JP" altLang="en-US" sz="105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5" name="四角形: 角を丸くする 4">
            <a:extLst>
              <a:ext uri="{FF2B5EF4-FFF2-40B4-BE49-F238E27FC236}">
                <a16:creationId xmlns:a16="http://schemas.microsoft.com/office/drawing/2014/main" id="{3E454379-FD8C-1563-F047-45A652273A4D}"/>
              </a:ext>
            </a:extLst>
          </p:cNvPr>
          <p:cNvSpPr/>
          <p:nvPr/>
        </p:nvSpPr>
        <p:spPr bwMode="auto">
          <a:xfrm>
            <a:off x="7309189" y="5764546"/>
            <a:ext cx="2182072" cy="504000"/>
          </a:xfrm>
          <a:prstGeom prst="roundRect">
            <a:avLst/>
          </a:prstGeom>
          <a:solidFill>
            <a:srgbClr val="2FC9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ビジネスプラン </a:t>
            </a:r>
            <a:r>
              <a:rPr kumimoji="1" lang="en-US" altLang="ja-JP" sz="1200" b="1" dirty="0">
                <a:latin typeface="Meiryo UI" panose="020B0604030504040204" pitchFamily="50" charset="-128"/>
                <a:ea typeface="Meiryo UI" panose="020B0604030504040204" pitchFamily="50" charset="-128"/>
                <a:cs typeface="メイリオ" panose="020B0604030504040204" pitchFamily="50" charset="-128"/>
              </a:rPr>
              <a:t>100</a:t>
            </a: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時間</a:t>
            </a:r>
            <a:endParaRPr kumimoji="1" lang="en-US" altLang="ja-JP" sz="1200" b="1" dirty="0">
              <a:latin typeface="Meiryo UI" panose="020B0604030504040204" pitchFamily="50" charset="-128"/>
              <a:ea typeface="Meiryo UI" panose="020B0604030504040204" pitchFamily="50" charset="-128"/>
              <a:cs typeface="メイリオ" panose="020B0604030504040204" pitchFamily="50" charset="-128"/>
            </a:endParaRPr>
          </a:p>
          <a:p>
            <a:pPr marL="0" marR="0" indent="0" defTabSz="914400" rtl="0" eaLnBrk="1" fontAlgn="base" latinLnBrk="0" hangingPunct="1">
              <a:lnSpc>
                <a:spcPct val="100000"/>
              </a:lnSpc>
              <a:spcBef>
                <a:spcPct val="0"/>
              </a:spcBef>
              <a:spcAft>
                <a:spcPct val="0"/>
              </a:spcAft>
              <a:buClrTx/>
              <a:buSzTx/>
              <a:buFontTx/>
              <a:buNone/>
              <a:tabLst/>
            </a:pP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a:t>
            </a:r>
            <a:r>
              <a:rPr lang="en-US" altLang="ja-JP" sz="1050" dirty="0">
                <a:latin typeface="Meiryo UI" panose="020B0604030504040204" pitchFamily="50" charset="-128"/>
                <a:ea typeface="Meiryo UI" panose="020B0604030504040204" pitchFamily="50" charset="-128"/>
                <a:cs typeface="メイリオ" panose="020B0604030504040204" pitchFamily="50" charset="-128"/>
              </a:rPr>
              <a:t>18,000</a:t>
            </a: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円）</a:t>
            </a:r>
            <a:endParaRPr kumimoji="1" lang="ja-JP" altLang="en-US" sz="1050" dirty="0">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556629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77921C8-312C-73A0-C009-E5A9E81DD357}"/>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en-US" altLang="ja-JP" b="1" kern="0">
                <a:solidFill>
                  <a:schemeClr val="bg1"/>
                </a:solidFill>
                <a:latin typeface="Meiryo UI" panose="020B0604030504040204" pitchFamily="50" charset="-128"/>
                <a:ea typeface="Meiryo UI" panose="020B0604030504040204" pitchFamily="50" charset="-128"/>
              </a:rPr>
              <a:t>    </a:t>
            </a:r>
            <a:r>
              <a:rPr lang="en-US" altLang="ja-JP" b="1" u="sng" kern="0" err="1">
                <a:solidFill>
                  <a:schemeClr val="bg1"/>
                </a:solidFill>
                <a:latin typeface="Meiryo UI" panose="020B0604030504040204" pitchFamily="50" charset="-128"/>
                <a:ea typeface="Meiryo UI" panose="020B0604030504040204" pitchFamily="50" charset="-128"/>
              </a:rPr>
              <a:t>AutoMemo</a:t>
            </a:r>
            <a:r>
              <a:rPr lang="ja-JP" altLang="en-US" b="1" u="sng" kern="0">
                <a:solidFill>
                  <a:schemeClr val="bg1"/>
                </a:solidFill>
                <a:latin typeface="Meiryo UI" panose="020B0604030504040204" pitchFamily="50" charset="-128"/>
                <a:ea typeface="Meiryo UI" panose="020B0604030504040204" pitchFamily="50" charset="-128"/>
              </a:rPr>
              <a:t> </a:t>
            </a:r>
            <a:r>
              <a:rPr lang="en-US" altLang="ja-JP" b="1" u="sng" kern="0">
                <a:solidFill>
                  <a:schemeClr val="bg1"/>
                </a:solidFill>
                <a:latin typeface="Meiryo UI" panose="020B0604030504040204" pitchFamily="50" charset="-128"/>
                <a:ea typeface="Meiryo UI" panose="020B0604030504040204" pitchFamily="50" charset="-128"/>
              </a:rPr>
              <a:t>vision</a:t>
            </a:r>
          </a:p>
        </p:txBody>
      </p:sp>
      <p:sp>
        <p:nvSpPr>
          <p:cNvPr id="7" name="正方形/長方形 6">
            <a:extLst>
              <a:ext uri="{FF2B5EF4-FFF2-40B4-BE49-F238E27FC236}">
                <a16:creationId xmlns:a16="http://schemas.microsoft.com/office/drawing/2014/main" id="{6B42D324-22BE-AEC1-B87C-5755F4AE04F3}"/>
              </a:ext>
            </a:extLst>
          </p:cNvPr>
          <p:cNvSpPr/>
          <p:nvPr/>
        </p:nvSpPr>
        <p:spPr>
          <a:xfrm>
            <a:off x="0" y="463550"/>
            <a:ext cx="9906000" cy="187320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a:latin typeface="Meiryo UI" panose="020B0604030504040204" pitchFamily="50" charset="-128"/>
                <a:ea typeface="Meiryo UI" panose="020B0604030504040204" pitchFamily="50" charset="-128"/>
              </a:rPr>
              <a:t>人の仕事をもっと創造的に</a:t>
            </a:r>
          </a:p>
        </p:txBody>
      </p:sp>
      <p:pic>
        <p:nvPicPr>
          <p:cNvPr id="2" name="図 19">
            <a:extLst>
              <a:ext uri="{FF2B5EF4-FFF2-40B4-BE49-F238E27FC236}">
                <a16:creationId xmlns:a16="http://schemas.microsoft.com/office/drawing/2014/main" id="{B513DF9C-3579-81FA-260A-4F3CD69E8885}"/>
              </a:ext>
            </a:extLst>
          </p:cNvPr>
          <p:cNvPicPr>
            <a:picLocks noChangeAspect="1"/>
          </p:cNvPicPr>
          <p:nvPr/>
        </p:nvPicPr>
        <p:blipFill>
          <a:blip r:embed="rId2"/>
          <a:stretch>
            <a:fillRect/>
          </a:stretch>
        </p:blipFill>
        <p:spPr>
          <a:xfrm>
            <a:off x="272480" y="2580271"/>
            <a:ext cx="6171411" cy="3597560"/>
          </a:xfrm>
          <a:prstGeom prst="rect">
            <a:avLst/>
          </a:prstGeom>
          <a:effectLst>
            <a:outerShdw blurRad="50800" dist="38100" dir="5400000" algn="t" rotWithShape="0">
              <a:prstClr val="black">
                <a:alpha val="40000"/>
              </a:prstClr>
            </a:outerShdw>
          </a:effectLst>
        </p:spPr>
      </p:pic>
      <p:pic>
        <p:nvPicPr>
          <p:cNvPr id="5" name="図 8" descr="グラフィカル ユーザー インターフェイス, アプリケーション&#10;&#10;自動的に生成された説明">
            <a:extLst>
              <a:ext uri="{FF2B5EF4-FFF2-40B4-BE49-F238E27FC236}">
                <a16:creationId xmlns:a16="http://schemas.microsoft.com/office/drawing/2014/main" id="{4869CC10-E36A-7EB9-C6AD-AEDDF4AA21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872" t="2111" r="41259" b="19436"/>
          <a:stretch/>
        </p:blipFill>
        <p:spPr>
          <a:xfrm>
            <a:off x="5941998" y="4384485"/>
            <a:ext cx="846299" cy="1780863"/>
          </a:xfrm>
          <a:prstGeom prst="rect">
            <a:avLst/>
          </a:prstGeom>
        </p:spPr>
      </p:pic>
      <p:pic>
        <p:nvPicPr>
          <p:cNvPr id="8" name="図 14" descr="電話 が含まれている画像&#10;&#10;自動的に生成された説明">
            <a:extLst>
              <a:ext uri="{FF2B5EF4-FFF2-40B4-BE49-F238E27FC236}">
                <a16:creationId xmlns:a16="http://schemas.microsoft.com/office/drawing/2014/main" id="{E94725A6-4850-2FA4-CF1C-6F7D4D209E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030" y="4157936"/>
            <a:ext cx="1047795" cy="2042673"/>
          </a:xfrm>
          <a:prstGeom prst="rect">
            <a:avLst/>
          </a:prstGeom>
          <a:effectLst>
            <a:outerShdw blurRad="50800" dist="38100" dir="5400000" algn="t" rotWithShape="0">
              <a:prstClr val="black">
                <a:alpha val="40000"/>
              </a:prstClr>
            </a:outerShdw>
          </a:effectLst>
        </p:spPr>
      </p:pic>
      <p:pic>
        <p:nvPicPr>
          <p:cNvPr id="9" name="図 18" descr="白黒の写真にテキストが書いてあるスマートフォン&#10;&#10;低い精度で自動的に生成された説明">
            <a:extLst>
              <a:ext uri="{FF2B5EF4-FFF2-40B4-BE49-F238E27FC236}">
                <a16:creationId xmlns:a16="http://schemas.microsoft.com/office/drawing/2014/main" id="{BA67F224-048E-9B90-3B91-0CC7B8BF0D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5958" y="4485414"/>
            <a:ext cx="1720407" cy="1720407"/>
          </a:xfrm>
          <a:prstGeom prst="rect">
            <a:avLst/>
          </a:prstGeom>
        </p:spPr>
      </p:pic>
      <p:grpSp>
        <p:nvGrpSpPr>
          <p:cNvPr id="16" name="グループ化 15">
            <a:extLst>
              <a:ext uri="{FF2B5EF4-FFF2-40B4-BE49-F238E27FC236}">
                <a16:creationId xmlns:a16="http://schemas.microsoft.com/office/drawing/2014/main" id="{D6B9FF29-62FA-9089-169E-B0E423D00996}"/>
              </a:ext>
            </a:extLst>
          </p:cNvPr>
          <p:cNvGrpSpPr/>
          <p:nvPr/>
        </p:nvGrpSpPr>
        <p:grpSpPr>
          <a:xfrm>
            <a:off x="8048837" y="3645067"/>
            <a:ext cx="1698470" cy="2520281"/>
            <a:chOff x="8048837" y="3501007"/>
            <a:chExt cx="1698470" cy="2520281"/>
          </a:xfrm>
        </p:grpSpPr>
        <p:sp>
          <p:nvSpPr>
            <p:cNvPr id="13" name="正方形/長方形 12">
              <a:extLst>
                <a:ext uri="{FF2B5EF4-FFF2-40B4-BE49-F238E27FC236}">
                  <a16:creationId xmlns:a16="http://schemas.microsoft.com/office/drawing/2014/main" id="{73C6C841-B388-4E45-E525-C370004DDD24}"/>
                </a:ext>
              </a:extLst>
            </p:cNvPr>
            <p:cNvSpPr/>
            <p:nvPr/>
          </p:nvSpPr>
          <p:spPr>
            <a:xfrm>
              <a:off x="8048837" y="3501007"/>
              <a:ext cx="1698470" cy="2520281"/>
            </a:xfrm>
            <a:prstGeom prst="rect">
              <a:avLst/>
            </a:prstGeom>
            <a:solidFill>
              <a:schemeClr val="bg1"/>
            </a:solid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400" b="1" dirty="0">
                  <a:solidFill>
                    <a:srgbClr val="00B0F0"/>
                  </a:solidFill>
                  <a:latin typeface="Meiryo UI" panose="020B0604030504040204" pitchFamily="50" charset="-128"/>
                  <a:ea typeface="Meiryo UI" panose="020B0604030504040204" pitchFamily="50" charset="-128"/>
                </a:rPr>
                <a:t>体験利用はこちら</a:t>
              </a:r>
              <a:endParaRPr lang="en-US" altLang="ja-JP" sz="1400" b="1" dirty="0">
                <a:solidFill>
                  <a:srgbClr val="00B0F0"/>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（製品ページ下部の「法人の</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お客様へ」よりお申込み）</a:t>
              </a:r>
              <a:endParaRPr lang="en-US" altLang="ja-JP" sz="1000" dirty="0">
                <a:solidFill>
                  <a:schemeClr val="tx1"/>
                </a:solidFill>
                <a:latin typeface="Meiryo UI" panose="020B0604030504040204" pitchFamily="50" charset="-128"/>
                <a:ea typeface="Meiryo UI" panose="020B0604030504040204" pitchFamily="50" charset="-128"/>
              </a:endParaRPr>
            </a:p>
            <a:p>
              <a:endParaRPr kumimoji="1"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kumimoji="1"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kumimoji="1"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kumimoji="1"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kumimoji="1" lang="en-US" altLang="ja-JP" sz="1000" dirty="0">
                <a:solidFill>
                  <a:schemeClr val="tx1"/>
                </a:solidFill>
                <a:latin typeface="Meiryo UI" panose="020B0604030504040204" pitchFamily="50" charset="-128"/>
                <a:ea typeface="Meiryo UI" panose="020B0604030504040204" pitchFamily="50" charset="-128"/>
              </a:endParaRPr>
            </a:p>
            <a:p>
              <a:r>
                <a:rPr lang="en-US" altLang="ja-JP" sz="1000" dirty="0">
                  <a:solidFill>
                    <a:schemeClr val="tx1"/>
                  </a:solidFill>
                  <a:latin typeface="Meiryo UI" panose="020B0604030504040204" pitchFamily="50" charset="-128"/>
                  <a:ea typeface="Meiryo UI" panose="020B0604030504040204" pitchFamily="50" charset="-128"/>
                </a:rPr>
                <a:t>10</a:t>
              </a:r>
              <a:r>
                <a:rPr lang="ja-JP" altLang="en-US" sz="1000" dirty="0">
                  <a:solidFill>
                    <a:schemeClr val="tx1"/>
                  </a:solidFill>
                  <a:latin typeface="Meiryo UI" panose="020B0604030504040204" pitchFamily="50" charset="-128"/>
                  <a:ea typeface="Meiryo UI" panose="020B0604030504040204" pitchFamily="50" charset="-128"/>
                </a:rPr>
                <a:t>時間の文字起こしサービス</a:t>
              </a:r>
              <a:endParaRPr lang="en-US" altLang="ja-JP" sz="1000" dirty="0">
                <a:solidFill>
                  <a:schemeClr val="tx1"/>
                </a:solidFill>
                <a:latin typeface="Meiryo UI" panose="020B0604030504040204" pitchFamily="50" charset="-128"/>
                <a:ea typeface="Meiryo UI" panose="020B0604030504040204" pitchFamily="50" charset="-128"/>
              </a:endParaRPr>
            </a:p>
            <a:p>
              <a:r>
                <a:rPr kumimoji="1" lang="ja-JP" altLang="en-US" sz="1000" dirty="0">
                  <a:solidFill>
                    <a:schemeClr val="tx1"/>
                  </a:solidFill>
                  <a:latin typeface="Meiryo UI" panose="020B0604030504040204" pitchFamily="50" charset="-128"/>
                  <a:ea typeface="Meiryo UI" panose="020B0604030504040204" pitchFamily="50" charset="-128"/>
                </a:rPr>
                <a:t>や、</a:t>
              </a:r>
              <a:r>
                <a:rPr kumimoji="1" lang="en-US" altLang="ja-JP" sz="1000" dirty="0">
                  <a:solidFill>
                    <a:schemeClr val="tx1"/>
                  </a:solidFill>
                  <a:latin typeface="Meiryo UI" panose="020B0604030504040204" pitchFamily="50" charset="-128"/>
                  <a:ea typeface="Meiryo UI" panose="020B0604030504040204" pitchFamily="50" charset="-128"/>
                </a:rPr>
                <a:t>10</a:t>
              </a:r>
              <a:r>
                <a:rPr kumimoji="1" lang="ja-JP" altLang="en-US" sz="1000" dirty="0">
                  <a:solidFill>
                    <a:schemeClr val="tx1"/>
                  </a:solidFill>
                  <a:latin typeface="Meiryo UI" panose="020B0604030504040204" pitchFamily="50" charset="-128"/>
                  <a:ea typeface="Meiryo UI" panose="020B0604030504040204" pitchFamily="50" charset="-128"/>
                </a:rPr>
                <a:t>日間の端末利用を無料でお試しいただけます。</a:t>
              </a:r>
              <a:endParaRPr kumimoji="1" lang="en-US" altLang="ja-JP" sz="1050" dirty="0">
                <a:solidFill>
                  <a:srgbClr val="00B0F0"/>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9E589C46-4BEE-8300-99DB-78A5912039A6}"/>
                </a:ext>
              </a:extLst>
            </p:cNvPr>
            <p:cNvSpPr txBox="1"/>
            <p:nvPr/>
          </p:nvSpPr>
          <p:spPr>
            <a:xfrm>
              <a:off x="8070340" y="5063856"/>
              <a:ext cx="1655464" cy="230832"/>
            </a:xfrm>
            <a:prstGeom prst="rect">
              <a:avLst/>
            </a:prstGeom>
            <a:noFill/>
          </p:spPr>
          <p:txBody>
            <a:bodyPr wrap="square" rtlCol="0">
              <a:spAutoFit/>
            </a:bodyPr>
            <a:lstStyle/>
            <a:p>
              <a:r>
                <a:rPr kumimoji="1" lang="en-US" altLang="ja-JP" sz="900" dirty="0">
                  <a:solidFill>
                    <a:schemeClr val="tx1"/>
                  </a:solidFill>
                  <a:latin typeface="Meiryo UI" panose="020B0604030504040204" pitchFamily="50" charset="-128"/>
                  <a:ea typeface="Meiryo UI" panose="020B0604030504040204" pitchFamily="50" charset="-128"/>
                  <a:hlinkClick r:id="rId6"/>
                </a:rPr>
                <a:t>https://automemo.com/</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pic>
          <p:nvPicPr>
            <p:cNvPr id="15" name="Picture 2">
              <a:extLst>
                <a:ext uri="{FF2B5EF4-FFF2-40B4-BE49-F238E27FC236}">
                  <a16:creationId xmlns:a16="http://schemas.microsoft.com/office/drawing/2014/main" id="{1DB29CD5-B9DC-B959-FF3D-F503895AEC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64073" y="4157936"/>
              <a:ext cx="867998" cy="8679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665061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C69A96D-B333-FDAF-9B4E-8968B8A2F3B7}"/>
              </a:ext>
            </a:extLst>
          </p:cNvPr>
          <p:cNvPicPr>
            <a:picLocks noChangeAspect="1"/>
          </p:cNvPicPr>
          <p:nvPr/>
        </p:nvPicPr>
        <p:blipFill>
          <a:blip r:embed="rId3"/>
          <a:stretch>
            <a:fillRect/>
          </a:stretch>
        </p:blipFill>
        <p:spPr>
          <a:xfrm>
            <a:off x="8795465" y="1635622"/>
            <a:ext cx="802051" cy="1023897"/>
          </a:xfrm>
          <a:prstGeom prst="rect">
            <a:avLst/>
          </a:prstGeom>
        </p:spPr>
      </p:pic>
      <p:graphicFrame>
        <p:nvGraphicFramePr>
          <p:cNvPr id="7" name="表 6">
            <a:extLst>
              <a:ext uri="{FF2B5EF4-FFF2-40B4-BE49-F238E27FC236}">
                <a16:creationId xmlns:a16="http://schemas.microsoft.com/office/drawing/2014/main" id="{0B496A02-9AF4-65F0-F4C7-5EEB1B03E4C2}"/>
              </a:ext>
            </a:extLst>
          </p:cNvPr>
          <p:cNvGraphicFramePr>
            <a:graphicFrameLocks noGrp="1"/>
          </p:cNvGraphicFramePr>
          <p:nvPr>
            <p:extLst>
              <p:ext uri="{D42A27DB-BD31-4B8C-83A1-F6EECF244321}">
                <p14:modId xmlns:p14="http://schemas.microsoft.com/office/powerpoint/2010/main" val="1666152603"/>
              </p:ext>
            </p:extLst>
          </p:nvPr>
        </p:nvGraphicFramePr>
        <p:xfrm>
          <a:off x="848545" y="901114"/>
          <a:ext cx="7740859" cy="1757611"/>
        </p:xfrm>
        <a:graphic>
          <a:graphicData uri="http://schemas.openxmlformats.org/drawingml/2006/table">
            <a:tbl>
              <a:tblPr firstRow="1" bandRow="1">
                <a:tableStyleId>{5C22544A-7EE6-4342-B048-85BDC9FD1C3A}</a:tableStyleId>
              </a:tblPr>
              <a:tblGrid>
                <a:gridCol w="1493850">
                  <a:extLst>
                    <a:ext uri="{9D8B030D-6E8A-4147-A177-3AD203B41FA5}">
                      <a16:colId xmlns:a16="http://schemas.microsoft.com/office/drawing/2014/main" val="272454639"/>
                    </a:ext>
                  </a:extLst>
                </a:gridCol>
                <a:gridCol w="3972284">
                  <a:extLst>
                    <a:ext uri="{9D8B030D-6E8A-4147-A177-3AD203B41FA5}">
                      <a16:colId xmlns:a16="http://schemas.microsoft.com/office/drawing/2014/main" val="20000"/>
                    </a:ext>
                  </a:extLst>
                </a:gridCol>
                <a:gridCol w="2274725">
                  <a:extLst>
                    <a:ext uri="{9D8B030D-6E8A-4147-A177-3AD203B41FA5}">
                      <a16:colId xmlns:a16="http://schemas.microsoft.com/office/drawing/2014/main" val="20001"/>
                    </a:ext>
                  </a:extLst>
                </a:gridCol>
              </a:tblGrid>
              <a:tr h="245611">
                <a:tc>
                  <a:txBody>
                    <a:bodyPr/>
                    <a:lstStyle/>
                    <a:p>
                      <a:pPr algn="ctr"/>
                      <a:r>
                        <a:rPr kumimoji="1" lang="en-US" altLang="ja-JP" sz="1000" dirty="0">
                          <a:solidFill>
                            <a:schemeClr val="bg1"/>
                          </a:solidFill>
                          <a:latin typeface="Meiryo UI" panose="020B0604030504040204" pitchFamily="50" charset="-128"/>
                          <a:ea typeface="Meiryo UI" panose="020B0604030504040204" pitchFamily="50" charset="-128"/>
                        </a:rPr>
                        <a:t>JAN</a:t>
                      </a:r>
                      <a:r>
                        <a:rPr kumimoji="1" lang="ja-JP" altLang="en-US" sz="1000" dirty="0">
                          <a:solidFill>
                            <a:schemeClr val="bg1"/>
                          </a:solidFill>
                          <a:latin typeface="Meiryo UI" panose="020B0604030504040204" pitchFamily="50" charset="-128"/>
                          <a:ea typeface="Meiryo UI" panose="020B0604030504040204" pitchFamily="50" charset="-128"/>
                        </a:rPr>
                        <a:t>コード</a:t>
                      </a:r>
                    </a:p>
                  </a:txBody>
                  <a:tcPr marL="68587" marR="68587" marT="34320" marB="3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kumimoji="1" lang="ja-JP" altLang="en-US" sz="1000" dirty="0">
                          <a:solidFill>
                            <a:schemeClr val="bg1"/>
                          </a:solidFill>
                          <a:latin typeface="Meiryo UI" panose="020B0604030504040204" pitchFamily="50" charset="-128"/>
                          <a:ea typeface="Meiryo UI" panose="020B0604030504040204" pitchFamily="50" charset="-128"/>
                        </a:rPr>
                        <a:t>製品名</a:t>
                      </a:r>
                    </a:p>
                  </a:txBody>
                  <a:tcPr marL="68587" marR="68587" marT="34320" marB="3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kumimoji="1" lang="ja-JP" altLang="en-US" sz="1000" dirty="0">
                          <a:solidFill>
                            <a:schemeClr val="bg1"/>
                          </a:solidFill>
                          <a:latin typeface="Meiryo UI" panose="020B0604030504040204" pitchFamily="50" charset="-128"/>
                          <a:ea typeface="Meiryo UI" panose="020B0604030504040204" pitchFamily="50" charset="-128"/>
                        </a:rPr>
                        <a:t>定価</a:t>
                      </a:r>
                    </a:p>
                  </a:txBody>
                  <a:tcPr marL="68587" marR="68587" marT="34320" marB="3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52000">
                <a:tc>
                  <a:txBody>
                    <a:bodyPr/>
                    <a:lstStyle/>
                    <a:p>
                      <a:pPr algn="ctr"/>
                      <a:r>
                        <a:rPr kumimoji="1" lang="en-US" altLang="ja-JP" sz="1000" b="0" strike="noStrike" baseline="0" dirty="0">
                          <a:solidFill>
                            <a:schemeClr val="tx1"/>
                          </a:solidFill>
                          <a:latin typeface="Meiryo UI" panose="020B0604030504040204" pitchFamily="50" charset="-128"/>
                          <a:ea typeface="Meiryo UI" panose="020B0604030504040204" pitchFamily="50" charset="-128"/>
                        </a:rPr>
                        <a:t>4550483181001</a:t>
                      </a:r>
                      <a:endParaRPr kumimoji="1" lang="ja-JP" altLang="en-US" sz="1000" b="0" strike="noStrike" baseline="0" dirty="0">
                        <a:solidFill>
                          <a:schemeClr val="tx1"/>
                        </a:solidFill>
                        <a:latin typeface="Meiryo UI" panose="020B0604030504040204" pitchFamily="50" charset="-128"/>
                        <a:ea typeface="Meiryo UI" panose="020B0604030504040204" pitchFamily="50" charset="-128"/>
                      </a:endParaRPr>
                    </a:p>
                  </a:txBody>
                  <a:tcPr marL="68587" marR="68587" marT="34320" marB="3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00" b="0" strike="noStrike" baseline="0" dirty="0" err="1">
                          <a:solidFill>
                            <a:schemeClr val="tx1"/>
                          </a:solidFill>
                          <a:latin typeface="Meiryo UI" panose="020B0604030504040204" pitchFamily="50" charset="-128"/>
                          <a:ea typeface="Meiryo UI" panose="020B0604030504040204" pitchFamily="50" charset="-128"/>
                        </a:rPr>
                        <a:t>AutoMemo</a:t>
                      </a:r>
                      <a:r>
                        <a:rPr kumimoji="1" lang="en-US" altLang="ja-JP" sz="1000" b="0" strike="noStrike" baseline="0" dirty="0">
                          <a:solidFill>
                            <a:schemeClr val="tx1"/>
                          </a:solidFill>
                          <a:latin typeface="Meiryo UI" panose="020B0604030504040204" pitchFamily="50" charset="-128"/>
                          <a:ea typeface="Meiryo UI" panose="020B0604030504040204" pitchFamily="50" charset="-128"/>
                        </a:rPr>
                        <a:t> </a:t>
                      </a:r>
                      <a:r>
                        <a:rPr kumimoji="1" lang="ja-JP" altLang="en-US" sz="1000" b="0" strike="noStrike" baseline="0" dirty="0">
                          <a:solidFill>
                            <a:schemeClr val="tx1"/>
                          </a:solidFill>
                          <a:latin typeface="Meiryo UI" panose="020B0604030504040204" pitchFamily="50" charset="-128"/>
                          <a:ea typeface="Meiryo UI" panose="020B0604030504040204" pitchFamily="50" charset="-128"/>
                        </a:rPr>
                        <a:t>（オートメモ） </a:t>
                      </a:r>
                      <a:r>
                        <a:rPr kumimoji="1" lang="en-US" altLang="ja-JP" sz="1000" b="0" strike="noStrike" baseline="0" dirty="0">
                          <a:solidFill>
                            <a:schemeClr val="tx1"/>
                          </a:solidFill>
                          <a:latin typeface="Meiryo UI" panose="020B0604030504040204" pitchFamily="50" charset="-128"/>
                          <a:ea typeface="Meiryo UI" panose="020B0604030504040204" pitchFamily="50" charset="-128"/>
                        </a:rPr>
                        <a:t>R</a:t>
                      </a:r>
                      <a:endParaRPr kumimoji="1" lang="ja-JP" altLang="en-US" sz="1000" b="0" strike="noStrike" baseline="0" dirty="0">
                        <a:solidFill>
                          <a:schemeClr val="tx1"/>
                        </a:solidFill>
                        <a:latin typeface="Meiryo UI" panose="020B0604030504040204" pitchFamily="50" charset="-128"/>
                        <a:ea typeface="Meiryo UI" panose="020B0604030504040204" pitchFamily="50" charset="-128"/>
                      </a:endParaRPr>
                    </a:p>
                  </a:txBody>
                  <a:tcPr marL="68587" marR="68587" marT="34320" marB="3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zh-CN" sz="1000" b="0" strike="noStrike" baseline="0" dirty="0">
                          <a:solidFill>
                            <a:schemeClr val="tx1"/>
                          </a:solidFill>
                          <a:latin typeface="Meiryo UI" panose="020B0604030504040204" pitchFamily="50" charset="-128"/>
                          <a:ea typeface="Meiryo UI" panose="020B0604030504040204" pitchFamily="50" charset="-128"/>
                        </a:rPr>
                        <a:t>12,600</a:t>
                      </a:r>
                      <a:r>
                        <a:rPr kumimoji="1" lang="zh-CN" altLang="en-US" sz="1000" b="0" strike="noStrike" baseline="0" dirty="0">
                          <a:solidFill>
                            <a:schemeClr val="tx1"/>
                          </a:solidFill>
                          <a:latin typeface="Meiryo UI" panose="020B0604030504040204" pitchFamily="50" charset="-128"/>
                          <a:ea typeface="Meiryo UI" panose="020B0604030504040204" pitchFamily="50" charset="-128"/>
                        </a:rPr>
                        <a:t>円 （税込</a:t>
                      </a:r>
                      <a:r>
                        <a:rPr kumimoji="1" lang="en-US" altLang="zh-CN" sz="1000" b="0" strike="noStrike" baseline="0" dirty="0">
                          <a:solidFill>
                            <a:schemeClr val="tx1"/>
                          </a:solidFill>
                          <a:latin typeface="Meiryo UI" panose="020B0604030504040204" pitchFamily="50" charset="-128"/>
                          <a:ea typeface="Meiryo UI" panose="020B0604030504040204" pitchFamily="50" charset="-128"/>
                        </a:rPr>
                        <a:t>13,860</a:t>
                      </a:r>
                      <a:r>
                        <a:rPr kumimoji="1" lang="zh-CN" altLang="en-US" sz="1000" b="0" strike="noStrike" baseline="0" dirty="0">
                          <a:solidFill>
                            <a:schemeClr val="tx1"/>
                          </a:solidFill>
                          <a:latin typeface="Meiryo UI" panose="020B0604030504040204" pitchFamily="50" charset="-128"/>
                          <a:ea typeface="Meiryo UI" panose="020B0604030504040204" pitchFamily="50" charset="-128"/>
                        </a:rPr>
                        <a:t>円）</a:t>
                      </a:r>
                      <a:endParaRPr kumimoji="1" lang="ja-JP" altLang="en-US" sz="1000" b="0" strike="noStrike" baseline="0" dirty="0">
                        <a:solidFill>
                          <a:schemeClr val="tx1"/>
                        </a:solidFill>
                        <a:latin typeface="Meiryo UI" panose="020B0604030504040204" pitchFamily="50" charset="-128"/>
                        <a:ea typeface="Meiryo UI" panose="020B0604030504040204" pitchFamily="50" charset="-128"/>
                      </a:endParaRPr>
                    </a:p>
                  </a:txBody>
                  <a:tcPr marL="68587" marR="68587" marT="34320" marB="3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rPr>
                        <a:t>4550483415502</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US" altLang="ja-JP" sz="1000" b="0" dirty="0" err="1">
                          <a:solidFill>
                            <a:schemeClr val="tx1"/>
                          </a:solidFill>
                          <a:latin typeface="Meiryo UI" panose="020B0604030504040204" pitchFamily="50" charset="-128"/>
                          <a:ea typeface="Meiryo UI" panose="020B0604030504040204" pitchFamily="50" charset="-128"/>
                        </a:rPr>
                        <a:t>AutoMemo</a:t>
                      </a:r>
                      <a:r>
                        <a:rPr lang="en-US" altLang="ja-JP" sz="1000" b="0" dirty="0">
                          <a:solidFill>
                            <a:schemeClr val="tx1"/>
                          </a:solidFill>
                          <a:latin typeface="Meiryo UI" panose="020B0604030504040204" pitchFamily="50" charset="-128"/>
                          <a:ea typeface="Meiryo UI" panose="020B0604030504040204" pitchFamily="50" charset="-128"/>
                        </a:rPr>
                        <a:t>(</a:t>
                      </a:r>
                      <a:r>
                        <a:rPr lang="ja-JP" altLang="en-US" sz="1000" b="0" dirty="0">
                          <a:solidFill>
                            <a:schemeClr val="tx1"/>
                          </a:solidFill>
                          <a:latin typeface="Meiryo UI" panose="020B0604030504040204" pitchFamily="50" charset="-128"/>
                          <a:ea typeface="Meiryo UI" panose="020B0604030504040204" pitchFamily="50" charset="-128"/>
                        </a:rPr>
                        <a:t>オートメモ</a:t>
                      </a:r>
                      <a:r>
                        <a:rPr lang="en-US" altLang="ja-JP" sz="1000" b="0" dirty="0">
                          <a:solidFill>
                            <a:schemeClr val="tx1"/>
                          </a:solidFill>
                          <a:latin typeface="Meiryo UI" panose="020B0604030504040204" pitchFamily="50" charset="-128"/>
                          <a:ea typeface="Meiryo UI" panose="020B0604030504040204" pitchFamily="50" charset="-128"/>
                        </a:rPr>
                        <a:t>) R+50</a:t>
                      </a:r>
                      <a:r>
                        <a:rPr lang="ja-JP" altLang="en-US" sz="1000" b="0" dirty="0">
                          <a:solidFill>
                            <a:schemeClr val="tx1"/>
                          </a:solidFill>
                          <a:latin typeface="Meiryo UI" panose="020B0604030504040204" pitchFamily="50" charset="-128"/>
                          <a:ea typeface="Meiryo UI" panose="020B0604030504040204" pitchFamily="50" charset="-128"/>
                        </a:rPr>
                        <a:t>時間チャージセット</a:t>
                      </a:r>
                      <a:endParaRPr lang="en-US" sz="1000" b="0" dirty="0">
                        <a:solidFill>
                          <a:schemeClr val="tx1"/>
                        </a:solidFill>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US" altLang="ja-JP" sz="1000" b="0" dirty="0">
                          <a:solidFill>
                            <a:schemeClr val="tx1"/>
                          </a:solidFill>
                          <a:latin typeface="Meiryo UI" panose="020B0604030504040204" pitchFamily="50" charset="-128"/>
                          <a:ea typeface="Meiryo UI" panose="020B0604030504040204" pitchFamily="50" charset="-128"/>
                        </a:rPr>
                        <a:t>21,600</a:t>
                      </a:r>
                      <a:r>
                        <a:rPr lang="zh-CN" altLang="en-US" sz="1000" b="0" i="0" u="none" strike="noStrike" noProof="0" dirty="0">
                          <a:solidFill>
                            <a:schemeClr val="tx1"/>
                          </a:solidFill>
                          <a:effectLst/>
                          <a:latin typeface="Meiryo UI" panose="020B0604030504040204" pitchFamily="50" charset="-128"/>
                          <a:ea typeface="Meiryo UI" panose="020B0604030504040204" pitchFamily="50" charset="-128"/>
                        </a:rPr>
                        <a:t>円（税込</a:t>
                      </a:r>
                      <a:r>
                        <a:rPr lang="zh-CN" altLang="ja-JP" sz="1000" b="0" i="0" u="none" strike="noStrike" noProof="0" dirty="0">
                          <a:solidFill>
                            <a:schemeClr val="tx1"/>
                          </a:solidFill>
                          <a:effectLst/>
                          <a:latin typeface="Meiryo UI" panose="020B0604030504040204" pitchFamily="50" charset="-128"/>
                          <a:ea typeface="Meiryo UI" panose="020B0604030504040204" pitchFamily="50" charset="-128"/>
                        </a:rPr>
                        <a:t>2</a:t>
                      </a:r>
                      <a:r>
                        <a:rPr lang="en-US" altLang="zh-CN" sz="1000" b="0" i="0" u="none" strike="noStrike" noProof="0" dirty="0">
                          <a:solidFill>
                            <a:schemeClr val="tx1"/>
                          </a:solidFill>
                          <a:effectLst/>
                          <a:latin typeface="Meiryo UI" panose="020B0604030504040204" pitchFamily="50" charset="-128"/>
                          <a:ea typeface="Meiryo UI" panose="020B0604030504040204" pitchFamily="50" charset="-128"/>
                        </a:rPr>
                        <a:t>3</a:t>
                      </a:r>
                      <a:r>
                        <a:rPr lang="zh-CN" altLang="ja-JP" sz="1000" b="0" i="0" u="none" strike="noStrike" noProof="0" dirty="0">
                          <a:solidFill>
                            <a:schemeClr val="tx1"/>
                          </a:solidFill>
                          <a:effectLst/>
                          <a:latin typeface="Meiryo UI" panose="020B0604030504040204" pitchFamily="50" charset="-128"/>
                          <a:ea typeface="Meiryo UI" panose="020B0604030504040204" pitchFamily="50" charset="-128"/>
                        </a:rPr>
                        <a:t>,</a:t>
                      </a:r>
                      <a:r>
                        <a:rPr lang="en-US" altLang="zh-CN" sz="1000" b="0" i="0" u="none" strike="noStrike" noProof="0" dirty="0">
                          <a:solidFill>
                            <a:schemeClr val="tx1"/>
                          </a:solidFill>
                          <a:effectLst/>
                          <a:latin typeface="Meiryo UI" panose="020B0604030504040204" pitchFamily="50" charset="-128"/>
                          <a:ea typeface="Meiryo UI" panose="020B0604030504040204" pitchFamily="50" charset="-128"/>
                        </a:rPr>
                        <a:t>7</a:t>
                      </a:r>
                      <a:r>
                        <a:rPr lang="zh-CN" altLang="ja-JP" sz="1000" b="0" i="0" u="none" strike="noStrike" noProof="0" dirty="0">
                          <a:solidFill>
                            <a:schemeClr val="tx1"/>
                          </a:solidFill>
                          <a:effectLst/>
                          <a:latin typeface="Meiryo UI" panose="020B0604030504040204" pitchFamily="50" charset="-128"/>
                          <a:ea typeface="Meiryo UI" panose="020B0604030504040204" pitchFamily="50" charset="-128"/>
                        </a:rPr>
                        <a:t>60</a:t>
                      </a:r>
                      <a:r>
                        <a:rPr lang="zh-CN" altLang="en-US" sz="1000" b="0" i="0" u="none" strike="noStrike" noProof="0" dirty="0">
                          <a:solidFill>
                            <a:schemeClr val="tx1"/>
                          </a:solidFill>
                          <a:effectLst/>
                          <a:latin typeface="Meiryo UI" panose="020B0604030504040204" pitchFamily="50" charset="-128"/>
                          <a:ea typeface="Meiryo UI" panose="020B0604030504040204" pitchFamily="50" charset="-128"/>
                        </a:rPr>
                        <a:t>円）</a:t>
                      </a:r>
                      <a:endParaRPr lang="en-US" altLang="ja-JP" sz="1000" b="0" dirty="0">
                        <a:solidFill>
                          <a:schemeClr val="tx1"/>
                        </a:solidFill>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4842423"/>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0" i="0" u="none" strike="noStrike" noProof="0" dirty="0">
                          <a:solidFill>
                            <a:schemeClr val="tx1"/>
                          </a:solidFill>
                          <a:effectLst/>
                          <a:latin typeface="Meiryo UI" panose="020B0604030504040204" pitchFamily="50" charset="-128"/>
                          <a:ea typeface="Meiryo UI" panose="020B0604030504040204" pitchFamily="50" charset="-128"/>
                        </a:rPr>
                        <a:t>4550483555000</a:t>
                      </a:r>
                      <a:endParaRPr lang="en-US" altLang="ja-JP" sz="1000" b="0" dirty="0">
                        <a:solidFill>
                          <a:schemeClr val="tx1"/>
                        </a:solidFill>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ja-JP" altLang="en-US" sz="1000" b="0" i="0" u="none" strike="noStrike" noProof="0"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noProof="0" dirty="0" err="1">
                          <a:solidFill>
                            <a:schemeClr val="tx1"/>
                          </a:solidFill>
                          <a:effectLst/>
                          <a:latin typeface="Meiryo UI" panose="020B0604030504040204" pitchFamily="50" charset="-128"/>
                          <a:ea typeface="Meiryo UI" panose="020B0604030504040204" pitchFamily="50" charset="-128"/>
                        </a:rPr>
                        <a:t>AutoMemo</a:t>
                      </a:r>
                      <a:r>
                        <a:rPr lang="en-US" altLang="ja-JP" sz="1000" b="0" i="0" u="none" strike="noStrike" noProof="0"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noProof="0" dirty="0" err="1">
                          <a:solidFill>
                            <a:schemeClr val="tx1"/>
                          </a:solidFill>
                          <a:effectLst/>
                          <a:latin typeface="Meiryo UI" panose="020B0604030504040204" pitchFamily="50" charset="-128"/>
                          <a:ea typeface="Meiryo UI" panose="020B0604030504040204" pitchFamily="50" charset="-128"/>
                        </a:rPr>
                        <a:t>オートメモ</a:t>
                      </a:r>
                      <a:r>
                        <a:rPr lang="en-US" altLang="ja-JP" sz="1000" b="0" i="0" u="none" strike="noStrike" noProof="0" dirty="0">
                          <a:solidFill>
                            <a:schemeClr val="tx1"/>
                          </a:solidFill>
                          <a:effectLst/>
                          <a:latin typeface="Meiryo UI" panose="020B0604030504040204" pitchFamily="50" charset="-128"/>
                          <a:ea typeface="Meiryo UI" panose="020B0604030504040204" pitchFamily="50" charset="-128"/>
                        </a:rPr>
                        <a:t>） R ＋</a:t>
                      </a:r>
                      <a:r>
                        <a:rPr lang="ja-JP" altLang="en-US" sz="1000" b="0" i="0" u="none" strike="noStrike" noProof="0" dirty="0">
                          <a:solidFill>
                            <a:schemeClr val="tx1"/>
                          </a:solidFill>
                          <a:effectLst/>
                          <a:latin typeface="Meiryo UI" panose="020B0604030504040204" pitchFamily="50" charset="-128"/>
                          <a:ea typeface="Meiryo UI" panose="020B0604030504040204" pitchFamily="50" charset="-128"/>
                        </a:rPr>
                        <a:t>ビジネスプラン </a:t>
                      </a:r>
                      <a:r>
                        <a:rPr lang="en-US" altLang="ja-JP" sz="1000" b="0" i="0" u="none" strike="noStrike" noProof="0" dirty="0">
                          <a:solidFill>
                            <a:schemeClr val="tx1"/>
                          </a:solidFill>
                          <a:effectLst/>
                          <a:latin typeface="Meiryo UI" panose="020B0604030504040204" pitchFamily="50" charset="-128"/>
                          <a:ea typeface="Meiryo UI" panose="020B0604030504040204" pitchFamily="50" charset="-128"/>
                        </a:rPr>
                        <a:t>100時間 </a:t>
                      </a:r>
                      <a:r>
                        <a:rPr lang="en-US" altLang="ja-JP" sz="1000" b="0" i="0" u="none" strike="noStrike" noProof="0" dirty="0" err="1">
                          <a:solidFill>
                            <a:schemeClr val="tx1"/>
                          </a:solidFill>
                          <a:effectLst/>
                          <a:latin typeface="Meiryo UI" panose="020B0604030504040204" pitchFamily="50" charset="-128"/>
                          <a:ea typeface="Meiryo UI" panose="020B0604030504040204" pitchFamily="50" charset="-128"/>
                        </a:rPr>
                        <a:t>セット</a:t>
                      </a:r>
                      <a:r>
                        <a:rPr lang="en-US" altLang="ja-JP" sz="1000" b="0" i="0" u="none" strike="noStrike" noProof="0" dirty="0">
                          <a:solidFill>
                            <a:schemeClr val="tx1"/>
                          </a:solidFill>
                          <a:effectLst/>
                          <a:latin typeface="Meiryo UI" panose="020B0604030504040204" pitchFamily="50" charset="-128"/>
                          <a:ea typeface="Meiryo UI" panose="020B0604030504040204" pitchFamily="50" charset="-128"/>
                        </a:rPr>
                        <a:t> </a:t>
                      </a:r>
                      <a:endParaRPr lang="en-US" sz="1000" b="0" dirty="0">
                        <a:solidFill>
                          <a:schemeClr val="tx1"/>
                        </a:solidFill>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US" altLang="ja-JP" sz="1000" b="0" i="0" u="none" strike="noStrike" noProof="0" dirty="0">
                          <a:solidFill>
                            <a:schemeClr val="tx1"/>
                          </a:solidFill>
                          <a:effectLst/>
                          <a:latin typeface="Meiryo UI" panose="020B0604030504040204" pitchFamily="50" charset="-128"/>
                          <a:ea typeface="Meiryo UI" panose="020B0604030504040204" pitchFamily="50" charset="-128"/>
                        </a:rPr>
                        <a:t>30</a:t>
                      </a:r>
                      <a:r>
                        <a:rPr lang="zh-CN" altLang="ja-JP" sz="1000" b="0" i="0" u="none" strike="noStrike" noProof="0" dirty="0">
                          <a:solidFill>
                            <a:schemeClr val="tx1"/>
                          </a:solidFill>
                          <a:effectLst/>
                          <a:latin typeface="Meiryo UI" panose="020B0604030504040204" pitchFamily="50" charset="-128"/>
                          <a:ea typeface="Meiryo UI" panose="020B0604030504040204" pitchFamily="50" charset="-128"/>
                        </a:rPr>
                        <a:t>,</a:t>
                      </a:r>
                      <a:r>
                        <a:rPr lang="en-US" altLang="zh-CN" sz="1000" b="0" i="0" u="none" strike="noStrike" noProof="0" dirty="0">
                          <a:solidFill>
                            <a:schemeClr val="tx1"/>
                          </a:solidFill>
                          <a:effectLst/>
                          <a:latin typeface="Meiryo UI" panose="020B0604030504040204" pitchFamily="50" charset="-128"/>
                          <a:ea typeface="Meiryo UI" panose="020B0604030504040204" pitchFamily="50" charset="-128"/>
                        </a:rPr>
                        <a:t>600</a:t>
                      </a:r>
                      <a:r>
                        <a:rPr lang="zh-CN" altLang="en-US" sz="1000" b="0" i="0" u="none" strike="noStrike" noProof="0" dirty="0">
                          <a:solidFill>
                            <a:schemeClr val="tx1"/>
                          </a:solidFill>
                          <a:effectLst/>
                          <a:latin typeface="Meiryo UI" panose="020B0604030504040204" pitchFamily="50" charset="-128"/>
                          <a:ea typeface="Meiryo UI" panose="020B0604030504040204" pitchFamily="50" charset="-128"/>
                        </a:rPr>
                        <a:t>円（税込</a:t>
                      </a:r>
                      <a:r>
                        <a:rPr lang="en-US" altLang="zh-CN" sz="1000" b="0" i="0" u="none" strike="noStrike" noProof="0" dirty="0">
                          <a:solidFill>
                            <a:schemeClr val="tx1"/>
                          </a:solidFill>
                          <a:effectLst/>
                          <a:latin typeface="Meiryo UI" panose="020B0604030504040204" pitchFamily="50" charset="-128"/>
                          <a:ea typeface="Meiryo UI" panose="020B0604030504040204" pitchFamily="50" charset="-128"/>
                        </a:rPr>
                        <a:t>33</a:t>
                      </a:r>
                      <a:r>
                        <a:rPr lang="zh-CN" altLang="ja-JP" sz="1000" b="0" i="0" u="none" strike="noStrike" noProof="0" dirty="0">
                          <a:solidFill>
                            <a:schemeClr val="tx1"/>
                          </a:solidFill>
                          <a:effectLst/>
                          <a:latin typeface="Meiryo UI" panose="020B0604030504040204" pitchFamily="50" charset="-128"/>
                          <a:ea typeface="Meiryo UI" panose="020B0604030504040204" pitchFamily="50" charset="-128"/>
                        </a:rPr>
                        <a:t>,</a:t>
                      </a:r>
                      <a:r>
                        <a:rPr lang="en-US" altLang="zh-CN" sz="1000" b="0" i="0" u="none" strike="noStrike" noProof="0" dirty="0">
                          <a:solidFill>
                            <a:schemeClr val="tx1"/>
                          </a:solidFill>
                          <a:effectLst/>
                          <a:latin typeface="Meiryo UI" panose="020B0604030504040204" pitchFamily="50" charset="-128"/>
                          <a:ea typeface="Meiryo UI" panose="020B0604030504040204" pitchFamily="50" charset="-128"/>
                        </a:rPr>
                        <a:t>6</a:t>
                      </a:r>
                      <a:r>
                        <a:rPr lang="zh-CN" altLang="ja-JP" sz="1000" b="0" i="0" u="none" strike="noStrike" noProof="0" dirty="0">
                          <a:solidFill>
                            <a:schemeClr val="tx1"/>
                          </a:solidFill>
                          <a:effectLst/>
                          <a:latin typeface="Meiryo UI" panose="020B0604030504040204" pitchFamily="50" charset="-128"/>
                          <a:ea typeface="Meiryo UI" panose="020B0604030504040204" pitchFamily="50" charset="-128"/>
                        </a:rPr>
                        <a:t>60</a:t>
                      </a:r>
                      <a:r>
                        <a:rPr lang="zh-CN" altLang="en-US" sz="1000" b="0" i="0" u="none" strike="noStrike" noProof="0" dirty="0">
                          <a:solidFill>
                            <a:schemeClr val="tx1"/>
                          </a:solidFill>
                          <a:effectLst/>
                          <a:latin typeface="Meiryo UI" panose="020B0604030504040204" pitchFamily="50" charset="-128"/>
                          <a:ea typeface="Meiryo UI" panose="020B0604030504040204" pitchFamily="50" charset="-128"/>
                        </a:rPr>
                        <a:t>円）</a:t>
                      </a:r>
                      <a:endParaRPr lang="en-US" altLang="ja-JP" sz="1000" b="0" dirty="0">
                        <a:solidFill>
                          <a:schemeClr val="tx1"/>
                        </a:solidFill>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220993"/>
                  </a:ext>
                </a:extLst>
              </a:tr>
              <a:tr h="252000">
                <a:tc>
                  <a:txBody>
                    <a:bodyPr/>
                    <a:lstStyle/>
                    <a:p>
                      <a:pPr lvl="0" algn="ctr">
                        <a:lnSpc>
                          <a:spcPct val="100000"/>
                        </a:lnSpc>
                        <a:spcBef>
                          <a:spcPts val="0"/>
                        </a:spcBef>
                        <a:spcAft>
                          <a:spcPts val="0"/>
                        </a:spcAft>
                        <a:buNone/>
                      </a:pPr>
                      <a:r>
                        <a:rPr lang="en-US" sz="1000" b="0" i="0" u="none" strike="noStrike" noProof="0" dirty="0">
                          <a:solidFill>
                            <a:schemeClr val="tx1"/>
                          </a:solidFill>
                          <a:effectLst/>
                          <a:latin typeface="Meiryo UI" panose="020B0604030504040204" pitchFamily="50" charset="-128"/>
                          <a:ea typeface="Meiryo UI" panose="020B0604030504040204" pitchFamily="50" charset="-128"/>
                        </a:rPr>
                        <a:t>4550483432202</a:t>
                      </a:r>
                      <a:endParaRPr lang="en-US" sz="1000" b="0" dirty="0">
                        <a:solidFill>
                          <a:schemeClr val="tx1"/>
                        </a:solidFill>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US" sz="1000" b="0" i="0" u="none" strike="noStrike" noProof="0" dirty="0" err="1">
                          <a:solidFill>
                            <a:schemeClr val="tx1"/>
                          </a:solidFill>
                          <a:effectLst/>
                          <a:latin typeface="Meiryo UI" panose="020B0604030504040204" pitchFamily="50" charset="-128"/>
                          <a:ea typeface="Meiryo UI" panose="020B0604030504040204" pitchFamily="50" charset="-128"/>
                        </a:rPr>
                        <a:t>AutoMemo</a:t>
                      </a:r>
                      <a:r>
                        <a:rPr lang="en-US" sz="1000" b="0" i="0" u="none" strike="noStrike" noProof="0" dirty="0">
                          <a:solidFill>
                            <a:schemeClr val="tx1"/>
                          </a:solidFill>
                          <a:effectLst/>
                          <a:latin typeface="Meiryo UI" panose="020B0604030504040204" pitchFamily="50" charset="-128"/>
                          <a:ea typeface="Meiryo UI" panose="020B0604030504040204" pitchFamily="50" charset="-128"/>
                        </a:rPr>
                        <a:t> （</a:t>
                      </a:r>
                      <a:r>
                        <a:rPr lang="en-US" sz="1000" b="0" i="0" u="none" strike="noStrike" noProof="0" dirty="0" err="1">
                          <a:solidFill>
                            <a:schemeClr val="tx1"/>
                          </a:solidFill>
                          <a:effectLst/>
                          <a:latin typeface="Meiryo UI" panose="020B0604030504040204" pitchFamily="50" charset="-128"/>
                          <a:ea typeface="Meiryo UI" panose="020B0604030504040204" pitchFamily="50" charset="-128"/>
                        </a:rPr>
                        <a:t>オートメモ</a:t>
                      </a:r>
                      <a:r>
                        <a:rPr lang="en-US" sz="1000" b="0" i="0" u="none" strike="noStrike" noProof="0" dirty="0">
                          <a:solidFill>
                            <a:schemeClr val="tx1"/>
                          </a:solidFill>
                          <a:effectLst/>
                          <a:latin typeface="Meiryo UI" panose="020B0604030504040204" pitchFamily="50" charset="-128"/>
                          <a:ea typeface="Meiryo UI" panose="020B0604030504040204" pitchFamily="50" charset="-128"/>
                        </a:rPr>
                        <a:t>） R ＋</a:t>
                      </a:r>
                      <a:r>
                        <a:rPr lang="en-US" sz="1000" b="0" i="0" u="none" strike="noStrike" noProof="0" dirty="0" err="1">
                          <a:solidFill>
                            <a:schemeClr val="tx1"/>
                          </a:solidFill>
                          <a:effectLst/>
                          <a:latin typeface="Meiryo UI" panose="020B0604030504040204" pitchFamily="50" charset="-128"/>
                          <a:ea typeface="Meiryo UI" panose="020B0604030504040204" pitchFamily="50" charset="-128"/>
                        </a:rPr>
                        <a:t>ビジネスプランシングルセット</a:t>
                      </a:r>
                      <a:endParaRPr lang="en-US" sz="1000" b="0" dirty="0">
                        <a:solidFill>
                          <a:schemeClr val="tx1"/>
                        </a:solidFill>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zh-CN" sz="1000" b="0" i="0" u="none" strike="noStrike" noProof="0" dirty="0">
                          <a:solidFill>
                            <a:schemeClr val="tx1"/>
                          </a:solidFill>
                          <a:effectLst/>
                          <a:latin typeface="Meiryo UI" panose="020B0604030504040204" pitchFamily="50" charset="-128"/>
                          <a:ea typeface="Meiryo UI" panose="020B0604030504040204" pitchFamily="50" charset="-128"/>
                        </a:rPr>
                        <a:t>102,600</a:t>
                      </a:r>
                      <a:r>
                        <a:rPr lang="zh-CN" altLang="en-US" sz="1000" b="0" i="0" u="none" strike="noStrike" noProof="0" dirty="0">
                          <a:solidFill>
                            <a:schemeClr val="tx1"/>
                          </a:solidFill>
                          <a:effectLst/>
                          <a:latin typeface="Meiryo UI" panose="020B0604030504040204" pitchFamily="50" charset="-128"/>
                          <a:ea typeface="Meiryo UI" panose="020B0604030504040204" pitchFamily="50" charset="-128"/>
                        </a:rPr>
                        <a:t>円（税込</a:t>
                      </a:r>
                      <a:r>
                        <a:rPr lang="en-US" altLang="zh-CN" sz="1000" b="0" i="0" u="none" strike="noStrike" noProof="0" dirty="0">
                          <a:solidFill>
                            <a:schemeClr val="tx1"/>
                          </a:solidFill>
                          <a:effectLst/>
                          <a:latin typeface="Meiryo UI" panose="020B0604030504040204" pitchFamily="50" charset="-128"/>
                          <a:ea typeface="Meiryo UI" panose="020B0604030504040204" pitchFamily="50" charset="-128"/>
                        </a:rPr>
                        <a:t>112,860</a:t>
                      </a:r>
                      <a:r>
                        <a:rPr lang="zh-CN" altLang="en-US" sz="1000" b="0" i="0" u="none" strike="noStrike" noProof="0" dirty="0">
                          <a:solidFill>
                            <a:schemeClr val="tx1"/>
                          </a:solidFill>
                          <a:effectLst/>
                          <a:latin typeface="Meiryo UI" panose="020B0604030504040204" pitchFamily="50" charset="-128"/>
                          <a:ea typeface="Meiryo UI" panose="020B0604030504040204" pitchFamily="50" charset="-128"/>
                        </a:rPr>
                        <a:t>円）</a:t>
                      </a:r>
                      <a:endParaRPr lang="en-US" altLang="zh-CN" sz="1000" b="0" i="0" u="none" strike="noStrike" noProof="0" dirty="0">
                        <a:solidFill>
                          <a:schemeClr val="tx1"/>
                        </a:solidFill>
                        <a:effectLst/>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5839313"/>
                  </a:ext>
                </a:extLst>
              </a:tr>
              <a:tr h="252000">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4550483201501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1000" b="0" dirty="0" err="1">
                          <a:solidFill>
                            <a:schemeClr val="tx1"/>
                          </a:solidFill>
                          <a:latin typeface="Meiryo UI" panose="020B0604030504040204" pitchFamily="50" charset="-128"/>
                          <a:ea typeface="Meiryo UI" panose="020B0604030504040204" pitchFamily="50" charset="-128"/>
                        </a:rPr>
                        <a:t>AutoMemo</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（オートメモ）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R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専用ケース クリア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AMR-CCL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1,500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円（税込</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1,650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円）</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457359"/>
                  </a:ext>
                </a:extLst>
              </a:tr>
              <a:tr h="252000">
                <a:tc>
                  <a:txBody>
                    <a:bodyPr/>
                    <a:lstStyle/>
                    <a:p>
                      <a:pPr algn="ctr" fontAlgn="ctr"/>
                      <a:r>
                        <a:rPr lang="en-US" altLang="ja-JP" sz="1000" b="0" i="0" u="none" strike="noStrike" dirty="0">
                          <a:effectLst/>
                          <a:latin typeface="Meiryo UI" panose="020B0604030504040204" pitchFamily="50" charset="-128"/>
                          <a:ea typeface="Meiryo UI" panose="020B0604030504040204" pitchFamily="50" charset="-128"/>
                        </a:rPr>
                        <a:t>4550483201600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1000" b="0" dirty="0" err="1">
                          <a:solidFill>
                            <a:schemeClr val="tx1"/>
                          </a:solidFill>
                          <a:latin typeface="Meiryo UI" panose="020B0604030504040204" pitchFamily="50" charset="-128"/>
                          <a:ea typeface="Meiryo UI" panose="020B0604030504040204" pitchFamily="50" charset="-128"/>
                        </a:rPr>
                        <a:t>AutoMemo</a:t>
                      </a:r>
                      <a:r>
                        <a:rPr lang="ja-JP" altLang="en-US" sz="1000" b="0" i="0" u="none" strike="noStrike" dirty="0">
                          <a:effectLst/>
                          <a:latin typeface="Meiryo UI" panose="020B0604030504040204" pitchFamily="50" charset="-128"/>
                          <a:ea typeface="Meiryo UI" panose="020B0604030504040204" pitchFamily="50" charset="-128"/>
                        </a:rPr>
                        <a:t>（オートメモ） </a:t>
                      </a:r>
                      <a:r>
                        <a:rPr lang="en-US" altLang="ja-JP" sz="1000" b="0" i="0" u="none" strike="noStrike" dirty="0">
                          <a:effectLst/>
                          <a:latin typeface="Meiryo UI" panose="020B0604030504040204" pitchFamily="50" charset="-128"/>
                          <a:ea typeface="Meiryo UI" panose="020B0604030504040204" pitchFamily="50" charset="-128"/>
                        </a:rPr>
                        <a:t>R </a:t>
                      </a:r>
                      <a:r>
                        <a:rPr lang="ja-JP" altLang="en-US" sz="1000" b="0" i="0" u="none" strike="noStrike" dirty="0">
                          <a:effectLst/>
                          <a:latin typeface="Meiryo UI" panose="020B0604030504040204" pitchFamily="50" charset="-128"/>
                          <a:ea typeface="Meiryo UI" panose="020B0604030504040204" pitchFamily="50" charset="-128"/>
                        </a:rPr>
                        <a:t>専用ケース ソフト </a:t>
                      </a:r>
                      <a:r>
                        <a:rPr lang="en-US" altLang="ja-JP" sz="1000" b="0" i="0" u="none" strike="noStrike" dirty="0">
                          <a:effectLst/>
                          <a:latin typeface="Meiryo UI" panose="020B0604030504040204" pitchFamily="50" charset="-128"/>
                          <a:ea typeface="Meiryo UI" panose="020B0604030504040204" pitchFamily="50" charset="-128"/>
                        </a:rPr>
                        <a:t>AMS-FCL</a:t>
                      </a: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000" b="0" i="0" u="none" strike="noStrike" dirty="0">
                          <a:effectLst/>
                          <a:latin typeface="Meiryo UI" panose="020B0604030504040204" pitchFamily="50" charset="-128"/>
                          <a:ea typeface="Meiryo UI" panose="020B0604030504040204" pitchFamily="50" charset="-128"/>
                        </a:rPr>
                        <a:t>1,800</a:t>
                      </a:r>
                      <a:r>
                        <a:rPr lang="ja-JP" altLang="en-US" sz="1000" b="0" i="0" u="none" strike="noStrike" dirty="0">
                          <a:effectLst/>
                          <a:latin typeface="Meiryo UI" panose="020B0604030504040204" pitchFamily="50" charset="-128"/>
                          <a:ea typeface="Meiryo UI" panose="020B0604030504040204" pitchFamily="50" charset="-128"/>
                        </a:rPr>
                        <a:t>円（税込</a:t>
                      </a:r>
                      <a:r>
                        <a:rPr lang="en-US" altLang="ja-JP" sz="1000" b="0" i="0" u="none" strike="noStrike" dirty="0">
                          <a:effectLst/>
                          <a:latin typeface="Meiryo UI" panose="020B0604030504040204" pitchFamily="50" charset="-128"/>
                          <a:ea typeface="Meiryo UI" panose="020B0604030504040204" pitchFamily="50" charset="-128"/>
                        </a:rPr>
                        <a:t>1,980</a:t>
                      </a:r>
                      <a:r>
                        <a:rPr lang="ja-JP" altLang="en-US" sz="1000" b="0" i="0" u="none" strike="noStrike" dirty="0">
                          <a:effectLst/>
                          <a:latin typeface="Meiryo UI" panose="020B0604030504040204" pitchFamily="50" charset="-128"/>
                          <a:ea typeface="Meiryo UI" panose="020B0604030504040204" pitchFamily="50" charset="-128"/>
                        </a:rPr>
                        <a:t>円）</a:t>
                      </a:r>
                      <a:endParaRPr lang="en-US" altLang="ja-JP" sz="1000" b="0" i="0" u="none" strike="noStrike" dirty="0">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2348688"/>
                  </a:ext>
                </a:extLst>
              </a:tr>
            </a:tbl>
          </a:graphicData>
        </a:graphic>
      </p:graphicFrame>
      <p:sp>
        <p:nvSpPr>
          <p:cNvPr id="23" name="正方形/長方形 11">
            <a:extLst>
              <a:ext uri="{FF2B5EF4-FFF2-40B4-BE49-F238E27FC236}">
                <a16:creationId xmlns:a16="http://schemas.microsoft.com/office/drawing/2014/main" id="{E03DB98B-3F92-DE79-A7CF-1C4F6C90F771}"/>
              </a:ext>
            </a:extLst>
          </p:cNvPr>
          <p:cNvSpPr>
            <a:spLocks noChangeArrowheads="1"/>
          </p:cNvSpPr>
          <p:nvPr/>
        </p:nvSpPr>
        <p:spPr bwMode="auto">
          <a:xfrm>
            <a:off x="823896" y="4905164"/>
            <a:ext cx="6953963" cy="1769715"/>
          </a:xfrm>
          <a:prstGeom prst="rect">
            <a:avLst/>
          </a:prstGeom>
          <a:noFill/>
          <a:ln>
            <a:noFill/>
          </a:ln>
        </p:spPr>
        <p:txBody>
          <a:bodyPr wrap="square">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spcBef>
                <a:spcPct val="0"/>
              </a:spcBef>
              <a:buFontTx/>
              <a:buNone/>
              <a:defRPr/>
            </a:pPr>
            <a:r>
              <a:rPr kumimoji="0" lang="en-US" altLang="ja-JP" sz="1100" b="1" dirty="0">
                <a:solidFill>
                  <a:srgbClr val="000000"/>
                </a:solidFill>
                <a:latin typeface="Meiryo UI" panose="020B0604030504040204" pitchFamily="50" charset="-128"/>
                <a:ea typeface="Meiryo UI" panose="020B0604030504040204" pitchFamily="50" charset="-128"/>
              </a:rPr>
              <a:t>&lt;</a:t>
            </a:r>
            <a:r>
              <a:rPr kumimoji="0" lang="ja-JP" altLang="en-US" sz="1100" b="1" dirty="0">
                <a:solidFill>
                  <a:srgbClr val="000000"/>
                </a:solidFill>
                <a:latin typeface="Meiryo UI" panose="020B0604030504040204" pitchFamily="50" charset="-128"/>
                <a:ea typeface="Meiryo UI" panose="020B0604030504040204" pitchFamily="50" charset="-128"/>
              </a:rPr>
              <a:t>ワイド延長保証</a:t>
            </a:r>
            <a:r>
              <a:rPr kumimoji="0" lang="en-US" altLang="ja-JP" sz="1100" b="1" dirty="0">
                <a:solidFill>
                  <a:srgbClr val="000000"/>
                </a:solidFill>
                <a:latin typeface="Meiryo UI" panose="020B0604030504040204" pitchFamily="50" charset="-128"/>
                <a:ea typeface="Meiryo UI" panose="020B0604030504040204" pitchFamily="50" charset="-128"/>
              </a:rPr>
              <a:t>&gt;</a:t>
            </a:r>
          </a:p>
          <a:p>
            <a:pPr algn="l">
              <a:spcBef>
                <a:spcPct val="0"/>
              </a:spcBef>
              <a:buFontTx/>
              <a:buNone/>
              <a:defRPr/>
            </a:pPr>
            <a:r>
              <a:rPr kumimoji="0" lang="ja-JP" altLang="en-US" sz="1100" dirty="0">
                <a:solidFill>
                  <a:srgbClr val="000000"/>
                </a:solidFill>
                <a:latin typeface="Meiryo UI" panose="020B0604030504040204" pitchFamily="50" charset="-128"/>
                <a:ea typeface="Meiryo UI" panose="020B0604030504040204" pitchFamily="50" charset="-128"/>
              </a:rPr>
              <a:t>・オートメモ</a:t>
            </a:r>
            <a:r>
              <a:rPr kumimoji="0" lang="en-US" altLang="ja-JP" sz="1100" dirty="0">
                <a:solidFill>
                  <a:srgbClr val="000000"/>
                </a:solidFill>
                <a:latin typeface="Meiryo UI" panose="020B0604030504040204" pitchFamily="50" charset="-128"/>
                <a:ea typeface="Meiryo UI" panose="020B0604030504040204" pitchFamily="50" charset="-128"/>
              </a:rPr>
              <a:t> R 1,800</a:t>
            </a:r>
            <a:r>
              <a:rPr kumimoji="0" lang="ja-JP" altLang="en-US" sz="1100" dirty="0">
                <a:solidFill>
                  <a:srgbClr val="000000"/>
                </a:solidFill>
                <a:latin typeface="Meiryo UI" panose="020B0604030504040204" pitchFamily="50" charset="-128"/>
                <a:ea typeface="Meiryo UI" panose="020B0604030504040204" pitchFamily="50" charset="-128"/>
              </a:rPr>
              <a:t>円</a:t>
            </a:r>
            <a:r>
              <a:rPr lang="ja-JP" altLang="en-US" sz="800" kern="0" dirty="0">
                <a:latin typeface="Meiryo UI" panose="020B0604030504040204" pitchFamily="50" charset="-128"/>
                <a:ea typeface="Meiryo UI" panose="020B0604030504040204" pitchFamily="50" charset="-128"/>
              </a:rPr>
              <a:t>（税込 </a:t>
            </a:r>
            <a:r>
              <a:rPr lang="en-US" altLang="ja-JP" sz="800" kern="0" dirty="0">
                <a:latin typeface="Meiryo UI" panose="020B0604030504040204" pitchFamily="50" charset="-128"/>
                <a:ea typeface="Meiryo UI" panose="020B0604030504040204" pitchFamily="50" charset="-128"/>
              </a:rPr>
              <a:t>1,980</a:t>
            </a:r>
            <a:r>
              <a:rPr lang="ja-JP" altLang="en-US" sz="800" kern="0" dirty="0">
                <a:latin typeface="Meiryo UI" panose="020B0604030504040204" pitchFamily="50" charset="-128"/>
                <a:ea typeface="Meiryo UI" panose="020B0604030504040204" pitchFamily="50" charset="-128"/>
              </a:rPr>
              <a:t>円） 　</a:t>
            </a:r>
            <a:r>
              <a:rPr lang="en-US" altLang="ja-JP" sz="800" kern="0" dirty="0">
                <a:latin typeface="Meiryo UI" panose="020B0604030504040204" pitchFamily="50" charset="-128"/>
                <a:ea typeface="Meiryo UI" panose="020B0604030504040204" pitchFamily="50" charset="-128"/>
              </a:rPr>
              <a:t>JAN</a:t>
            </a:r>
            <a:r>
              <a:rPr lang="ja-JP" altLang="en-US" sz="800" kern="0" dirty="0">
                <a:latin typeface="Meiryo UI" panose="020B0604030504040204" pitchFamily="50" charset="-128"/>
                <a:ea typeface="Meiryo UI" panose="020B0604030504040204" pitchFamily="50" charset="-128"/>
              </a:rPr>
              <a:t>コード：</a:t>
            </a:r>
            <a:r>
              <a:rPr lang="en-US" altLang="ja-JP" sz="800" kern="0" dirty="0">
                <a:latin typeface="Meiryo UI" panose="020B0604030504040204" pitchFamily="50" charset="-128"/>
                <a:ea typeface="Meiryo UI" panose="020B0604030504040204" pitchFamily="50" charset="-128"/>
              </a:rPr>
              <a:t> 4550483310005</a:t>
            </a:r>
          </a:p>
          <a:p>
            <a:pPr algn="l">
              <a:spcBef>
                <a:spcPct val="0"/>
              </a:spcBef>
              <a:buNone/>
              <a:defRPr/>
            </a:pPr>
            <a:r>
              <a:rPr kumimoji="0" lang="ja-JP" altLang="en-US" sz="1100" dirty="0">
                <a:solidFill>
                  <a:srgbClr val="000000"/>
                </a:solidFill>
                <a:latin typeface="Meiryo UI" panose="020B0604030504040204" pitchFamily="50" charset="-128"/>
                <a:ea typeface="Meiryo UI" panose="020B0604030504040204" pitchFamily="50" charset="-128"/>
              </a:rPr>
              <a:t>・オートメモ</a:t>
            </a:r>
            <a:r>
              <a:rPr kumimoji="0" lang="en-US" altLang="ja-JP" sz="1100" dirty="0">
                <a:solidFill>
                  <a:srgbClr val="000000"/>
                </a:solidFill>
                <a:latin typeface="Meiryo UI" panose="020B0604030504040204" pitchFamily="50" charset="-128"/>
                <a:ea typeface="Meiryo UI" panose="020B0604030504040204" pitchFamily="50" charset="-128"/>
              </a:rPr>
              <a:t> S 2,700</a:t>
            </a:r>
            <a:r>
              <a:rPr kumimoji="0" lang="ja-JP" altLang="en-US" sz="1100" dirty="0">
                <a:solidFill>
                  <a:srgbClr val="000000"/>
                </a:solidFill>
                <a:latin typeface="Meiryo UI" panose="020B0604030504040204" pitchFamily="50" charset="-128"/>
                <a:ea typeface="Meiryo UI" panose="020B0604030504040204" pitchFamily="50" charset="-128"/>
              </a:rPr>
              <a:t>円</a:t>
            </a:r>
            <a:r>
              <a:rPr lang="ja-JP" altLang="en-US" sz="800" kern="0" dirty="0">
                <a:latin typeface="Meiryo UI" panose="020B0604030504040204" pitchFamily="50" charset="-128"/>
                <a:ea typeface="Meiryo UI" panose="020B0604030504040204" pitchFamily="50" charset="-128"/>
              </a:rPr>
              <a:t>（税込 </a:t>
            </a:r>
            <a:r>
              <a:rPr lang="en-US" altLang="ja-JP" sz="800" kern="0" dirty="0">
                <a:latin typeface="Meiryo UI" panose="020B0604030504040204" pitchFamily="50" charset="-128"/>
                <a:ea typeface="Meiryo UI" panose="020B0604030504040204" pitchFamily="50" charset="-128"/>
              </a:rPr>
              <a:t>2,970</a:t>
            </a:r>
            <a:r>
              <a:rPr lang="ja-JP" altLang="en-US" sz="800" kern="0" dirty="0">
                <a:latin typeface="Meiryo UI" panose="020B0604030504040204" pitchFamily="50" charset="-128"/>
                <a:ea typeface="Meiryo UI" panose="020B0604030504040204" pitchFamily="50" charset="-128"/>
              </a:rPr>
              <a:t>円） 　</a:t>
            </a:r>
            <a:r>
              <a:rPr lang="en-US" altLang="ja-JP" sz="800" kern="0" dirty="0">
                <a:latin typeface="Meiryo UI" panose="020B0604030504040204" pitchFamily="50" charset="-128"/>
                <a:ea typeface="Meiryo UI" panose="020B0604030504040204" pitchFamily="50" charset="-128"/>
              </a:rPr>
              <a:t>JAN</a:t>
            </a:r>
            <a:r>
              <a:rPr lang="ja-JP" altLang="en-US" sz="800" kern="0" dirty="0">
                <a:latin typeface="Meiryo UI" panose="020B0604030504040204" pitchFamily="50" charset="-128"/>
                <a:ea typeface="Meiryo UI" panose="020B0604030504040204" pitchFamily="50" charset="-128"/>
              </a:rPr>
              <a:t>コード：</a:t>
            </a:r>
            <a:r>
              <a:rPr lang="en-US" altLang="ja-JP" sz="800" kern="0" dirty="0">
                <a:latin typeface="Meiryo UI" panose="020B0604030504040204" pitchFamily="50" charset="-128"/>
                <a:ea typeface="Meiryo UI" panose="020B0604030504040204" pitchFamily="50" charset="-128"/>
              </a:rPr>
              <a:t> 4550483096909</a:t>
            </a:r>
            <a:endParaRPr kumimoji="0" lang="en-US" altLang="ja-JP" sz="1100" b="1" dirty="0">
              <a:solidFill>
                <a:srgbClr val="000000"/>
              </a:solidFill>
              <a:latin typeface="Meiryo UI" panose="020B0604030504040204" pitchFamily="50" charset="-128"/>
              <a:ea typeface="Meiryo UI" panose="020B0604030504040204" pitchFamily="50" charset="-128"/>
            </a:endParaRPr>
          </a:p>
          <a:p>
            <a:pPr algn="l">
              <a:spcBef>
                <a:spcPct val="0"/>
              </a:spcBef>
              <a:buFontTx/>
              <a:buNone/>
              <a:defRPr/>
            </a:pPr>
            <a:r>
              <a:rPr kumimoji="0" lang="ja-JP" altLang="en-US" sz="1100" b="1" dirty="0">
                <a:solidFill>
                  <a:srgbClr val="000000"/>
                </a:solidFill>
                <a:latin typeface="Meiryo UI" panose="020B0604030504040204" pitchFamily="50" charset="-128"/>
                <a:ea typeface="Meiryo UI" panose="020B0604030504040204" pitchFamily="50" charset="-128"/>
              </a:rPr>
              <a:t>通常の保証期間をご購入日（お買い上げ商品の出荷日）より</a:t>
            </a:r>
            <a:r>
              <a:rPr kumimoji="0" lang="en-US" altLang="ja-JP" b="1" dirty="0">
                <a:solidFill>
                  <a:srgbClr val="FF0000"/>
                </a:solidFill>
                <a:latin typeface="Meiryo UI" panose="020B0604030504040204" pitchFamily="50" charset="-128"/>
                <a:ea typeface="Meiryo UI" panose="020B0604030504040204" pitchFamily="50" charset="-128"/>
              </a:rPr>
              <a:t>3</a:t>
            </a:r>
            <a:r>
              <a:rPr kumimoji="0" lang="ja-JP" altLang="en-US" b="1" dirty="0">
                <a:solidFill>
                  <a:srgbClr val="FF0000"/>
                </a:solidFill>
                <a:latin typeface="Meiryo UI" panose="020B0604030504040204" pitchFamily="50" charset="-128"/>
                <a:ea typeface="Meiryo UI" panose="020B0604030504040204" pitchFamily="50" charset="-128"/>
              </a:rPr>
              <a:t>年</a:t>
            </a:r>
            <a:r>
              <a:rPr kumimoji="0" lang="ja-JP" altLang="en-US" sz="1100" b="1" dirty="0">
                <a:solidFill>
                  <a:srgbClr val="000000"/>
                </a:solidFill>
                <a:latin typeface="Meiryo UI" panose="020B0604030504040204" pitchFamily="50" charset="-128"/>
                <a:ea typeface="Meiryo UI" panose="020B0604030504040204" pitchFamily="50" charset="-128"/>
              </a:rPr>
              <a:t>に延長いただけます。</a:t>
            </a:r>
            <a:endParaRPr kumimoji="0" lang="en-US" altLang="ja-JP" sz="400" b="1" dirty="0">
              <a:latin typeface="Meiryo UI" panose="020B0604030504040204" pitchFamily="50" charset="-128"/>
              <a:ea typeface="Meiryo UI" panose="020B0604030504040204" pitchFamily="50" charset="-128"/>
            </a:endParaRPr>
          </a:p>
          <a:p>
            <a:pPr algn="l">
              <a:spcBef>
                <a:spcPct val="0"/>
              </a:spcBef>
              <a:buFontTx/>
              <a:buNone/>
              <a:defRPr/>
            </a:pPr>
            <a:r>
              <a:rPr kumimoji="0" lang="en-US" altLang="ja-JP" sz="800" dirty="0">
                <a:latin typeface="Meiryo UI" panose="020B0604030504040204" pitchFamily="50" charset="-128"/>
                <a:ea typeface="Meiryo UI" panose="020B0604030504040204" pitchFamily="50" charset="-128"/>
              </a:rPr>
              <a:t>※</a:t>
            </a:r>
            <a:r>
              <a:rPr kumimoji="0" lang="ja-JP" altLang="en-US" sz="800" dirty="0">
                <a:latin typeface="Meiryo UI" panose="020B0604030504040204" pitchFamily="50" charset="-128"/>
                <a:ea typeface="Meiryo UI" panose="020B0604030504040204" pitchFamily="50" charset="-128"/>
              </a:rPr>
              <a:t>自然故障の場合、無償で修理または交換いたします。</a:t>
            </a:r>
            <a:endParaRPr kumimoji="0" lang="en-US" altLang="ja-JP" sz="800" dirty="0">
              <a:latin typeface="Meiryo UI" panose="020B0604030504040204" pitchFamily="50" charset="-128"/>
              <a:ea typeface="Meiryo UI" panose="020B0604030504040204" pitchFamily="50" charset="-128"/>
            </a:endParaRPr>
          </a:p>
          <a:p>
            <a:pPr algn="l">
              <a:spcBef>
                <a:spcPct val="0"/>
              </a:spcBef>
              <a:buFontTx/>
              <a:buNone/>
              <a:defRPr/>
            </a:pPr>
            <a:r>
              <a:rPr kumimoji="0" lang="en-US" altLang="ja-JP" sz="800" dirty="0">
                <a:latin typeface="Meiryo UI" panose="020B0604030504040204" pitchFamily="50" charset="-128"/>
                <a:ea typeface="Meiryo UI" panose="020B0604030504040204" pitchFamily="50" charset="-128"/>
              </a:rPr>
              <a:t>※</a:t>
            </a:r>
            <a:r>
              <a:rPr kumimoji="0" lang="ja-JP" altLang="en-US" sz="800" dirty="0">
                <a:latin typeface="Meiryo UI" panose="020B0604030504040204" pitchFamily="50" charset="-128"/>
                <a:ea typeface="Meiryo UI" panose="020B0604030504040204" pitchFamily="50" charset="-128"/>
              </a:rPr>
              <a:t>自然故障以外で交換が必要な場合、</a:t>
            </a:r>
            <a:r>
              <a:rPr kumimoji="0" lang="en-US" altLang="ja-JP" sz="800" dirty="0">
                <a:latin typeface="Meiryo UI" panose="020B0604030504040204" pitchFamily="50" charset="-128"/>
                <a:ea typeface="Meiryo UI" panose="020B0604030504040204" pitchFamily="50" charset="-128"/>
              </a:rPr>
              <a:t>5,000</a:t>
            </a:r>
            <a:r>
              <a:rPr kumimoji="0" lang="ja-JP" altLang="en-US" sz="800" dirty="0">
                <a:latin typeface="Meiryo UI" panose="020B0604030504040204" pitchFamily="50" charset="-128"/>
                <a:ea typeface="Meiryo UI" panose="020B0604030504040204" pitchFamily="50" charset="-128"/>
              </a:rPr>
              <a:t>円（税別）の交換手数料が必要です。</a:t>
            </a:r>
            <a:endParaRPr kumimoji="0" lang="en-US" altLang="ja-JP" sz="800" dirty="0">
              <a:latin typeface="Meiryo UI" panose="020B0604030504040204" pitchFamily="50" charset="-128"/>
              <a:ea typeface="Meiryo UI" panose="020B0604030504040204" pitchFamily="50" charset="-128"/>
            </a:endParaRPr>
          </a:p>
          <a:p>
            <a:pPr algn="l">
              <a:spcBef>
                <a:spcPct val="0"/>
              </a:spcBef>
              <a:buFontTx/>
              <a:buNone/>
              <a:defRPr/>
            </a:pPr>
            <a:r>
              <a:rPr kumimoji="0" lang="en-US" altLang="ja-JP" sz="800" dirty="0">
                <a:latin typeface="Meiryo UI" panose="020B0604030504040204" pitchFamily="50" charset="-128"/>
                <a:ea typeface="Meiryo UI" panose="020B0604030504040204" pitchFamily="50" charset="-128"/>
              </a:rPr>
              <a:t>※</a:t>
            </a:r>
            <a:r>
              <a:rPr kumimoji="0" lang="ja-JP" altLang="en-US" sz="800" dirty="0">
                <a:latin typeface="Meiryo UI" panose="020B0604030504040204" pitchFamily="50" charset="-128"/>
                <a:ea typeface="Meiryo UI" panose="020B0604030504040204" pitchFamily="50" charset="-128"/>
              </a:rPr>
              <a:t>保証期間中、</a:t>
            </a:r>
            <a:r>
              <a:rPr kumimoji="0" lang="en-US" altLang="ja-JP" sz="800" dirty="0">
                <a:latin typeface="Meiryo UI" panose="020B0604030504040204" pitchFamily="50" charset="-128"/>
                <a:ea typeface="Meiryo UI" panose="020B0604030504040204" pitchFamily="50" charset="-128"/>
              </a:rPr>
              <a:t>2</a:t>
            </a:r>
            <a:r>
              <a:rPr kumimoji="0" lang="ja-JP" altLang="en-US" sz="800" dirty="0">
                <a:latin typeface="Meiryo UI" panose="020B0604030504040204" pitchFamily="50" charset="-128"/>
                <a:ea typeface="Meiryo UI" panose="020B0604030504040204" pitchFamily="50" charset="-128"/>
              </a:rPr>
              <a:t>回を上限として保証サービスを受けることができます。</a:t>
            </a:r>
            <a:endParaRPr kumimoji="0" lang="en-US" altLang="ja-JP" sz="800" dirty="0">
              <a:latin typeface="Meiryo UI" panose="020B0604030504040204" pitchFamily="50" charset="-128"/>
              <a:ea typeface="Meiryo UI" panose="020B0604030504040204" pitchFamily="50" charset="-128"/>
            </a:endParaRPr>
          </a:p>
          <a:p>
            <a:pPr algn="l">
              <a:spcBef>
                <a:spcPct val="0"/>
              </a:spcBef>
              <a:buFontTx/>
              <a:buNone/>
              <a:defRPr/>
            </a:pPr>
            <a:r>
              <a:rPr kumimoji="0" lang="en-US" altLang="ja-JP" sz="800" dirty="0">
                <a:latin typeface="Meiryo UI" panose="020B0604030504040204" pitchFamily="50" charset="-128"/>
                <a:ea typeface="Meiryo UI" panose="020B0604030504040204" pitchFamily="50" charset="-128"/>
              </a:rPr>
              <a:t>※</a:t>
            </a:r>
            <a:r>
              <a:rPr kumimoji="0" lang="ja-JP" altLang="en-US" sz="800" dirty="0">
                <a:latin typeface="Meiryo UI" panose="020B0604030504040204" pitchFamily="50" charset="-128"/>
                <a:ea typeface="Meiryo UI" panose="020B0604030504040204" pitchFamily="50" charset="-128"/>
              </a:rPr>
              <a:t>対象製品の購入から</a:t>
            </a:r>
            <a:r>
              <a:rPr kumimoji="0" lang="en-US" altLang="ja-JP" sz="800" dirty="0">
                <a:latin typeface="Meiryo UI" panose="020B0604030504040204" pitchFamily="50" charset="-128"/>
                <a:ea typeface="Meiryo UI" panose="020B0604030504040204" pitchFamily="50" charset="-128"/>
              </a:rPr>
              <a:t>30</a:t>
            </a:r>
            <a:r>
              <a:rPr kumimoji="0" lang="ja-JP" altLang="en-US" sz="800" dirty="0">
                <a:latin typeface="Meiryo UI" panose="020B0604030504040204" pitchFamily="50" charset="-128"/>
                <a:ea typeface="Meiryo UI" panose="020B0604030504040204" pitchFamily="50" charset="-128"/>
              </a:rPr>
              <a:t>日以内に申込みいただけます。</a:t>
            </a:r>
            <a:endParaRPr kumimoji="0" lang="en-US" altLang="ja-JP" sz="800" dirty="0">
              <a:latin typeface="Meiryo UI" panose="020B0604030504040204" pitchFamily="50" charset="-128"/>
              <a:ea typeface="Meiryo UI" panose="020B0604030504040204" pitchFamily="50" charset="-128"/>
            </a:endParaRPr>
          </a:p>
          <a:p>
            <a:pPr algn="l">
              <a:spcBef>
                <a:spcPct val="0"/>
              </a:spcBef>
              <a:buFontTx/>
              <a:buNone/>
              <a:defRPr/>
            </a:pPr>
            <a:r>
              <a:rPr kumimoji="0" lang="en-US" altLang="ja-JP" sz="800" dirty="0">
                <a:latin typeface="Meiryo UI" panose="020B0604030504040204" pitchFamily="50" charset="-128"/>
                <a:ea typeface="Meiryo UI" panose="020B0604030504040204" pitchFamily="50" charset="-128"/>
              </a:rPr>
              <a:t>※</a:t>
            </a:r>
            <a:r>
              <a:rPr kumimoji="0" lang="ja-JP" altLang="en-US" sz="800" dirty="0">
                <a:latin typeface="Meiryo UI" panose="020B0604030504040204" pitchFamily="50" charset="-128"/>
                <a:ea typeface="Meiryo UI" panose="020B0604030504040204" pitchFamily="50" charset="-128"/>
              </a:rPr>
              <a:t>保証対象は本体のみで、付属品（ケーブルなど）は除きます。</a:t>
            </a:r>
            <a:endParaRPr kumimoji="0" lang="en-US" altLang="ja-JP" sz="800" dirty="0">
              <a:latin typeface="Meiryo UI" panose="020B0604030504040204" pitchFamily="50" charset="-128"/>
              <a:ea typeface="Meiryo UI" panose="020B0604030504040204" pitchFamily="50" charset="-128"/>
            </a:endParaRPr>
          </a:p>
          <a:p>
            <a:pPr algn="l">
              <a:spcBef>
                <a:spcPct val="0"/>
              </a:spcBef>
              <a:buFontTx/>
              <a:buNone/>
              <a:defRPr/>
            </a:pPr>
            <a:r>
              <a:rPr kumimoji="0" lang="en-US" altLang="ja-JP" sz="800" dirty="0">
                <a:latin typeface="Meiryo UI" panose="020B0604030504040204" pitchFamily="50" charset="-128"/>
                <a:ea typeface="Meiryo UI" panose="020B0604030504040204" pitchFamily="50" charset="-128"/>
              </a:rPr>
              <a:t>※</a:t>
            </a:r>
            <a:r>
              <a:rPr kumimoji="0" lang="ja-JP" altLang="en-US" sz="800" dirty="0">
                <a:latin typeface="Meiryo UI" panose="020B0604030504040204" pitchFamily="50" charset="-128"/>
                <a:ea typeface="Meiryo UI" panose="020B0604030504040204" pitchFamily="50" charset="-128"/>
              </a:rPr>
              <a:t>対象となる事故 自然故障</a:t>
            </a:r>
            <a:r>
              <a:rPr kumimoji="0" lang="en-US" altLang="ja-JP" sz="800" dirty="0">
                <a:latin typeface="Meiryo UI" panose="020B0604030504040204" pitchFamily="50" charset="-128"/>
                <a:ea typeface="Meiryo UI" panose="020B0604030504040204" pitchFamily="50" charset="-128"/>
              </a:rPr>
              <a:t>/</a:t>
            </a:r>
            <a:r>
              <a:rPr kumimoji="0" lang="ja-JP" altLang="en-US" sz="800" dirty="0">
                <a:latin typeface="Meiryo UI" panose="020B0604030504040204" pitchFamily="50" charset="-128"/>
                <a:ea typeface="Meiryo UI" panose="020B0604030504040204" pitchFamily="50" charset="-128"/>
              </a:rPr>
              <a:t>水没</a:t>
            </a:r>
            <a:r>
              <a:rPr kumimoji="0" lang="en-US" altLang="ja-JP" sz="800" dirty="0">
                <a:latin typeface="Meiryo UI" panose="020B0604030504040204" pitchFamily="50" charset="-128"/>
                <a:ea typeface="Meiryo UI" panose="020B0604030504040204" pitchFamily="50" charset="-128"/>
              </a:rPr>
              <a:t>/</a:t>
            </a:r>
            <a:r>
              <a:rPr kumimoji="0" lang="ja-JP" altLang="en-US" sz="800" dirty="0">
                <a:latin typeface="Meiryo UI" panose="020B0604030504040204" pitchFamily="50" charset="-128"/>
                <a:ea typeface="Meiryo UI" panose="020B0604030504040204" pitchFamily="50" charset="-128"/>
              </a:rPr>
              <a:t>その他偶然の事故による端末の全損または一部の破損</a:t>
            </a:r>
            <a:endParaRPr kumimoji="0" lang="en-US" altLang="ja-JP" sz="800" dirty="0">
              <a:latin typeface="Meiryo UI" panose="020B0604030504040204" pitchFamily="50" charset="-128"/>
              <a:ea typeface="Meiryo UI" panose="020B0604030504040204" pitchFamily="50" charset="-128"/>
            </a:endParaRPr>
          </a:p>
          <a:p>
            <a:pPr algn="l">
              <a:spcBef>
                <a:spcPct val="0"/>
              </a:spcBef>
              <a:buFontTx/>
              <a:buNone/>
              <a:defRPr/>
            </a:pPr>
            <a:r>
              <a:rPr kumimoji="0" lang="en-US" altLang="ja-JP" sz="800" dirty="0">
                <a:latin typeface="Meiryo UI" panose="020B0604030504040204" pitchFamily="50" charset="-128"/>
                <a:ea typeface="Meiryo UI" panose="020B0604030504040204" pitchFamily="50" charset="-128"/>
              </a:rPr>
              <a:t>※</a:t>
            </a:r>
            <a:r>
              <a:rPr kumimoji="0" lang="ja-JP" altLang="en-US" sz="800" dirty="0">
                <a:latin typeface="Meiryo UI" panose="020B0604030504040204" pitchFamily="50" charset="-128"/>
                <a:ea typeface="Meiryo UI" panose="020B0604030504040204" pitchFamily="50" charset="-128"/>
              </a:rPr>
              <a:t>端末の紛失は対象外です。</a:t>
            </a:r>
            <a:endParaRPr kumimoji="0" lang="en-US" altLang="ja-JP" sz="800" dirty="0">
              <a:latin typeface="Meiryo UI" panose="020B0604030504040204" pitchFamily="50" charset="-128"/>
              <a:ea typeface="Meiryo UI" panose="020B0604030504040204" pitchFamily="50" charset="-128"/>
            </a:endParaRPr>
          </a:p>
        </p:txBody>
      </p:sp>
      <p:sp>
        <p:nvSpPr>
          <p:cNvPr id="32771" name="テキスト ボックス 13">
            <a:extLst>
              <a:ext uri="{FF2B5EF4-FFF2-40B4-BE49-F238E27FC236}">
                <a16:creationId xmlns:a16="http://schemas.microsoft.com/office/drawing/2014/main" id="{41C35536-CBDD-4327-B8EE-FB852BF4D65F}"/>
              </a:ext>
            </a:extLst>
          </p:cNvPr>
          <p:cNvSpPr txBox="1">
            <a:spLocks noChangeArrowheads="1"/>
          </p:cNvSpPr>
          <p:nvPr/>
        </p:nvSpPr>
        <p:spPr bwMode="auto">
          <a:xfrm>
            <a:off x="828621" y="2748385"/>
            <a:ext cx="3752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spcBef>
                <a:spcPct val="0"/>
              </a:spcBef>
              <a:buFontTx/>
              <a:buNone/>
            </a:pPr>
            <a:r>
              <a:rPr lang="ja-JP" altLang="en-US" b="1" dirty="0">
                <a:latin typeface="Meiryo UI" panose="020B0604030504040204" pitchFamily="50" charset="-128"/>
                <a:ea typeface="Meiryo UI" panose="020B0604030504040204" pitchFamily="50" charset="-128"/>
              </a:rPr>
              <a:t>オートメモ</a:t>
            </a:r>
            <a:r>
              <a:rPr lang="en-US" altLang="ja-JP" b="1" dirty="0">
                <a:latin typeface="Meiryo UI" panose="020B0604030504040204" pitchFamily="50" charset="-128"/>
                <a:ea typeface="Meiryo UI" panose="020B0604030504040204" pitchFamily="50" charset="-128"/>
              </a:rPr>
              <a:t> S</a:t>
            </a:r>
          </a:p>
        </p:txBody>
      </p:sp>
      <p:graphicFrame>
        <p:nvGraphicFramePr>
          <p:cNvPr id="116" name="表 2">
            <a:extLst>
              <a:ext uri="{FF2B5EF4-FFF2-40B4-BE49-F238E27FC236}">
                <a16:creationId xmlns:a16="http://schemas.microsoft.com/office/drawing/2014/main" id="{42B40A02-C14A-4BDA-8F36-AF85064DE5C2}"/>
              </a:ext>
            </a:extLst>
          </p:cNvPr>
          <p:cNvGraphicFramePr>
            <a:graphicFrameLocks noGrp="1"/>
          </p:cNvGraphicFramePr>
          <p:nvPr>
            <p:extLst>
              <p:ext uri="{D42A27DB-BD31-4B8C-83A1-F6EECF244321}">
                <p14:modId xmlns:p14="http://schemas.microsoft.com/office/powerpoint/2010/main" val="2984195231"/>
              </p:ext>
            </p:extLst>
          </p:nvPr>
        </p:nvGraphicFramePr>
        <p:xfrm>
          <a:off x="848544" y="3072421"/>
          <a:ext cx="7740859" cy="1772902"/>
        </p:xfrm>
        <a:graphic>
          <a:graphicData uri="http://schemas.openxmlformats.org/drawingml/2006/table">
            <a:tbl>
              <a:tblPr firstRow="1" bandRow="1">
                <a:tableStyleId>{5C22544A-7EE6-4342-B048-85BDC9FD1C3A}</a:tableStyleId>
              </a:tblPr>
              <a:tblGrid>
                <a:gridCol w="1470094">
                  <a:extLst>
                    <a:ext uri="{9D8B030D-6E8A-4147-A177-3AD203B41FA5}">
                      <a16:colId xmlns:a16="http://schemas.microsoft.com/office/drawing/2014/main" val="272454639"/>
                    </a:ext>
                  </a:extLst>
                </a:gridCol>
                <a:gridCol w="3987389">
                  <a:extLst>
                    <a:ext uri="{9D8B030D-6E8A-4147-A177-3AD203B41FA5}">
                      <a16:colId xmlns:a16="http://schemas.microsoft.com/office/drawing/2014/main" val="20000"/>
                    </a:ext>
                  </a:extLst>
                </a:gridCol>
                <a:gridCol w="2283376">
                  <a:extLst>
                    <a:ext uri="{9D8B030D-6E8A-4147-A177-3AD203B41FA5}">
                      <a16:colId xmlns:a16="http://schemas.microsoft.com/office/drawing/2014/main" val="20001"/>
                    </a:ext>
                  </a:extLst>
                </a:gridCol>
              </a:tblGrid>
              <a:tr h="260902">
                <a:tc>
                  <a:txBody>
                    <a:bodyPr/>
                    <a:lstStyle/>
                    <a:p>
                      <a:pPr algn="ctr"/>
                      <a:r>
                        <a:rPr kumimoji="1" lang="en-US" altLang="ja-JP" sz="1000" dirty="0">
                          <a:solidFill>
                            <a:schemeClr val="bg1"/>
                          </a:solidFill>
                          <a:latin typeface="Meiryo UI" panose="020B0604030504040204" pitchFamily="50" charset="-128"/>
                          <a:ea typeface="Meiryo UI" panose="020B0604030504040204" pitchFamily="50" charset="-128"/>
                        </a:rPr>
                        <a:t>JAN</a:t>
                      </a:r>
                      <a:r>
                        <a:rPr kumimoji="1" lang="ja-JP" altLang="en-US" sz="1000" dirty="0">
                          <a:solidFill>
                            <a:schemeClr val="bg1"/>
                          </a:solidFill>
                          <a:latin typeface="Meiryo UI" panose="020B0604030504040204" pitchFamily="50" charset="-128"/>
                          <a:ea typeface="Meiryo UI" panose="020B0604030504040204" pitchFamily="50" charset="-128"/>
                        </a:rPr>
                        <a:t>コード</a:t>
                      </a:r>
                    </a:p>
                  </a:txBody>
                  <a:tcPr marL="68587" marR="68587" marT="34320" marB="3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kumimoji="1" lang="ja-JP" altLang="en-US" sz="1000" dirty="0">
                          <a:solidFill>
                            <a:schemeClr val="bg1"/>
                          </a:solidFill>
                          <a:latin typeface="Meiryo UI" panose="020B0604030504040204" pitchFamily="50" charset="-128"/>
                          <a:ea typeface="Meiryo UI" panose="020B0604030504040204" pitchFamily="50" charset="-128"/>
                        </a:rPr>
                        <a:t>製品名</a:t>
                      </a:r>
                    </a:p>
                  </a:txBody>
                  <a:tcPr marL="68587" marR="68587" marT="34320" marB="3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kumimoji="1" lang="ja-JP" altLang="en-US" sz="1000" dirty="0">
                          <a:solidFill>
                            <a:schemeClr val="bg1"/>
                          </a:solidFill>
                          <a:latin typeface="Meiryo UI" panose="020B0604030504040204" pitchFamily="50" charset="-128"/>
                          <a:ea typeface="Meiryo UI" panose="020B0604030504040204" pitchFamily="50" charset="-128"/>
                        </a:rPr>
                        <a:t>定価</a:t>
                      </a:r>
                    </a:p>
                  </a:txBody>
                  <a:tcPr marL="68587" marR="68587" marT="34320" marB="3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52000">
                <a:tc>
                  <a:txBody>
                    <a:bodyPr/>
                    <a:lstStyle/>
                    <a:p>
                      <a:pPr algn="ctr"/>
                      <a:r>
                        <a:rPr kumimoji="1" lang="en-US" altLang="ja-JP" sz="1000" b="0" strike="noStrike" baseline="0" dirty="0">
                          <a:solidFill>
                            <a:schemeClr val="tx1"/>
                          </a:solidFill>
                          <a:latin typeface="Meiryo UI" panose="020B0604030504040204" pitchFamily="50" charset="-128"/>
                          <a:ea typeface="Meiryo UI" panose="020B0604030504040204" pitchFamily="50" charset="-128"/>
                        </a:rPr>
                        <a:t>4549804972909</a:t>
                      </a:r>
                      <a:endParaRPr kumimoji="1" lang="ja-JP" altLang="en-US" sz="1000" b="0" strike="noStrike" baseline="0" dirty="0">
                        <a:solidFill>
                          <a:schemeClr val="tx1"/>
                        </a:solidFill>
                        <a:latin typeface="Meiryo UI" panose="020B0604030504040204" pitchFamily="50" charset="-128"/>
                        <a:ea typeface="Meiryo UI" panose="020B0604030504040204" pitchFamily="50" charset="-128"/>
                      </a:endParaRPr>
                    </a:p>
                  </a:txBody>
                  <a:tcPr marL="68587" marR="68587" marT="34320" marB="3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00" b="0" strike="noStrike" baseline="0" dirty="0" err="1">
                          <a:solidFill>
                            <a:schemeClr val="tx1"/>
                          </a:solidFill>
                          <a:latin typeface="Meiryo UI" panose="020B0604030504040204" pitchFamily="50" charset="-128"/>
                          <a:ea typeface="Meiryo UI" panose="020B0604030504040204" pitchFamily="50" charset="-128"/>
                        </a:rPr>
                        <a:t>AutoMemo</a:t>
                      </a:r>
                      <a:r>
                        <a:rPr kumimoji="1" lang="en-US" altLang="ja-JP" sz="1000" b="0" strike="noStrike" baseline="0" dirty="0">
                          <a:solidFill>
                            <a:schemeClr val="tx1"/>
                          </a:solidFill>
                          <a:latin typeface="Meiryo UI" panose="020B0604030504040204" pitchFamily="50" charset="-128"/>
                          <a:ea typeface="Meiryo UI" panose="020B0604030504040204" pitchFamily="50" charset="-128"/>
                        </a:rPr>
                        <a:t> </a:t>
                      </a:r>
                      <a:r>
                        <a:rPr kumimoji="1" lang="ja-JP" altLang="en-US" sz="1000" b="0" strike="noStrike" baseline="0" dirty="0">
                          <a:solidFill>
                            <a:schemeClr val="tx1"/>
                          </a:solidFill>
                          <a:latin typeface="Meiryo UI" panose="020B0604030504040204" pitchFamily="50" charset="-128"/>
                          <a:ea typeface="Meiryo UI" panose="020B0604030504040204" pitchFamily="50" charset="-128"/>
                        </a:rPr>
                        <a:t>（オートメモ） </a:t>
                      </a:r>
                      <a:r>
                        <a:rPr kumimoji="1" lang="en-US" altLang="ja-JP" sz="1000" b="0" strike="noStrike" baseline="0" dirty="0">
                          <a:solidFill>
                            <a:schemeClr val="tx1"/>
                          </a:solidFill>
                          <a:latin typeface="Meiryo UI" panose="020B0604030504040204" pitchFamily="50" charset="-128"/>
                          <a:ea typeface="Meiryo UI" panose="020B0604030504040204" pitchFamily="50" charset="-128"/>
                        </a:rPr>
                        <a:t>S </a:t>
                      </a:r>
                      <a:r>
                        <a:rPr kumimoji="1" lang="ja-JP" altLang="en-US" sz="1000" b="0" strike="noStrike" baseline="0" dirty="0">
                          <a:solidFill>
                            <a:schemeClr val="tx1"/>
                          </a:solidFill>
                          <a:latin typeface="Meiryo UI" panose="020B0604030504040204" pitchFamily="50" charset="-128"/>
                          <a:ea typeface="Meiryo UI" panose="020B0604030504040204" pitchFamily="50" charset="-128"/>
                        </a:rPr>
                        <a:t>ホワイト </a:t>
                      </a:r>
                      <a:r>
                        <a:rPr kumimoji="1" lang="en-US" altLang="ja-JP" sz="1000" b="0" strike="noStrike" baseline="0" dirty="0">
                          <a:solidFill>
                            <a:schemeClr val="tx1"/>
                          </a:solidFill>
                          <a:latin typeface="Meiryo UI" panose="020B0604030504040204" pitchFamily="50" charset="-128"/>
                          <a:ea typeface="Meiryo UI" panose="020B0604030504040204" pitchFamily="50" charset="-128"/>
                        </a:rPr>
                        <a:t>AMSWH</a:t>
                      </a:r>
                      <a:endParaRPr kumimoji="1" lang="ja-JP" altLang="en-US" sz="1000" b="0" strike="noStrike" baseline="0" dirty="0">
                        <a:solidFill>
                          <a:schemeClr val="tx1"/>
                        </a:solidFill>
                        <a:latin typeface="Meiryo UI" panose="020B0604030504040204" pitchFamily="50" charset="-128"/>
                        <a:ea typeface="Meiryo UI" panose="020B0604030504040204" pitchFamily="50" charset="-128"/>
                      </a:endParaRPr>
                    </a:p>
                  </a:txBody>
                  <a:tcPr marL="68587" marR="68587" marT="34320" marB="3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zh-CN" sz="1000" b="0" strike="noStrike" baseline="0" dirty="0">
                          <a:solidFill>
                            <a:schemeClr val="tx1"/>
                          </a:solidFill>
                          <a:latin typeface="Meiryo UI" panose="020B0604030504040204" pitchFamily="50" charset="-128"/>
                          <a:ea typeface="Meiryo UI" panose="020B0604030504040204" pitchFamily="50" charset="-128"/>
                        </a:rPr>
                        <a:t>18,000</a:t>
                      </a:r>
                      <a:r>
                        <a:rPr kumimoji="1" lang="zh-CN" altLang="en-US" sz="1000" b="0" strike="noStrike" baseline="0" dirty="0">
                          <a:solidFill>
                            <a:schemeClr val="tx1"/>
                          </a:solidFill>
                          <a:latin typeface="Meiryo UI" panose="020B0604030504040204" pitchFamily="50" charset="-128"/>
                          <a:ea typeface="Meiryo UI" panose="020B0604030504040204" pitchFamily="50" charset="-128"/>
                        </a:rPr>
                        <a:t>円 （税込</a:t>
                      </a:r>
                      <a:r>
                        <a:rPr kumimoji="1" lang="en-US" altLang="zh-CN" sz="1000" b="0" strike="noStrike" baseline="0" dirty="0">
                          <a:solidFill>
                            <a:schemeClr val="tx1"/>
                          </a:solidFill>
                          <a:latin typeface="Meiryo UI" panose="020B0604030504040204" pitchFamily="50" charset="-128"/>
                          <a:ea typeface="Meiryo UI" panose="020B0604030504040204" pitchFamily="50" charset="-128"/>
                        </a:rPr>
                        <a:t>19,800</a:t>
                      </a:r>
                      <a:r>
                        <a:rPr kumimoji="1" lang="zh-CN" altLang="en-US" sz="1000" b="0" strike="noStrike" baseline="0" dirty="0">
                          <a:solidFill>
                            <a:schemeClr val="tx1"/>
                          </a:solidFill>
                          <a:latin typeface="Meiryo UI" panose="020B0604030504040204" pitchFamily="50" charset="-128"/>
                          <a:ea typeface="Meiryo UI" panose="020B0604030504040204" pitchFamily="50" charset="-128"/>
                        </a:rPr>
                        <a:t>円）</a:t>
                      </a:r>
                      <a:endParaRPr kumimoji="1" lang="ja-JP" altLang="en-US" sz="1000" b="0" strike="noStrike" baseline="0" dirty="0">
                        <a:solidFill>
                          <a:schemeClr val="tx1"/>
                        </a:solidFill>
                        <a:latin typeface="Meiryo UI" panose="020B0604030504040204" pitchFamily="50" charset="-128"/>
                        <a:ea typeface="Meiryo UI" panose="020B0604030504040204" pitchFamily="50" charset="-128"/>
                      </a:endParaRPr>
                    </a:p>
                  </a:txBody>
                  <a:tcPr marL="68587" marR="68587" marT="34320" marB="3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2000">
                <a:tc>
                  <a:txBody>
                    <a:bodyPr/>
                    <a:lstStyle/>
                    <a:p>
                      <a:pPr lvl="0" algn="ctr">
                        <a:lnSpc>
                          <a:spcPct val="100000"/>
                        </a:lnSpc>
                        <a:spcBef>
                          <a:spcPts val="0"/>
                        </a:spcBef>
                        <a:spcAft>
                          <a:spcPts val="0"/>
                        </a:spcAft>
                        <a:buNone/>
                      </a:pPr>
                      <a:r>
                        <a:rPr lang="en-US" sz="1000" dirty="0">
                          <a:latin typeface="Meiryo UI" panose="020B0604030504040204" pitchFamily="50" charset="-128"/>
                          <a:ea typeface="Meiryo UI" panose="020B0604030504040204" pitchFamily="50" charset="-128"/>
                        </a:rPr>
                        <a:t>4550483415601</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US" altLang="ja-JP" sz="1000" dirty="0" err="1">
                          <a:latin typeface="Meiryo UI" panose="020B0604030504040204" pitchFamily="50" charset="-128"/>
                          <a:ea typeface="Meiryo UI" panose="020B0604030504040204" pitchFamily="50" charset="-128"/>
                        </a:rPr>
                        <a:t>AutoMemo</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オートメモ</a:t>
                      </a:r>
                      <a:r>
                        <a:rPr lang="en-US" altLang="ja-JP" sz="1000" dirty="0">
                          <a:latin typeface="Meiryo UI" panose="020B0604030504040204" pitchFamily="50" charset="-128"/>
                          <a:ea typeface="Meiryo UI" panose="020B0604030504040204" pitchFamily="50" charset="-128"/>
                        </a:rPr>
                        <a:t>) S+50</a:t>
                      </a:r>
                      <a:r>
                        <a:rPr lang="ja-JP" altLang="en-US" sz="1000" dirty="0">
                          <a:latin typeface="Meiryo UI" panose="020B0604030504040204" pitchFamily="50" charset="-128"/>
                          <a:ea typeface="Meiryo UI" panose="020B0604030504040204" pitchFamily="50" charset="-128"/>
                        </a:rPr>
                        <a:t>時間チャージセット</a:t>
                      </a:r>
                      <a:endParaRPr lang="en-US" sz="1000" dirty="0">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US" altLang="ja-JP" sz="1000" dirty="0">
                          <a:latin typeface="Meiryo UI" panose="020B0604030504040204" pitchFamily="50" charset="-128"/>
                          <a:ea typeface="Meiryo UI" panose="020B0604030504040204" pitchFamily="50" charset="-128"/>
                        </a:rPr>
                        <a:t>27,000</a:t>
                      </a:r>
                      <a:r>
                        <a:rPr lang="zh-CN" altLang="en-US" sz="1000" b="0" i="0" u="none" strike="noStrike" noProof="0" dirty="0">
                          <a:solidFill>
                            <a:schemeClr val="tx1"/>
                          </a:solidFill>
                          <a:effectLst/>
                          <a:latin typeface="Meiryo UI" panose="020B0604030504040204" pitchFamily="50" charset="-128"/>
                          <a:ea typeface="Meiryo UI" panose="020B0604030504040204" pitchFamily="50" charset="-128"/>
                        </a:rPr>
                        <a:t>円（税込</a:t>
                      </a:r>
                      <a:r>
                        <a:rPr lang="zh-CN" altLang="ja-JP" sz="1000" b="0" i="0" u="none" strike="noStrike" noProof="0" dirty="0">
                          <a:solidFill>
                            <a:schemeClr val="tx1"/>
                          </a:solidFill>
                          <a:effectLst/>
                          <a:latin typeface="Meiryo UI" panose="020B0604030504040204" pitchFamily="50" charset="-128"/>
                          <a:ea typeface="Meiryo UI" panose="020B0604030504040204" pitchFamily="50" charset="-128"/>
                        </a:rPr>
                        <a:t>2</a:t>
                      </a:r>
                      <a:r>
                        <a:rPr lang="en-US" altLang="zh-CN" sz="1000" b="0" i="0" u="none" strike="noStrike" noProof="0" dirty="0">
                          <a:solidFill>
                            <a:schemeClr val="tx1"/>
                          </a:solidFill>
                          <a:effectLst/>
                          <a:latin typeface="Meiryo UI" panose="020B0604030504040204" pitchFamily="50" charset="-128"/>
                          <a:ea typeface="Meiryo UI" panose="020B0604030504040204" pitchFamily="50" charset="-128"/>
                        </a:rPr>
                        <a:t>9</a:t>
                      </a:r>
                      <a:r>
                        <a:rPr lang="zh-CN" altLang="ja-JP" sz="1000" b="0" i="0" u="none" strike="noStrike" noProof="0" dirty="0">
                          <a:solidFill>
                            <a:schemeClr val="tx1"/>
                          </a:solidFill>
                          <a:effectLst/>
                          <a:latin typeface="Meiryo UI" panose="020B0604030504040204" pitchFamily="50" charset="-128"/>
                          <a:ea typeface="Meiryo UI" panose="020B0604030504040204" pitchFamily="50" charset="-128"/>
                        </a:rPr>
                        <a:t>,</a:t>
                      </a:r>
                      <a:r>
                        <a:rPr lang="en-US" altLang="zh-CN" sz="1000" b="0" i="0" u="none" strike="noStrike" noProof="0" dirty="0">
                          <a:solidFill>
                            <a:schemeClr val="tx1"/>
                          </a:solidFill>
                          <a:effectLst/>
                          <a:latin typeface="Meiryo UI" panose="020B0604030504040204" pitchFamily="50" charset="-128"/>
                          <a:ea typeface="Meiryo UI" panose="020B0604030504040204" pitchFamily="50" charset="-128"/>
                        </a:rPr>
                        <a:t>70</a:t>
                      </a:r>
                      <a:r>
                        <a:rPr lang="zh-CN" altLang="ja-JP" sz="1000" b="0" i="0" u="none" strike="noStrike" noProof="0" dirty="0">
                          <a:solidFill>
                            <a:schemeClr val="tx1"/>
                          </a:solidFill>
                          <a:effectLst/>
                          <a:latin typeface="Meiryo UI" panose="020B0604030504040204" pitchFamily="50" charset="-128"/>
                          <a:ea typeface="Meiryo UI" panose="020B0604030504040204" pitchFamily="50" charset="-128"/>
                        </a:rPr>
                        <a:t>0</a:t>
                      </a:r>
                      <a:r>
                        <a:rPr lang="zh-CN" altLang="en-US" sz="1000" b="0" i="0" u="none" strike="noStrike" noProof="0" dirty="0">
                          <a:solidFill>
                            <a:schemeClr val="tx1"/>
                          </a:solidFill>
                          <a:effectLst/>
                          <a:latin typeface="Meiryo UI" panose="020B0604030504040204" pitchFamily="50" charset="-128"/>
                          <a:ea typeface="Meiryo UI" panose="020B0604030504040204" pitchFamily="50" charset="-128"/>
                        </a:rPr>
                        <a:t>円）</a:t>
                      </a:r>
                      <a:endParaRPr lang="en-US" altLang="ja-JP" sz="1000" dirty="0">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3182251"/>
                  </a:ext>
                </a:extLst>
              </a:tr>
              <a:tr h="252000">
                <a:tc>
                  <a:txBody>
                    <a:bodyPr/>
                    <a:lstStyle/>
                    <a:p>
                      <a:pPr lvl="0" algn="ctr">
                        <a:lnSpc>
                          <a:spcPct val="100000"/>
                        </a:lnSpc>
                        <a:spcBef>
                          <a:spcPts val="0"/>
                        </a:spcBef>
                        <a:spcAft>
                          <a:spcPts val="0"/>
                        </a:spcAft>
                        <a:buNone/>
                      </a:pPr>
                      <a:r>
                        <a:rPr lang="en-US" altLang="ja-JP" sz="1000" b="0" i="0" u="none" strike="noStrike" noProof="0" dirty="0">
                          <a:solidFill>
                            <a:schemeClr val="tx1"/>
                          </a:solidFill>
                          <a:effectLst/>
                          <a:latin typeface="Meiryo UI" panose="020B0604030504040204" pitchFamily="50" charset="-128"/>
                          <a:ea typeface="Meiryo UI" panose="020B0604030504040204" pitchFamily="50" charset="-128"/>
                        </a:rPr>
                        <a:t>4550483554904</a:t>
                      </a:r>
                      <a:endParaRPr lang="en-US" sz="1000" b="0" dirty="0">
                        <a:solidFill>
                          <a:schemeClr val="tx1"/>
                        </a:solidFill>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US" altLang="ja-JP" sz="1000" b="0" i="0" u="none" strike="noStrike" noProof="0" dirty="0" err="1">
                          <a:solidFill>
                            <a:schemeClr val="tx1"/>
                          </a:solidFill>
                          <a:effectLst/>
                          <a:latin typeface="Meiryo UI" panose="020B0604030504040204" pitchFamily="50" charset="-128"/>
                          <a:ea typeface="Meiryo UI" panose="020B0604030504040204" pitchFamily="50" charset="-128"/>
                        </a:rPr>
                        <a:t>AutoMemo</a:t>
                      </a:r>
                      <a:r>
                        <a:rPr lang="en-US" altLang="ja-JP" sz="1000" b="0" i="0" u="none" strike="noStrike" noProof="0" dirty="0">
                          <a:solidFill>
                            <a:schemeClr val="tx1"/>
                          </a:solidFill>
                          <a:effectLst/>
                          <a:latin typeface="Meiryo UI" panose="020B0604030504040204" pitchFamily="50" charset="-128"/>
                          <a:ea typeface="Meiryo UI" panose="020B0604030504040204" pitchFamily="50" charset="-128"/>
                        </a:rPr>
                        <a:t> S ＋</a:t>
                      </a:r>
                      <a:r>
                        <a:rPr lang="ja-JP" altLang="en-US" sz="1000" b="0" i="0" u="none" strike="noStrike" noProof="0" dirty="0">
                          <a:solidFill>
                            <a:schemeClr val="tx1"/>
                          </a:solidFill>
                          <a:effectLst/>
                          <a:latin typeface="Meiryo UI" panose="020B0604030504040204" pitchFamily="50" charset="-128"/>
                          <a:ea typeface="Meiryo UI" panose="020B0604030504040204" pitchFamily="50" charset="-128"/>
                        </a:rPr>
                        <a:t>ビジネスプラン </a:t>
                      </a:r>
                      <a:r>
                        <a:rPr lang="en-US" altLang="ja-JP" sz="1000" b="0" i="0" u="none" strike="noStrike" noProof="0" dirty="0">
                          <a:solidFill>
                            <a:schemeClr val="tx1"/>
                          </a:solidFill>
                          <a:effectLst/>
                          <a:latin typeface="Meiryo UI" panose="020B0604030504040204" pitchFamily="50" charset="-128"/>
                          <a:ea typeface="Meiryo UI" panose="020B0604030504040204" pitchFamily="50" charset="-128"/>
                        </a:rPr>
                        <a:t>100時間 </a:t>
                      </a:r>
                      <a:r>
                        <a:rPr lang="en-US" altLang="ja-JP" sz="1000" b="0" i="0" u="none" strike="noStrike" noProof="0" dirty="0" err="1">
                          <a:solidFill>
                            <a:schemeClr val="tx1"/>
                          </a:solidFill>
                          <a:effectLst/>
                          <a:latin typeface="Meiryo UI" panose="020B0604030504040204" pitchFamily="50" charset="-128"/>
                          <a:ea typeface="Meiryo UI" panose="020B0604030504040204" pitchFamily="50" charset="-128"/>
                        </a:rPr>
                        <a:t>セット</a:t>
                      </a:r>
                      <a:r>
                        <a:rPr lang="en-US" altLang="ja-JP" sz="1000" b="0" i="0" u="none" strike="noStrike" noProof="0" dirty="0">
                          <a:solidFill>
                            <a:schemeClr val="tx1"/>
                          </a:solidFill>
                          <a:effectLst/>
                          <a:latin typeface="Meiryo UI" panose="020B0604030504040204" pitchFamily="50" charset="-128"/>
                          <a:ea typeface="Meiryo UI" panose="020B0604030504040204" pitchFamily="50" charset="-128"/>
                        </a:rPr>
                        <a:t> </a:t>
                      </a:r>
                      <a:endParaRPr lang="en-US" sz="1000" b="0" dirty="0">
                        <a:solidFill>
                          <a:schemeClr val="tx1"/>
                        </a:solidFill>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ja-JP" altLang="ja-JP" sz="1000" b="0" i="0" u="none" strike="noStrike" noProof="0" dirty="0">
                          <a:solidFill>
                            <a:schemeClr val="tx1"/>
                          </a:solidFill>
                          <a:effectLst/>
                          <a:latin typeface="Meiryo UI" panose="020B0604030504040204" pitchFamily="50" charset="-128"/>
                          <a:ea typeface="Meiryo UI" panose="020B0604030504040204" pitchFamily="50" charset="-128"/>
                        </a:rPr>
                        <a:t>3</a:t>
                      </a:r>
                      <a:r>
                        <a:rPr lang="en-US" altLang="ja-JP" sz="1000" b="0" i="0" u="none" strike="noStrike" noProof="0" dirty="0">
                          <a:solidFill>
                            <a:schemeClr val="tx1"/>
                          </a:solidFill>
                          <a:effectLst/>
                          <a:latin typeface="Meiryo UI" panose="020B0604030504040204" pitchFamily="50" charset="-128"/>
                          <a:ea typeface="Meiryo UI" panose="020B0604030504040204" pitchFamily="50" charset="-128"/>
                        </a:rPr>
                        <a:t>6</a:t>
                      </a:r>
                      <a:r>
                        <a:rPr lang="ja-JP" altLang="ja-JP" sz="1000" b="0" i="0" u="none" strike="noStrike" noProof="0"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noProof="0" dirty="0">
                          <a:solidFill>
                            <a:schemeClr val="tx1"/>
                          </a:solidFill>
                          <a:effectLst/>
                          <a:latin typeface="Meiryo UI" panose="020B0604030504040204" pitchFamily="50" charset="-128"/>
                          <a:ea typeface="Meiryo UI" panose="020B0604030504040204" pitchFamily="50" charset="-128"/>
                        </a:rPr>
                        <a:t>000</a:t>
                      </a:r>
                      <a:r>
                        <a:rPr lang="ja-JP" altLang="en-US" sz="1000" b="0" i="0" u="none" strike="noStrike" noProof="0" dirty="0">
                          <a:solidFill>
                            <a:schemeClr val="tx1"/>
                          </a:solidFill>
                          <a:effectLst/>
                          <a:latin typeface="Meiryo UI" panose="020B0604030504040204" pitchFamily="50" charset="-128"/>
                          <a:ea typeface="Meiryo UI" panose="020B0604030504040204" pitchFamily="50" charset="-128"/>
                        </a:rPr>
                        <a:t>円（税込</a:t>
                      </a:r>
                      <a:r>
                        <a:rPr lang="en-US" altLang="ja-JP" sz="1000" b="0" i="0" u="none" strike="noStrike" noProof="0" dirty="0">
                          <a:solidFill>
                            <a:schemeClr val="tx1"/>
                          </a:solidFill>
                          <a:effectLst/>
                          <a:latin typeface="Meiryo UI" panose="020B0604030504040204" pitchFamily="50" charset="-128"/>
                          <a:ea typeface="Meiryo UI" panose="020B0604030504040204" pitchFamily="50" charset="-128"/>
                        </a:rPr>
                        <a:t>39,600</a:t>
                      </a:r>
                      <a:r>
                        <a:rPr lang="ja-JP" altLang="en-US" sz="1000" b="0" i="0" u="none" strike="noStrike" noProof="0" dirty="0">
                          <a:solidFill>
                            <a:schemeClr val="tx1"/>
                          </a:solidFill>
                          <a:effectLst/>
                          <a:latin typeface="Meiryo UI" panose="020B0604030504040204" pitchFamily="50" charset="-128"/>
                          <a:ea typeface="Meiryo UI" panose="020B0604030504040204" pitchFamily="50" charset="-128"/>
                        </a:rPr>
                        <a:t>円）</a:t>
                      </a:r>
                      <a:endParaRPr lang="en-US" altLang="ja-JP" sz="1000" b="0" dirty="0">
                        <a:solidFill>
                          <a:schemeClr val="tx1"/>
                        </a:solidFill>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6751664"/>
                  </a:ext>
                </a:extLst>
              </a:tr>
              <a:tr h="252000">
                <a:tc>
                  <a:txBody>
                    <a:bodyPr/>
                    <a:lstStyle/>
                    <a:p>
                      <a:pPr lvl="0" algn="ctr">
                        <a:lnSpc>
                          <a:spcPct val="100000"/>
                        </a:lnSpc>
                        <a:spcBef>
                          <a:spcPts val="0"/>
                        </a:spcBef>
                        <a:spcAft>
                          <a:spcPts val="0"/>
                        </a:spcAft>
                        <a:buNone/>
                      </a:pPr>
                      <a:r>
                        <a:rPr lang="en-US" sz="1000" b="0" i="0" u="none" strike="noStrike" noProof="0" dirty="0">
                          <a:solidFill>
                            <a:schemeClr val="tx1"/>
                          </a:solidFill>
                          <a:effectLst/>
                          <a:latin typeface="Meiryo UI" panose="020B0604030504040204" pitchFamily="50" charset="-128"/>
                          <a:ea typeface="Meiryo UI" panose="020B0604030504040204" pitchFamily="50" charset="-128"/>
                        </a:rPr>
                        <a:t>4550483432301</a:t>
                      </a:r>
                      <a:endParaRPr lang="en-US" sz="1000" b="0">
                        <a:solidFill>
                          <a:schemeClr val="tx1"/>
                        </a:solidFill>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US" sz="1000" b="0" i="0" u="none" strike="noStrike" noProof="0" dirty="0" err="1">
                          <a:solidFill>
                            <a:schemeClr val="tx1"/>
                          </a:solidFill>
                          <a:effectLst/>
                          <a:latin typeface="Meiryo UI" panose="020B0604030504040204" pitchFamily="50" charset="-128"/>
                          <a:ea typeface="Meiryo UI" panose="020B0604030504040204" pitchFamily="50" charset="-128"/>
                        </a:rPr>
                        <a:t>AutoMemo</a:t>
                      </a:r>
                      <a:r>
                        <a:rPr lang="en-US" sz="1000" b="0" i="0" u="none" strike="noStrike" noProof="0" dirty="0">
                          <a:solidFill>
                            <a:schemeClr val="tx1"/>
                          </a:solidFill>
                          <a:effectLst/>
                          <a:latin typeface="Meiryo UI" panose="020B0604030504040204" pitchFamily="50" charset="-128"/>
                          <a:ea typeface="Meiryo UI" panose="020B0604030504040204" pitchFamily="50" charset="-128"/>
                        </a:rPr>
                        <a:t> （</a:t>
                      </a:r>
                      <a:r>
                        <a:rPr lang="en-US" sz="1000" b="0" i="0" u="none" strike="noStrike" noProof="0" dirty="0" err="1">
                          <a:solidFill>
                            <a:schemeClr val="tx1"/>
                          </a:solidFill>
                          <a:effectLst/>
                          <a:latin typeface="Meiryo UI" panose="020B0604030504040204" pitchFamily="50" charset="-128"/>
                          <a:ea typeface="Meiryo UI" panose="020B0604030504040204" pitchFamily="50" charset="-128"/>
                        </a:rPr>
                        <a:t>オートメモ</a:t>
                      </a:r>
                      <a:r>
                        <a:rPr lang="en-US" sz="1000" b="0" i="0" u="none" strike="noStrike" noProof="0" dirty="0">
                          <a:solidFill>
                            <a:schemeClr val="tx1"/>
                          </a:solidFill>
                          <a:effectLst/>
                          <a:latin typeface="Meiryo UI" panose="020B0604030504040204" pitchFamily="50" charset="-128"/>
                          <a:ea typeface="Meiryo UI" panose="020B0604030504040204" pitchFamily="50" charset="-128"/>
                        </a:rPr>
                        <a:t>） S ＋</a:t>
                      </a:r>
                      <a:r>
                        <a:rPr lang="en-US" sz="1000" b="0" i="0" u="none" strike="noStrike" noProof="0" dirty="0" err="1">
                          <a:solidFill>
                            <a:schemeClr val="tx1"/>
                          </a:solidFill>
                          <a:effectLst/>
                          <a:latin typeface="Meiryo UI" panose="020B0604030504040204" pitchFamily="50" charset="-128"/>
                          <a:ea typeface="Meiryo UI" panose="020B0604030504040204" pitchFamily="50" charset="-128"/>
                        </a:rPr>
                        <a:t>ビジネスプランシングルセット</a:t>
                      </a:r>
                      <a:endParaRPr lang="en-US" sz="1000" b="0" dirty="0">
                        <a:solidFill>
                          <a:schemeClr val="tx1"/>
                        </a:solidFill>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ja-JP" sz="1000" b="0" i="0" u="none" strike="noStrike" noProof="0" dirty="0">
                          <a:solidFill>
                            <a:schemeClr val="tx1"/>
                          </a:solidFill>
                          <a:effectLst/>
                          <a:latin typeface="Meiryo UI" panose="020B0604030504040204" pitchFamily="50" charset="-128"/>
                          <a:ea typeface="Meiryo UI" panose="020B0604030504040204" pitchFamily="50" charset="-128"/>
                        </a:rPr>
                        <a:t>108,000</a:t>
                      </a:r>
                      <a:r>
                        <a:rPr lang="ja-JP" altLang="en-US" sz="1000" b="0" i="0" u="none" strike="noStrike" noProof="0" dirty="0">
                          <a:solidFill>
                            <a:schemeClr val="tx1"/>
                          </a:solidFill>
                          <a:effectLst/>
                          <a:latin typeface="Meiryo UI" panose="020B0604030504040204" pitchFamily="50" charset="-128"/>
                          <a:ea typeface="Meiryo UI" panose="020B0604030504040204" pitchFamily="50" charset="-128"/>
                        </a:rPr>
                        <a:t>円（税込</a:t>
                      </a:r>
                      <a:r>
                        <a:rPr lang="en-US" altLang="ja-JP" sz="1000" b="0" i="0" u="none" strike="noStrike" noProof="0" dirty="0">
                          <a:solidFill>
                            <a:schemeClr val="tx1"/>
                          </a:solidFill>
                          <a:effectLst/>
                          <a:latin typeface="Meiryo UI" panose="020B0604030504040204" pitchFamily="50" charset="-128"/>
                          <a:ea typeface="Meiryo UI" panose="020B0604030504040204" pitchFamily="50" charset="-128"/>
                        </a:rPr>
                        <a:t>118,800</a:t>
                      </a:r>
                      <a:r>
                        <a:rPr lang="en-US" sz="1000" b="0" i="0" u="none" strike="noStrike" noProof="0"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noProof="0" dirty="0">
                          <a:solidFill>
                            <a:schemeClr val="tx1"/>
                          </a:solidFill>
                          <a:effectLst/>
                          <a:latin typeface="Meiryo UI" panose="020B0604030504040204" pitchFamily="50" charset="-128"/>
                          <a:ea typeface="Meiryo UI" panose="020B0604030504040204" pitchFamily="50" charset="-128"/>
                        </a:rPr>
                        <a:t>円）</a:t>
                      </a:r>
                      <a:endParaRPr lang="en-US" altLang="zh-CN" sz="1000" b="0" i="0" u="none" strike="noStrike" noProof="0" dirty="0">
                        <a:solidFill>
                          <a:schemeClr val="tx1"/>
                        </a:solidFill>
                        <a:effectLst/>
                        <a:latin typeface="Meiryo UI" panose="020B0604030504040204" pitchFamily="50" charset="-128"/>
                        <a:ea typeface="Meiryo UI" panose="020B0604030504040204" pitchFamily="50" charset="-128"/>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8824149"/>
                  </a:ext>
                </a:extLst>
              </a:tr>
              <a:tr h="252000">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4550483024100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1000" b="0" dirty="0" err="1">
                          <a:solidFill>
                            <a:schemeClr val="tx1"/>
                          </a:solidFill>
                          <a:latin typeface="Meiryo UI" panose="020B0604030504040204" pitchFamily="50" charset="-128"/>
                          <a:ea typeface="Meiryo UI" panose="020B0604030504040204" pitchFamily="50" charset="-128"/>
                        </a:rPr>
                        <a:t>AutoMemo</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（オートメモ）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S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専用抗菌ケース クリア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AMS-CCL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1,500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円（税込</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1,650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円）</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457359"/>
                  </a:ext>
                </a:extLst>
              </a:tr>
              <a:tr h="252000">
                <a:tc>
                  <a:txBody>
                    <a:bodyPr/>
                    <a:lstStyle/>
                    <a:p>
                      <a:pPr algn="ctr" fontAlgn="ctr"/>
                      <a:r>
                        <a:rPr lang="en-US" altLang="ja-JP" sz="1000" b="0" i="0" u="none" strike="noStrike" dirty="0">
                          <a:effectLst/>
                          <a:latin typeface="Meiryo UI" panose="020B0604030504040204" pitchFamily="50" charset="-128"/>
                          <a:ea typeface="Meiryo UI" panose="020B0604030504040204" pitchFamily="50" charset="-128"/>
                        </a:rPr>
                        <a:t>4550483024209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1000" b="0" dirty="0" err="1">
                          <a:solidFill>
                            <a:schemeClr val="tx1"/>
                          </a:solidFill>
                          <a:latin typeface="Meiryo UI" panose="020B0604030504040204" pitchFamily="50" charset="-128"/>
                          <a:ea typeface="Meiryo UI" panose="020B0604030504040204" pitchFamily="50" charset="-128"/>
                        </a:rPr>
                        <a:t>AutoMemo</a:t>
                      </a:r>
                      <a:r>
                        <a:rPr lang="en-US" sz="1000" b="0" i="0" u="none" strike="noStrike" dirty="0">
                          <a:effectLst/>
                          <a:latin typeface="Meiryo UI" panose="020B0604030504040204" pitchFamily="50" charset="-128"/>
                          <a:ea typeface="Meiryo UI" panose="020B0604030504040204" pitchFamily="50" charset="-128"/>
                        </a:rPr>
                        <a:t> （</a:t>
                      </a:r>
                      <a:r>
                        <a:rPr lang="ja-JP" altLang="en-US" sz="1000" b="0" i="0" u="none" strike="noStrike" dirty="0">
                          <a:effectLst/>
                          <a:latin typeface="Meiryo UI" panose="020B0604030504040204" pitchFamily="50" charset="-128"/>
                          <a:ea typeface="Meiryo UI" panose="020B0604030504040204" pitchFamily="50" charset="-128"/>
                        </a:rPr>
                        <a:t>オートメモ） </a:t>
                      </a:r>
                      <a:r>
                        <a:rPr lang="en-US" sz="1000" b="0" i="0" u="none" strike="noStrike" dirty="0">
                          <a:effectLst/>
                          <a:latin typeface="Meiryo UI" panose="020B0604030504040204" pitchFamily="50" charset="-128"/>
                          <a:ea typeface="Meiryo UI" panose="020B0604030504040204" pitchFamily="50" charset="-128"/>
                        </a:rPr>
                        <a:t>S </a:t>
                      </a:r>
                      <a:r>
                        <a:rPr lang="ja-JP" altLang="en-US" sz="1000" b="0" i="0" u="none" strike="noStrike" dirty="0">
                          <a:effectLst/>
                          <a:latin typeface="Meiryo UI" panose="020B0604030504040204" pitchFamily="50" charset="-128"/>
                          <a:ea typeface="Meiryo UI" panose="020B0604030504040204" pitchFamily="50" charset="-128"/>
                        </a:rPr>
                        <a:t>専用画面保護シール </a:t>
                      </a:r>
                      <a:r>
                        <a:rPr lang="en-US" sz="1000" b="0" i="0" u="none" strike="noStrike" dirty="0">
                          <a:effectLst/>
                          <a:latin typeface="Meiryo UI" panose="020B0604030504040204" pitchFamily="50" charset="-128"/>
                          <a:ea typeface="Meiryo UI" panose="020B0604030504040204" pitchFamily="50" charset="-128"/>
                        </a:rPr>
                        <a:t>AMS-FCL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000" b="0" i="0" u="none" strike="noStrike" dirty="0">
                          <a:effectLst/>
                          <a:latin typeface="Meiryo UI" panose="020B0604030504040204" pitchFamily="50" charset="-128"/>
                          <a:ea typeface="Meiryo UI" panose="020B0604030504040204" pitchFamily="50" charset="-128"/>
                        </a:rPr>
                        <a:t>1,000</a:t>
                      </a:r>
                      <a:r>
                        <a:rPr lang="ja-JP" altLang="en-US" sz="1000" b="0" i="0" u="none" strike="noStrike" dirty="0">
                          <a:effectLst/>
                          <a:latin typeface="Meiryo UI" panose="020B0604030504040204" pitchFamily="50" charset="-128"/>
                          <a:ea typeface="Meiryo UI" panose="020B0604030504040204" pitchFamily="50" charset="-128"/>
                        </a:rPr>
                        <a:t>円（税込</a:t>
                      </a:r>
                      <a:r>
                        <a:rPr lang="en-US" altLang="ja-JP" sz="1000" b="0" i="0" u="none" strike="noStrike" dirty="0">
                          <a:effectLst/>
                          <a:latin typeface="Meiryo UI" panose="020B0604030504040204" pitchFamily="50" charset="-128"/>
                          <a:ea typeface="Meiryo UI" panose="020B0604030504040204" pitchFamily="50" charset="-128"/>
                        </a:rPr>
                        <a:t>1,100</a:t>
                      </a:r>
                      <a:r>
                        <a:rPr lang="ja-JP" altLang="en-US" sz="1000" b="0" i="0" u="none" strike="noStrike" dirty="0">
                          <a:effectLst/>
                          <a:latin typeface="Meiryo UI" panose="020B0604030504040204" pitchFamily="50" charset="-128"/>
                          <a:ea typeface="Meiryo UI" panose="020B0604030504040204" pitchFamily="50" charset="-128"/>
                        </a:rPr>
                        <a:t>円）</a:t>
                      </a:r>
                      <a:endParaRPr lang="en-US" altLang="ja-JP" sz="1000" b="0" i="0" u="none" strike="noStrike" dirty="0">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2348688"/>
                  </a:ext>
                </a:extLst>
              </a:tr>
            </a:tbl>
          </a:graphicData>
        </a:graphic>
      </p:graphicFrame>
      <p:pic>
        <p:nvPicPr>
          <p:cNvPr id="32786" name="図 47" descr="電子機器, リモコン が含まれている画像&#10;&#10;自動的に生成された説明">
            <a:extLst>
              <a:ext uri="{FF2B5EF4-FFF2-40B4-BE49-F238E27FC236}">
                <a16:creationId xmlns:a16="http://schemas.microsoft.com/office/drawing/2014/main" id="{3CEC9381-9068-47EA-9AB0-8DA3AD609B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3225" t="4326" r="23225" b="4326"/>
          <a:stretch>
            <a:fillRect/>
          </a:stretch>
        </p:blipFill>
        <p:spPr bwMode="auto">
          <a:xfrm>
            <a:off x="220233" y="3381931"/>
            <a:ext cx="499766" cy="85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6">
            <a:extLst>
              <a:ext uri="{FF2B5EF4-FFF2-40B4-BE49-F238E27FC236}">
                <a16:creationId xmlns:a16="http://schemas.microsoft.com/office/drawing/2014/main" id="{78ED00F0-710E-B9A4-A6B4-E657E7FCA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1132" y="5060514"/>
            <a:ext cx="2196244" cy="156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13">
            <a:extLst>
              <a:ext uri="{FF2B5EF4-FFF2-40B4-BE49-F238E27FC236}">
                <a16:creationId xmlns:a16="http://schemas.microsoft.com/office/drawing/2014/main" id="{79FE12E8-9697-8A39-018A-B95B8EEF5965}"/>
              </a:ext>
            </a:extLst>
          </p:cNvPr>
          <p:cNvSpPr txBox="1">
            <a:spLocks noChangeArrowheads="1"/>
          </p:cNvSpPr>
          <p:nvPr/>
        </p:nvSpPr>
        <p:spPr bwMode="auto">
          <a:xfrm>
            <a:off x="828621" y="548680"/>
            <a:ext cx="3752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spcBef>
                <a:spcPct val="0"/>
              </a:spcBef>
              <a:buFontTx/>
              <a:buNone/>
            </a:pPr>
            <a:r>
              <a:rPr lang="ja-JP" altLang="en-US" b="1" dirty="0">
                <a:latin typeface="Meiryo UI" panose="020B0604030504040204" pitchFamily="50" charset="-128"/>
                <a:ea typeface="Meiryo UI" panose="020B0604030504040204" pitchFamily="50" charset="-128"/>
              </a:rPr>
              <a:t>オートメモ </a:t>
            </a:r>
            <a:r>
              <a:rPr lang="en-US" altLang="ja-JP" b="1" dirty="0">
                <a:latin typeface="Meiryo UI" panose="020B0604030504040204" pitchFamily="50" charset="-128"/>
                <a:ea typeface="Meiryo UI" panose="020B0604030504040204" pitchFamily="50" charset="-128"/>
              </a:rPr>
              <a:t>R</a:t>
            </a:r>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0C5E245F-C4E2-B73E-81F9-B83273321D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134" t="3008" r="41059" b="17999"/>
          <a:stretch/>
        </p:blipFill>
        <p:spPr>
          <a:xfrm>
            <a:off x="240156" y="1279647"/>
            <a:ext cx="459920" cy="976507"/>
          </a:xfrm>
          <a:prstGeom prst="rect">
            <a:avLst/>
          </a:prstGeom>
        </p:spPr>
      </p:pic>
      <p:sp>
        <p:nvSpPr>
          <p:cNvPr id="5" name="Rectangle 2">
            <a:extLst>
              <a:ext uri="{FF2B5EF4-FFF2-40B4-BE49-F238E27FC236}">
                <a16:creationId xmlns:a16="http://schemas.microsoft.com/office/drawing/2014/main" id="{EC57F01B-A674-5E36-B0BF-A47D8EA3C9CF}"/>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dirty="0">
                <a:solidFill>
                  <a:schemeClr val="bg1"/>
                </a:solidFill>
                <a:latin typeface="Meiryo UI" panose="020B0604030504040204" pitchFamily="50" charset="-128"/>
                <a:ea typeface="Meiryo UI" panose="020B0604030504040204" pitchFamily="50" charset="-128"/>
              </a:rPr>
              <a:t>オートメモ　端末価格（本体・アクセサリー等）</a:t>
            </a:r>
          </a:p>
        </p:txBody>
      </p:sp>
      <p:pic>
        <p:nvPicPr>
          <p:cNvPr id="11" name="図 10">
            <a:extLst>
              <a:ext uri="{FF2B5EF4-FFF2-40B4-BE49-F238E27FC236}">
                <a16:creationId xmlns:a16="http://schemas.microsoft.com/office/drawing/2014/main" id="{332B74D4-E22C-A66C-2FBD-1B83DBB2D258}"/>
              </a:ext>
            </a:extLst>
          </p:cNvPr>
          <p:cNvPicPr>
            <a:picLocks noChangeAspect="1"/>
          </p:cNvPicPr>
          <p:nvPr/>
        </p:nvPicPr>
        <p:blipFill>
          <a:blip r:embed="rId7"/>
          <a:stretch>
            <a:fillRect/>
          </a:stretch>
        </p:blipFill>
        <p:spPr>
          <a:xfrm>
            <a:off x="8733420" y="726486"/>
            <a:ext cx="889043" cy="889043"/>
          </a:xfrm>
          <a:prstGeom prst="rect">
            <a:avLst/>
          </a:prstGeom>
        </p:spPr>
      </p:pic>
      <p:pic>
        <p:nvPicPr>
          <p:cNvPr id="12" name="図 11">
            <a:extLst>
              <a:ext uri="{FF2B5EF4-FFF2-40B4-BE49-F238E27FC236}">
                <a16:creationId xmlns:a16="http://schemas.microsoft.com/office/drawing/2014/main" id="{06803523-292C-EE4E-E89B-19C9C8EC37B3}"/>
              </a:ext>
            </a:extLst>
          </p:cNvPr>
          <p:cNvPicPr>
            <a:picLocks noChangeAspect="1"/>
          </p:cNvPicPr>
          <p:nvPr/>
        </p:nvPicPr>
        <p:blipFill>
          <a:blip r:embed="rId8"/>
          <a:stretch>
            <a:fillRect/>
          </a:stretch>
        </p:blipFill>
        <p:spPr>
          <a:xfrm>
            <a:off x="8762081" y="3956609"/>
            <a:ext cx="888714" cy="888714"/>
          </a:xfrm>
          <a:prstGeom prst="rect">
            <a:avLst/>
          </a:prstGeom>
        </p:spPr>
      </p:pic>
      <p:pic>
        <p:nvPicPr>
          <p:cNvPr id="13" name="図 12">
            <a:extLst>
              <a:ext uri="{FF2B5EF4-FFF2-40B4-BE49-F238E27FC236}">
                <a16:creationId xmlns:a16="http://schemas.microsoft.com/office/drawing/2014/main" id="{CA2FC992-9FF8-0CC7-90A8-60F9CDF07769}"/>
              </a:ext>
            </a:extLst>
          </p:cNvPr>
          <p:cNvPicPr>
            <a:picLocks noChangeAspect="1"/>
          </p:cNvPicPr>
          <p:nvPr/>
        </p:nvPicPr>
        <p:blipFill>
          <a:blip r:embed="rId9"/>
          <a:stretch>
            <a:fillRect/>
          </a:stretch>
        </p:blipFill>
        <p:spPr>
          <a:xfrm>
            <a:off x="8793841" y="3072421"/>
            <a:ext cx="793613" cy="793613"/>
          </a:xfrm>
          <a:prstGeom prst="rect">
            <a:avLst/>
          </a:prstGeom>
        </p:spPr>
      </p:pic>
    </p:spTree>
    <p:extLst>
      <p:ext uri="{BB962C8B-B14F-4D97-AF65-F5344CB8AC3E}">
        <p14:creationId xmlns:p14="http://schemas.microsoft.com/office/powerpoint/2010/main" val="593738498"/>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 2">
            <a:extLst>
              <a:ext uri="{FF2B5EF4-FFF2-40B4-BE49-F238E27FC236}">
                <a16:creationId xmlns:a16="http://schemas.microsoft.com/office/drawing/2014/main" id="{83192E9B-F1FC-692C-93AE-131FCCC69DC1}"/>
              </a:ext>
            </a:extLst>
          </p:cNvPr>
          <p:cNvSpPr txBox="1">
            <a:spLocks noChangeArrowheads="1"/>
          </p:cNvSpPr>
          <p:nvPr/>
        </p:nvSpPr>
        <p:spPr bwMode="auto">
          <a:xfrm>
            <a:off x="377973" y="2911473"/>
            <a:ext cx="6367859" cy="325438"/>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b="1" kern="0" dirty="0">
                <a:effectLst/>
                <a:latin typeface="Meiryo UI" panose="020B0604030504040204" pitchFamily="50" charset="-128"/>
                <a:ea typeface="Meiryo UI" panose="020B0604030504040204" pitchFamily="50" charset="-128"/>
              </a:rPr>
              <a:t>②</a:t>
            </a:r>
            <a:r>
              <a:rPr lang="en-US" altLang="ja-JP" b="1" kern="0" dirty="0">
                <a:effectLst/>
                <a:latin typeface="Meiryo UI" panose="020B0604030504040204" pitchFamily="50" charset="-128"/>
                <a:ea typeface="Meiryo UI" panose="020B0604030504040204" pitchFamily="50" charset="-128"/>
              </a:rPr>
              <a:t>Zoom</a:t>
            </a:r>
            <a:r>
              <a:rPr lang="ja-JP" altLang="en-US" b="1" kern="0" dirty="0">
                <a:effectLst/>
                <a:latin typeface="Meiryo UI" panose="020B0604030504040204" pitchFamily="50" charset="-128"/>
                <a:ea typeface="Meiryo UI" panose="020B0604030504040204" pitchFamily="50" charset="-128"/>
              </a:rPr>
              <a:t>等の録画した動画ファイルをアップロード</a:t>
            </a:r>
          </a:p>
        </p:txBody>
      </p:sp>
      <p:sp>
        <p:nvSpPr>
          <p:cNvPr id="15" name="コンテンツ プレースホルダ 2">
            <a:extLst>
              <a:ext uri="{FF2B5EF4-FFF2-40B4-BE49-F238E27FC236}">
                <a16:creationId xmlns:a16="http://schemas.microsoft.com/office/drawing/2014/main" id="{602261C1-13B0-B1E3-200D-188E5B53936C}"/>
              </a:ext>
            </a:extLst>
          </p:cNvPr>
          <p:cNvSpPr txBox="1">
            <a:spLocks noChangeArrowheads="1"/>
          </p:cNvSpPr>
          <p:nvPr/>
        </p:nvSpPr>
        <p:spPr bwMode="auto">
          <a:xfrm>
            <a:off x="376662" y="794894"/>
            <a:ext cx="4279678" cy="325438"/>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b="1" kern="0" dirty="0">
                <a:effectLst/>
                <a:latin typeface="Meiryo UI" panose="020B0604030504040204" pitchFamily="50" charset="-128"/>
                <a:ea typeface="Meiryo UI" panose="020B0604030504040204" pitchFamily="50" charset="-128"/>
              </a:rPr>
              <a:t>①ブラウザ版 </a:t>
            </a:r>
            <a:r>
              <a:rPr lang="en-US" altLang="ja-JP" b="1" kern="0" dirty="0">
                <a:effectLst/>
                <a:latin typeface="Meiryo UI" panose="020B0604030504040204" pitchFamily="50" charset="-128"/>
                <a:ea typeface="Meiryo UI" panose="020B0604030504040204" pitchFamily="50" charset="-128"/>
              </a:rPr>
              <a:t>PC</a:t>
            </a:r>
            <a:r>
              <a:rPr lang="ja-JP" altLang="en-US" b="1" kern="0" dirty="0">
                <a:effectLst/>
                <a:latin typeface="Meiryo UI" panose="020B0604030504040204" pitchFamily="50" charset="-128"/>
                <a:ea typeface="Meiryo UI" panose="020B0604030504040204" pitchFamily="50" charset="-128"/>
              </a:rPr>
              <a:t>録音機能（</a:t>
            </a:r>
            <a:r>
              <a:rPr lang="en-US" altLang="ja-JP" b="1" kern="0" dirty="0">
                <a:effectLst/>
                <a:latin typeface="Meiryo UI" panose="020B0604030504040204" pitchFamily="50" charset="-128"/>
                <a:ea typeface="Meiryo UI" panose="020B0604030504040204" pitchFamily="50" charset="-128"/>
              </a:rPr>
              <a:t>Web</a:t>
            </a:r>
            <a:r>
              <a:rPr lang="ja-JP" altLang="en-US" b="1" kern="0" dirty="0">
                <a:effectLst/>
                <a:latin typeface="Meiryo UI" panose="020B0604030504040204" pitchFamily="50" charset="-128"/>
                <a:ea typeface="Meiryo UI" panose="020B0604030504040204" pitchFamily="50" charset="-128"/>
              </a:rPr>
              <a:t>会議録音）</a:t>
            </a:r>
            <a:endParaRPr lang="en-US" altLang="ja-JP" b="1" kern="0" dirty="0">
              <a:effectLst/>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3F02BD28-DB94-BE33-6077-2DE2D0AA42EF}"/>
              </a:ext>
            </a:extLst>
          </p:cNvPr>
          <p:cNvPicPr>
            <a:picLocks noChangeAspect="1"/>
          </p:cNvPicPr>
          <p:nvPr/>
        </p:nvPicPr>
        <p:blipFill>
          <a:blip r:embed="rId3"/>
          <a:stretch>
            <a:fillRect/>
          </a:stretch>
        </p:blipFill>
        <p:spPr>
          <a:xfrm>
            <a:off x="483797" y="1190645"/>
            <a:ext cx="2620450" cy="1519760"/>
          </a:xfrm>
          <a:prstGeom prst="rect">
            <a:avLst/>
          </a:prstGeom>
        </p:spPr>
      </p:pic>
      <p:pic>
        <p:nvPicPr>
          <p:cNvPr id="22" name="図 21">
            <a:extLst>
              <a:ext uri="{FF2B5EF4-FFF2-40B4-BE49-F238E27FC236}">
                <a16:creationId xmlns:a16="http://schemas.microsoft.com/office/drawing/2014/main" id="{BE2C993A-4100-FDFB-4009-AAC3AD496AB4}"/>
              </a:ext>
            </a:extLst>
          </p:cNvPr>
          <p:cNvPicPr>
            <a:picLocks noChangeAspect="1"/>
          </p:cNvPicPr>
          <p:nvPr/>
        </p:nvPicPr>
        <p:blipFill>
          <a:blip r:embed="rId4"/>
          <a:stretch>
            <a:fillRect/>
          </a:stretch>
        </p:blipFill>
        <p:spPr>
          <a:xfrm>
            <a:off x="3176585" y="1190645"/>
            <a:ext cx="2620450" cy="1519760"/>
          </a:xfrm>
          <a:prstGeom prst="rect">
            <a:avLst/>
          </a:prstGeom>
        </p:spPr>
      </p:pic>
      <p:sp>
        <p:nvSpPr>
          <p:cNvPr id="14" name="Rectangle 2">
            <a:extLst>
              <a:ext uri="{FF2B5EF4-FFF2-40B4-BE49-F238E27FC236}">
                <a16:creationId xmlns:a16="http://schemas.microsoft.com/office/drawing/2014/main" id="{6C36E03B-63D2-9C27-0B67-ECDFE6F68D8D}"/>
              </a:ext>
            </a:extLst>
          </p:cNvPr>
          <p:cNvSpPr txBox="1">
            <a:spLocks noChangeArrowheads="1"/>
          </p:cNvSpPr>
          <p:nvPr/>
        </p:nvSpPr>
        <p:spPr bwMode="auto">
          <a:xfrm>
            <a:off x="0" y="-1456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ハイブリッド会議・</a:t>
            </a:r>
            <a:r>
              <a:rPr lang="en-US" altLang="ja-JP"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web</a:t>
            </a: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会議での活用</a:t>
            </a:r>
          </a:p>
        </p:txBody>
      </p:sp>
      <p:sp>
        <p:nvSpPr>
          <p:cNvPr id="17" name="吹き出し: 角を丸めた四角形 16">
            <a:extLst>
              <a:ext uri="{FF2B5EF4-FFF2-40B4-BE49-F238E27FC236}">
                <a16:creationId xmlns:a16="http://schemas.microsoft.com/office/drawing/2014/main" id="{F5079788-4D2C-59E1-7C60-619EAD36F2B3}"/>
              </a:ext>
            </a:extLst>
          </p:cNvPr>
          <p:cNvSpPr/>
          <p:nvPr/>
        </p:nvSpPr>
        <p:spPr bwMode="auto">
          <a:xfrm>
            <a:off x="6313381" y="804088"/>
            <a:ext cx="3121940" cy="877059"/>
          </a:xfrm>
          <a:prstGeom prst="wedgeRoundRectCallout">
            <a:avLst>
              <a:gd name="adj1" fmla="val -68785"/>
              <a:gd name="adj2" fmla="val 34415"/>
              <a:gd name="adj3" fmla="val 16667"/>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rPr>
              <a:t>オートメモ端末を使わなくても、</a:t>
            </a:r>
            <a:endParaRPr kumimoji="1" lang="en-US" altLang="ja-JP" sz="1000" b="1" dirty="0">
              <a:latin typeface="Meiryo UI" panose="020B0604030504040204" pitchFamily="50" charset="-128"/>
              <a:ea typeface="Meiryo UI" panose="020B0604030504040204" pitchFamily="50" charset="-128"/>
              <a:cs typeface="メイリオ" panose="020B0604030504040204"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000" b="1" dirty="0">
                <a:latin typeface="Meiryo UI" panose="020B0604030504040204" pitchFamily="50" charset="-128"/>
                <a:ea typeface="Meiryo UI" panose="020B0604030504040204" pitchFamily="50" charset="-128"/>
                <a:cs typeface="メイリオ" panose="020B0604030504040204" pitchFamily="50" charset="-128"/>
              </a:rPr>
              <a:t>PC</a:t>
            </a:r>
            <a:r>
              <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rPr>
              <a:t>で</a:t>
            </a:r>
            <a:r>
              <a:rPr kumimoji="1" lang="en-US" altLang="ja-JP" sz="1000" b="1" dirty="0">
                <a:latin typeface="Meiryo UI" panose="020B0604030504040204" pitchFamily="50" charset="-128"/>
                <a:ea typeface="Meiryo UI" panose="020B0604030504040204" pitchFamily="50" charset="-128"/>
                <a:cs typeface="メイリオ" panose="020B0604030504040204" pitchFamily="50" charset="-128"/>
              </a:rPr>
              <a:t>web</a:t>
            </a:r>
            <a:r>
              <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rPr>
              <a:t>会議の音声を拾って録音</a:t>
            </a:r>
            <a:r>
              <a:rPr lang="ja-JP" altLang="en-US" sz="1000" b="1" dirty="0">
                <a:latin typeface="Meiryo UI" panose="020B0604030504040204" pitchFamily="50" charset="-128"/>
                <a:ea typeface="Meiryo UI" panose="020B0604030504040204" pitchFamily="50" charset="-128"/>
                <a:cs typeface="メイリオ" panose="020B0604030504040204" pitchFamily="50" charset="-128"/>
              </a:rPr>
              <a:t>や</a:t>
            </a:r>
            <a:endParaRPr lang="en-US" altLang="ja-JP" sz="1000" b="1" dirty="0">
              <a:latin typeface="Meiryo UI" panose="020B0604030504040204" pitchFamily="50" charset="-128"/>
              <a:ea typeface="Meiryo UI" panose="020B0604030504040204" pitchFamily="50" charset="-128"/>
              <a:cs typeface="メイリオ" panose="020B0604030504040204"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rPr>
              <a:t>文字起こしができるようになります。 </a:t>
            </a:r>
            <a:r>
              <a:rPr kumimoji="1" lang="en-US" altLang="ja-JP" sz="1000" b="1" dirty="0">
                <a:latin typeface="Meiryo UI" panose="020B0604030504040204" pitchFamily="50" charset="-128"/>
                <a:ea typeface="Meiryo UI" panose="020B0604030504040204" pitchFamily="50" charset="-128"/>
                <a:cs typeface="メイリオ" panose="020B0604030504040204" pitchFamily="50" charset="-128"/>
              </a:rPr>
              <a:t>Zoom</a:t>
            </a:r>
            <a:r>
              <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rPr>
              <a:t>や</a:t>
            </a:r>
            <a:r>
              <a:rPr kumimoji="1" lang="en-US" altLang="ja-JP" sz="1000" b="1" dirty="0">
                <a:latin typeface="Meiryo UI" panose="020B0604030504040204" pitchFamily="50" charset="-128"/>
                <a:ea typeface="Meiryo UI" panose="020B0604030504040204" pitchFamily="50" charset="-128"/>
                <a:cs typeface="メイリオ" panose="020B0604030504040204" pitchFamily="50" charset="-128"/>
              </a:rPr>
              <a:t>Teams</a:t>
            </a:r>
            <a:r>
              <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rPr>
              <a:t>などでもご利用可能です。</a:t>
            </a:r>
          </a:p>
        </p:txBody>
      </p:sp>
      <p:sp>
        <p:nvSpPr>
          <p:cNvPr id="3" name="コンテンツ プレースホルダ 2">
            <a:extLst>
              <a:ext uri="{FF2B5EF4-FFF2-40B4-BE49-F238E27FC236}">
                <a16:creationId xmlns:a16="http://schemas.microsoft.com/office/drawing/2014/main" id="{EB14A75E-00DA-B4D0-ABDF-637A6F983018}"/>
              </a:ext>
            </a:extLst>
          </p:cNvPr>
          <p:cNvSpPr txBox="1">
            <a:spLocks noChangeArrowheads="1"/>
          </p:cNvSpPr>
          <p:nvPr/>
        </p:nvSpPr>
        <p:spPr bwMode="auto">
          <a:xfrm>
            <a:off x="408558" y="4741843"/>
            <a:ext cx="3254906" cy="325438"/>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b="1" kern="0" dirty="0">
                <a:effectLst/>
                <a:latin typeface="Meiryo UI" panose="020B0604030504040204" pitchFamily="50" charset="-128"/>
                <a:ea typeface="Meiryo UI" panose="020B0604030504040204" pitchFamily="50" charset="-128"/>
              </a:rPr>
              <a:t>③スピーカーの音を録音</a:t>
            </a:r>
          </a:p>
        </p:txBody>
      </p:sp>
      <p:pic>
        <p:nvPicPr>
          <p:cNvPr id="4" name="図 3">
            <a:extLst>
              <a:ext uri="{FF2B5EF4-FFF2-40B4-BE49-F238E27FC236}">
                <a16:creationId xmlns:a16="http://schemas.microsoft.com/office/drawing/2014/main" id="{A9470AC9-FC71-F0BB-8ECB-53CD523E4588}"/>
              </a:ext>
            </a:extLst>
          </p:cNvPr>
          <p:cNvPicPr>
            <a:picLocks noChangeAspect="1"/>
          </p:cNvPicPr>
          <p:nvPr/>
        </p:nvPicPr>
        <p:blipFill rotWithShape="1">
          <a:blip r:embed="rId5"/>
          <a:srcRect l="3748" t="14050" r="53507" b="14029"/>
          <a:stretch/>
        </p:blipFill>
        <p:spPr>
          <a:xfrm>
            <a:off x="416496" y="5085184"/>
            <a:ext cx="3053764" cy="1338578"/>
          </a:xfrm>
          <a:prstGeom prst="rect">
            <a:avLst/>
          </a:prstGeom>
        </p:spPr>
      </p:pic>
      <p:pic>
        <p:nvPicPr>
          <p:cNvPr id="7" name="図 6">
            <a:extLst>
              <a:ext uri="{FF2B5EF4-FFF2-40B4-BE49-F238E27FC236}">
                <a16:creationId xmlns:a16="http://schemas.microsoft.com/office/drawing/2014/main" id="{72CE42BC-9D30-1CB5-2BE4-DCF6BA7FB028}"/>
              </a:ext>
            </a:extLst>
          </p:cNvPr>
          <p:cNvPicPr>
            <a:picLocks noChangeAspect="1"/>
          </p:cNvPicPr>
          <p:nvPr/>
        </p:nvPicPr>
        <p:blipFill rotWithShape="1">
          <a:blip r:embed="rId6"/>
          <a:srcRect l="14126"/>
          <a:stretch/>
        </p:blipFill>
        <p:spPr>
          <a:xfrm>
            <a:off x="3577481" y="5184401"/>
            <a:ext cx="606032" cy="1067686"/>
          </a:xfrm>
          <a:prstGeom prst="rect">
            <a:avLst/>
          </a:prstGeom>
        </p:spPr>
      </p:pic>
      <p:sp>
        <p:nvSpPr>
          <p:cNvPr id="9" name="吹き出し: 角を丸めた四角形 8">
            <a:extLst>
              <a:ext uri="{FF2B5EF4-FFF2-40B4-BE49-F238E27FC236}">
                <a16:creationId xmlns:a16="http://schemas.microsoft.com/office/drawing/2014/main" id="{54B3F9CB-B36B-84AF-670C-E041F02F858F}"/>
              </a:ext>
            </a:extLst>
          </p:cNvPr>
          <p:cNvSpPr/>
          <p:nvPr/>
        </p:nvSpPr>
        <p:spPr bwMode="auto">
          <a:xfrm>
            <a:off x="4909629" y="5142070"/>
            <a:ext cx="2628292" cy="625003"/>
          </a:xfrm>
          <a:prstGeom prst="wedgeRoundRectCallout">
            <a:avLst>
              <a:gd name="adj1" fmla="val -72693"/>
              <a:gd name="adj2" fmla="val 40013"/>
              <a:gd name="adj3" fmla="val 16667"/>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000" b="1" dirty="0">
                <a:latin typeface="Meiryo UI" panose="020B0604030504040204" pitchFamily="50" charset="-128"/>
                <a:ea typeface="Meiryo UI" panose="020B0604030504040204" pitchFamily="50" charset="-128"/>
                <a:cs typeface="メイリオ" panose="020B0604030504040204" pitchFamily="50" charset="-128"/>
              </a:rPr>
              <a:t>PC</a:t>
            </a:r>
            <a:r>
              <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rPr>
              <a:t>の横にオートメモを置き、スピーカー</a:t>
            </a:r>
            <a:endParaRPr kumimoji="1" lang="en-US" altLang="ja-JP" sz="1000" b="1" dirty="0">
              <a:latin typeface="Meiryo UI" panose="020B0604030504040204" pitchFamily="50" charset="-128"/>
              <a:ea typeface="Meiryo UI" panose="020B0604030504040204" pitchFamily="50" charset="-128"/>
              <a:cs typeface="メイリオ" panose="020B0604030504040204"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rPr>
              <a:t>から出る音をそのまま録音できます。</a:t>
            </a:r>
          </a:p>
        </p:txBody>
      </p:sp>
      <p:pic>
        <p:nvPicPr>
          <p:cNvPr id="10" name="図 9">
            <a:extLst>
              <a:ext uri="{FF2B5EF4-FFF2-40B4-BE49-F238E27FC236}">
                <a16:creationId xmlns:a16="http://schemas.microsoft.com/office/drawing/2014/main" id="{298A5042-35FD-2E3B-8561-C2C76FCC396B}"/>
              </a:ext>
            </a:extLst>
          </p:cNvPr>
          <p:cNvPicPr>
            <a:picLocks noChangeAspect="1"/>
          </p:cNvPicPr>
          <p:nvPr/>
        </p:nvPicPr>
        <p:blipFill>
          <a:blip r:embed="rId7"/>
          <a:stretch>
            <a:fillRect/>
          </a:stretch>
        </p:blipFill>
        <p:spPr>
          <a:xfrm>
            <a:off x="559666" y="3272415"/>
            <a:ext cx="2695415" cy="1214134"/>
          </a:xfrm>
          <a:prstGeom prst="rect">
            <a:avLst/>
          </a:prstGeom>
        </p:spPr>
      </p:pic>
      <p:pic>
        <p:nvPicPr>
          <p:cNvPr id="21" name="図 20" descr="アイコン&#10;&#10;自動的に生成された説明">
            <a:extLst>
              <a:ext uri="{FF2B5EF4-FFF2-40B4-BE49-F238E27FC236}">
                <a16:creationId xmlns:a16="http://schemas.microsoft.com/office/drawing/2014/main" id="{07F9DEFF-DD91-38B4-A53B-3167947C32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006" y="3728308"/>
            <a:ext cx="412735" cy="389848"/>
          </a:xfrm>
          <a:prstGeom prst="rect">
            <a:avLst/>
          </a:prstGeom>
        </p:spPr>
      </p:pic>
      <p:sp>
        <p:nvSpPr>
          <p:cNvPr id="27" name="吹き出し: 角を丸めた四角形 26">
            <a:extLst>
              <a:ext uri="{FF2B5EF4-FFF2-40B4-BE49-F238E27FC236}">
                <a16:creationId xmlns:a16="http://schemas.microsoft.com/office/drawing/2014/main" id="{8C85A7D0-A70B-E764-A1C0-3582A4387B24}"/>
              </a:ext>
            </a:extLst>
          </p:cNvPr>
          <p:cNvSpPr/>
          <p:nvPr/>
        </p:nvSpPr>
        <p:spPr bwMode="auto">
          <a:xfrm>
            <a:off x="3955506" y="3383937"/>
            <a:ext cx="2357875" cy="846292"/>
          </a:xfrm>
          <a:prstGeom prst="wedgeRoundRectCallout">
            <a:avLst>
              <a:gd name="adj1" fmla="val -68952"/>
              <a:gd name="adj2" fmla="val -21537"/>
              <a:gd name="adj3" fmla="val 16667"/>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rPr>
              <a:t>オートメモ（ブラウザ）に、</a:t>
            </a:r>
            <a:endParaRPr kumimoji="1" lang="en-US" altLang="ja-JP" sz="1000" b="1" dirty="0">
              <a:latin typeface="Meiryo UI" panose="020B0604030504040204" pitchFamily="50" charset="-128"/>
              <a:ea typeface="Meiryo UI" panose="020B0604030504040204" pitchFamily="50" charset="-128"/>
              <a:cs typeface="メイリオ" panose="020B0604030504040204"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000" b="1" dirty="0">
                <a:latin typeface="Meiryo UI" panose="020B0604030504040204" pitchFamily="50" charset="-128"/>
                <a:ea typeface="Meiryo UI" panose="020B0604030504040204" pitchFamily="50" charset="-128"/>
                <a:cs typeface="メイリオ" panose="020B0604030504040204" pitchFamily="50" charset="-128"/>
              </a:rPr>
              <a:t>Zoom</a:t>
            </a:r>
            <a:r>
              <a:rPr lang="ja-JP" altLang="en-US" sz="1000" b="1" dirty="0">
                <a:latin typeface="Meiryo UI" panose="020B0604030504040204" pitchFamily="50" charset="-128"/>
                <a:ea typeface="Meiryo UI" panose="020B0604030504040204" pitchFamily="50" charset="-128"/>
                <a:cs typeface="メイリオ" panose="020B0604030504040204" pitchFamily="50" charset="-128"/>
              </a:rPr>
              <a:t>等で録画した動画データを</a:t>
            </a:r>
            <a:endParaRPr lang="en-US" altLang="ja-JP" sz="1000" b="1" dirty="0">
              <a:latin typeface="Meiryo UI" panose="020B0604030504040204" pitchFamily="50" charset="-128"/>
              <a:ea typeface="Meiryo UI" panose="020B0604030504040204" pitchFamily="50" charset="-128"/>
              <a:cs typeface="メイリオ" panose="020B0604030504040204"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rPr>
              <a:t>アップロードして文字起こし。</a:t>
            </a:r>
          </a:p>
        </p:txBody>
      </p:sp>
      <p:pic>
        <p:nvPicPr>
          <p:cNvPr id="2" name="図 1">
            <a:extLst>
              <a:ext uri="{FF2B5EF4-FFF2-40B4-BE49-F238E27FC236}">
                <a16:creationId xmlns:a16="http://schemas.microsoft.com/office/drawing/2014/main" id="{05E279AC-4723-B19E-5101-261D68E48AAA}"/>
              </a:ext>
            </a:extLst>
          </p:cNvPr>
          <p:cNvPicPr>
            <a:picLocks noChangeAspect="1"/>
          </p:cNvPicPr>
          <p:nvPr/>
        </p:nvPicPr>
        <p:blipFill>
          <a:blip r:embed="rId9"/>
          <a:stretch>
            <a:fillRect/>
          </a:stretch>
        </p:blipFill>
        <p:spPr>
          <a:xfrm>
            <a:off x="6479934" y="2120321"/>
            <a:ext cx="2959696" cy="2188382"/>
          </a:xfrm>
          <a:prstGeom prst="rect">
            <a:avLst/>
          </a:prstGeom>
        </p:spPr>
      </p:pic>
      <p:sp>
        <p:nvSpPr>
          <p:cNvPr id="5" name="正方形/長方形 4">
            <a:extLst>
              <a:ext uri="{FF2B5EF4-FFF2-40B4-BE49-F238E27FC236}">
                <a16:creationId xmlns:a16="http://schemas.microsoft.com/office/drawing/2014/main" id="{A6E263EB-51C9-8D3D-D7F5-322736F393EC}"/>
              </a:ext>
            </a:extLst>
          </p:cNvPr>
          <p:cNvSpPr/>
          <p:nvPr/>
        </p:nvSpPr>
        <p:spPr bwMode="auto">
          <a:xfrm>
            <a:off x="7537921" y="3944066"/>
            <a:ext cx="1375519" cy="39749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98515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4">
            <a:extLst>
              <a:ext uri="{FF2B5EF4-FFF2-40B4-BE49-F238E27FC236}">
                <a16:creationId xmlns:a16="http://schemas.microsoft.com/office/drawing/2014/main" id="{6F80F1F4-19B2-D140-B2F3-10EF4472A984}"/>
              </a:ext>
            </a:extLst>
          </p:cNvPr>
          <p:cNvSpPr txBox="1">
            <a:spLocks/>
          </p:cNvSpPr>
          <p:nvPr/>
        </p:nvSpPr>
        <p:spPr>
          <a:xfrm>
            <a:off x="524508" y="546738"/>
            <a:ext cx="8983587" cy="2270194"/>
          </a:xfrm>
          <a:prstGeom prst="rect">
            <a:avLst/>
          </a:prstGeom>
        </p:spPr>
        <p:txBody>
          <a:bodyPr>
            <a:noAutofit/>
          </a:bodyPr>
          <a:lstStyle>
            <a:lvl1pPr marL="342900" indent="-342900" algn="ctr" rtl="0" eaLnBrk="1" fontAlgn="base" hangingPunct="1">
              <a:spcBef>
                <a:spcPct val="20000"/>
              </a:spcBef>
              <a:spcAft>
                <a:spcPct val="0"/>
              </a:spcAft>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1" fontAlgn="base" hangingPunct="1">
              <a:spcBef>
                <a:spcPct val="20000"/>
              </a:spcBef>
              <a:spcAft>
                <a:spcPct val="0"/>
              </a:spcAft>
              <a:defRPr kumimoji="1" sz="2800">
                <a:solidFill>
                  <a:schemeClr val="tx1"/>
                </a:solidFill>
                <a:latin typeface="Arial" charset="0"/>
                <a:ea typeface="+mn-ea"/>
              </a:defRPr>
            </a:lvl2pPr>
            <a:lvl3pPr marL="1143000" indent="-228600" algn="l" rtl="0" eaLnBrk="1" fontAlgn="base" hangingPunct="1">
              <a:spcBef>
                <a:spcPct val="20000"/>
              </a:spcBef>
              <a:spcAft>
                <a:spcPct val="0"/>
              </a:spcAft>
              <a:buChar char="•"/>
              <a:defRPr kumimoji="1" sz="2400">
                <a:solidFill>
                  <a:schemeClr val="tx1"/>
                </a:solidFill>
                <a:latin typeface="Arial" charset="0"/>
                <a:ea typeface="+mn-ea"/>
              </a:defRPr>
            </a:lvl3pPr>
            <a:lvl4pPr marL="1600200" indent="-228600" algn="l" rtl="0" eaLnBrk="1" fontAlgn="base" hangingPunct="1">
              <a:spcBef>
                <a:spcPct val="20000"/>
              </a:spcBef>
              <a:spcAft>
                <a:spcPct val="0"/>
              </a:spcAft>
              <a:buChar char="–"/>
              <a:defRPr kumimoji="1" sz="2000">
                <a:solidFill>
                  <a:schemeClr val="tx1"/>
                </a:solidFill>
                <a:latin typeface="Arial" charset="0"/>
                <a:ea typeface="+mn-ea"/>
              </a:defRPr>
            </a:lvl4pPr>
            <a:lvl5pPr marL="2057400" indent="-228600" algn="l" rtl="0" eaLnBrk="1" fontAlgn="base" hangingPunct="1">
              <a:spcBef>
                <a:spcPct val="20000"/>
              </a:spcBef>
              <a:spcAft>
                <a:spcPct val="0"/>
              </a:spcAft>
              <a:buChar char="»"/>
              <a:defRPr kumimoji="1" sz="2000">
                <a:solidFill>
                  <a:schemeClr val="tx1"/>
                </a:solidFill>
                <a:latin typeface="Arial" charset="0"/>
                <a:ea typeface="+mn-ea"/>
              </a:defRPr>
            </a:lvl5pPr>
            <a:lvl6pPr marL="2514600" indent="-228600" algn="l" rtl="0" eaLnBrk="1" fontAlgn="base" hangingPunct="1">
              <a:spcBef>
                <a:spcPct val="20000"/>
              </a:spcBef>
              <a:spcAft>
                <a:spcPct val="0"/>
              </a:spcAft>
              <a:buChar char="»"/>
              <a:defRPr kumimoji="1" sz="2000">
                <a:solidFill>
                  <a:schemeClr val="tx1"/>
                </a:solidFill>
                <a:latin typeface="Arial" charset="0"/>
                <a:ea typeface="+mn-ea"/>
              </a:defRPr>
            </a:lvl6pPr>
            <a:lvl7pPr marL="2971800" indent="-228600" algn="l" rtl="0" eaLnBrk="1" fontAlgn="base" hangingPunct="1">
              <a:spcBef>
                <a:spcPct val="20000"/>
              </a:spcBef>
              <a:spcAft>
                <a:spcPct val="0"/>
              </a:spcAft>
              <a:buChar char="»"/>
              <a:defRPr kumimoji="1" sz="2000">
                <a:solidFill>
                  <a:schemeClr val="tx1"/>
                </a:solidFill>
                <a:latin typeface="Arial" charset="0"/>
                <a:ea typeface="+mn-ea"/>
              </a:defRPr>
            </a:lvl7pPr>
            <a:lvl8pPr marL="3429000" indent="-228600" algn="l" rtl="0" eaLnBrk="1" fontAlgn="base" hangingPunct="1">
              <a:spcBef>
                <a:spcPct val="20000"/>
              </a:spcBef>
              <a:spcAft>
                <a:spcPct val="0"/>
              </a:spcAft>
              <a:buChar char="»"/>
              <a:defRPr kumimoji="1" sz="2000">
                <a:solidFill>
                  <a:schemeClr val="tx1"/>
                </a:solidFill>
                <a:latin typeface="Arial" charset="0"/>
                <a:ea typeface="+mn-ea"/>
              </a:defRPr>
            </a:lvl8pPr>
            <a:lvl9pPr marL="3886200" indent="-228600" algn="l" rtl="0" eaLnBrk="1" fontAlgn="base" hangingPunct="1">
              <a:spcBef>
                <a:spcPct val="20000"/>
              </a:spcBef>
              <a:spcAft>
                <a:spcPct val="0"/>
              </a:spcAft>
              <a:buChar char="»"/>
              <a:defRPr kumimoji="1" sz="2000">
                <a:solidFill>
                  <a:schemeClr val="tx1"/>
                </a:solidFill>
                <a:latin typeface="Arial" charset="0"/>
                <a:ea typeface="+mn-ea"/>
              </a:defRPr>
            </a:lvl9pPr>
          </a:lstStyle>
          <a:p>
            <a:pPr marL="0" indent="0"/>
            <a:r>
              <a:rPr lang="ja-JP" altLang="en-US" sz="1800" b="1" kern="0" dirty="0">
                <a:effectLst/>
                <a:latin typeface="Meiryo UI" panose="020B0604030504040204" pitchFamily="50" charset="-128"/>
                <a:ea typeface="Meiryo UI" panose="020B0604030504040204" pitchFamily="50" charset="-128"/>
                <a:cs typeface="Microsoft GothicNeo" panose="020B0500000101010101" pitchFamily="34" charset="-127"/>
              </a:rPr>
              <a:t>「オートメモ」のもつ音声認識エンジンを用いてシステムなどへ提供できます</a:t>
            </a:r>
            <a:endParaRPr lang="en-US" altLang="ja-JP" sz="1800" b="1" kern="0" dirty="0">
              <a:effectLst/>
              <a:latin typeface="Meiryo UI" panose="020B0604030504040204" pitchFamily="50" charset="-128"/>
              <a:ea typeface="Meiryo UI" panose="020B0604030504040204" pitchFamily="50" charset="-128"/>
              <a:cs typeface="Microsoft GothicNeo" panose="020B0500000101010101" pitchFamily="34" charset="-127"/>
            </a:endParaRPr>
          </a:p>
          <a:p>
            <a:pPr marL="0" indent="0"/>
            <a:r>
              <a:rPr lang="ja-JP" altLang="en-US" sz="1200" kern="0" dirty="0">
                <a:effectLst/>
                <a:latin typeface="Meiryo UI" panose="020B0604030504040204" pitchFamily="50" charset="-128"/>
                <a:ea typeface="Meiryo UI" panose="020B0604030504040204" pitchFamily="50" charset="-128"/>
                <a:cs typeface="Microsoft GothicNeo" panose="020B0500000101010101" pitchFamily="34" charset="-127"/>
              </a:rPr>
              <a:t>株式会社東証コンピュータシステム様にて開発中のコンプライアンス管理システムに採用頂いたように、</a:t>
            </a:r>
            <a:endParaRPr lang="en-US" altLang="ja-JP" sz="1200" kern="0" dirty="0">
              <a:effectLst/>
              <a:latin typeface="Meiryo UI" panose="020B0604030504040204" pitchFamily="50" charset="-128"/>
              <a:ea typeface="Meiryo UI" panose="020B0604030504040204" pitchFamily="50" charset="-128"/>
              <a:cs typeface="Microsoft GothicNeo" panose="020B0500000101010101" pitchFamily="34" charset="-127"/>
            </a:endParaRPr>
          </a:p>
          <a:p>
            <a:pPr marL="0" indent="0"/>
            <a:r>
              <a:rPr lang="ja-JP" altLang="en-US" sz="1200" kern="0" dirty="0">
                <a:effectLst/>
                <a:latin typeface="Meiryo UI" panose="020B0604030504040204" pitchFamily="50" charset="-128"/>
                <a:ea typeface="Meiryo UI" panose="020B0604030504040204" pitchFamily="50" charset="-128"/>
                <a:cs typeface="Microsoft GothicNeo" panose="020B0500000101010101" pitchFamily="34" charset="-127"/>
              </a:rPr>
              <a:t>貴社のシステムに「オートメモ」の音声認識エンジンを提供することが可能です。</a:t>
            </a:r>
          </a:p>
          <a:p>
            <a:pPr marL="0" indent="0"/>
            <a:r>
              <a:rPr lang="en-US" altLang="ja-JP" sz="1000" kern="0" dirty="0">
                <a:solidFill>
                  <a:srgbClr val="0000FF"/>
                </a:solidFill>
                <a:effectLst/>
                <a:latin typeface="Meiryo UI" panose="020B0604030504040204" pitchFamily="50" charset="-128"/>
                <a:ea typeface="Meiryo UI" panose="020B0604030504040204" pitchFamily="50" charset="-128"/>
                <a:cs typeface="Microsoft GothicNeo" panose="020B0500000101010101" pitchFamily="34" charset="-127"/>
                <a:hlinkClick r:id="rId3">
                  <a:extLst>
                    <a:ext uri="{A12FA001-AC4F-418D-AE19-62706E023703}">
                      <ahyp:hlinkClr xmlns:ahyp="http://schemas.microsoft.com/office/drawing/2018/hyperlinkcolor" val="tx"/>
                    </a:ext>
                  </a:extLst>
                </a:hlinkClick>
              </a:rPr>
              <a:t>https://prtimes.jp/main/html/rd/p/000000577.000035169.html</a:t>
            </a:r>
            <a:endParaRPr lang="ja-JP" altLang="en-US" sz="1200" kern="0" dirty="0">
              <a:solidFill>
                <a:srgbClr val="0000FF"/>
              </a:solidFill>
              <a:effectLst/>
              <a:latin typeface="Meiryo UI" panose="020B0604030504040204" pitchFamily="50" charset="-128"/>
              <a:ea typeface="Meiryo UI" panose="020B0604030504040204" pitchFamily="50" charset="-128"/>
              <a:cs typeface="Microsoft GothicNeo" panose="020B0500000101010101" pitchFamily="34" charset="-127"/>
            </a:endParaRPr>
          </a:p>
        </p:txBody>
      </p:sp>
      <p:graphicFrame>
        <p:nvGraphicFramePr>
          <p:cNvPr id="3" name="表 3">
            <a:extLst>
              <a:ext uri="{FF2B5EF4-FFF2-40B4-BE49-F238E27FC236}">
                <a16:creationId xmlns:a16="http://schemas.microsoft.com/office/drawing/2014/main" id="{EC768F32-033B-771A-28EA-CB4C9E7456D1}"/>
              </a:ext>
            </a:extLst>
          </p:cNvPr>
          <p:cNvGraphicFramePr>
            <a:graphicFrameLocks noGrp="1"/>
          </p:cNvGraphicFramePr>
          <p:nvPr/>
        </p:nvGraphicFramePr>
        <p:xfrm>
          <a:off x="685871" y="5130668"/>
          <a:ext cx="8983587" cy="1457214"/>
        </p:xfrm>
        <a:graphic>
          <a:graphicData uri="http://schemas.openxmlformats.org/drawingml/2006/table">
            <a:tbl>
              <a:tblPr firstRow="1" bandRow="1">
                <a:tableStyleId>{7DF18680-E054-41AD-8BC1-D1AEF772440D}</a:tableStyleId>
              </a:tblPr>
              <a:tblGrid>
                <a:gridCol w="2236401">
                  <a:extLst>
                    <a:ext uri="{9D8B030D-6E8A-4147-A177-3AD203B41FA5}">
                      <a16:colId xmlns:a16="http://schemas.microsoft.com/office/drawing/2014/main" val="3195531069"/>
                    </a:ext>
                  </a:extLst>
                </a:gridCol>
                <a:gridCol w="2249062">
                  <a:extLst>
                    <a:ext uri="{9D8B030D-6E8A-4147-A177-3AD203B41FA5}">
                      <a16:colId xmlns:a16="http://schemas.microsoft.com/office/drawing/2014/main" val="3320174153"/>
                    </a:ext>
                  </a:extLst>
                </a:gridCol>
                <a:gridCol w="2249062">
                  <a:extLst>
                    <a:ext uri="{9D8B030D-6E8A-4147-A177-3AD203B41FA5}">
                      <a16:colId xmlns:a16="http://schemas.microsoft.com/office/drawing/2014/main" val="2455004093"/>
                    </a:ext>
                  </a:extLst>
                </a:gridCol>
                <a:gridCol w="2249062">
                  <a:extLst>
                    <a:ext uri="{9D8B030D-6E8A-4147-A177-3AD203B41FA5}">
                      <a16:colId xmlns:a16="http://schemas.microsoft.com/office/drawing/2014/main" val="833718110"/>
                    </a:ext>
                  </a:extLst>
                </a:gridCol>
              </a:tblGrid>
              <a:tr h="485738">
                <a:tc>
                  <a:txBody>
                    <a:bodyPr/>
                    <a:lstStyle/>
                    <a:p>
                      <a:endParaRPr kumimoji="1" lang="ja-JP" altLang="en-US" dirty="0">
                        <a:latin typeface="Meiryo UI" panose="020B0604030504040204" pitchFamily="50" charset="-128"/>
                        <a:ea typeface="Meiryo UI" panose="020B0604030504040204" pitchFamily="50" charset="-128"/>
                      </a:endParaRPr>
                    </a:p>
                  </a:txBody>
                  <a:tcPr/>
                </a:tc>
                <a:tc>
                  <a:txBody>
                    <a:bodyPr/>
                    <a:lstStyle/>
                    <a:p>
                      <a:r>
                        <a:rPr kumimoji="1" lang="en-US" altLang="ja-JP" dirty="0" err="1">
                          <a:latin typeface="Meiryo UI" panose="020B0604030504040204" pitchFamily="50" charset="-128"/>
                          <a:ea typeface="Meiryo UI" panose="020B0604030504040204" pitchFamily="50" charset="-128"/>
                        </a:rPr>
                        <a:t>AutoMemo</a:t>
                      </a:r>
                      <a:endParaRPr kumimoji="1" lang="ja-JP" altLang="en-US" dirty="0">
                        <a:latin typeface="Meiryo UI" panose="020B0604030504040204" pitchFamily="50" charset="-128"/>
                        <a:ea typeface="Meiryo UI" panose="020B0604030504040204" pitchFamily="50" charset="-128"/>
                      </a:endParaRPr>
                    </a:p>
                  </a:txBody>
                  <a:tcPr/>
                </a:tc>
                <a:tc>
                  <a:txBody>
                    <a:bodyPr/>
                    <a:lstStyle/>
                    <a:p>
                      <a:r>
                        <a:rPr kumimoji="1" lang="en-US" altLang="ja-JP" dirty="0" err="1">
                          <a:latin typeface="Meiryo UI" panose="020B0604030504040204" pitchFamily="50" charset="-128"/>
                          <a:ea typeface="Meiryo UI" panose="020B0604030504040204" pitchFamily="50" charset="-128"/>
                        </a:rPr>
                        <a:t>Notta</a:t>
                      </a:r>
                      <a:endParaRPr kumimoji="1" lang="ja-JP" altLang="en-US" dirty="0">
                        <a:latin typeface="Meiryo UI" panose="020B0604030504040204" pitchFamily="50" charset="-128"/>
                        <a:ea typeface="Meiryo UI" panose="020B0604030504040204" pitchFamily="50" charset="-128"/>
                      </a:endParaRPr>
                    </a:p>
                  </a:txBody>
                  <a:tcPr/>
                </a:tc>
                <a:tc>
                  <a:txBody>
                    <a:bodyPr/>
                    <a:lstStyle/>
                    <a:p>
                      <a:r>
                        <a:rPr kumimoji="1" lang="en-US" altLang="ja-JP" dirty="0">
                          <a:latin typeface="Meiryo UI" panose="020B0604030504040204" pitchFamily="50" charset="-128"/>
                          <a:ea typeface="Meiryo UI" panose="020B0604030504040204" pitchFamily="50" charset="-128"/>
                        </a:rPr>
                        <a:t>AIGIJIROKU</a:t>
                      </a:r>
                      <a:endParaRPr kumimoji="1" lang="ja-JP" altLang="en-US"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587515856"/>
                  </a:ext>
                </a:extLst>
              </a:tr>
              <a:tr h="485738">
                <a:tc>
                  <a:txBody>
                    <a:bodyPr/>
                    <a:lstStyle/>
                    <a:p>
                      <a:r>
                        <a:rPr kumimoji="1" lang="en-US" altLang="ja-JP" dirty="0">
                          <a:latin typeface="Meiryo UI" panose="020B0604030504040204" pitchFamily="50" charset="-128"/>
                          <a:ea typeface="Meiryo UI" panose="020B0604030504040204" pitchFamily="50" charset="-128"/>
                        </a:rPr>
                        <a:t>2</a:t>
                      </a:r>
                      <a:r>
                        <a:rPr kumimoji="1" lang="ja-JP" altLang="en-US" dirty="0">
                          <a:latin typeface="Meiryo UI" panose="020B0604030504040204" pitchFamily="50" charset="-128"/>
                          <a:ea typeface="Meiryo UI" panose="020B0604030504040204" pitchFamily="50" charset="-128"/>
                        </a:rPr>
                        <a:t>人しゃべり</a:t>
                      </a:r>
                    </a:p>
                  </a:txBody>
                  <a:tcPr/>
                </a:tc>
                <a:tc>
                  <a:txBody>
                    <a:bodyPr/>
                    <a:lstStyle/>
                    <a:p>
                      <a:r>
                        <a:rPr kumimoji="1" lang="en-US" altLang="ja-JP" dirty="0">
                          <a:latin typeface="Meiryo UI" panose="020B0604030504040204" pitchFamily="50" charset="-128"/>
                          <a:ea typeface="Meiryo UI" panose="020B0604030504040204" pitchFamily="50" charset="-128"/>
                        </a:rPr>
                        <a:t>97.7%</a:t>
                      </a:r>
                      <a:endParaRPr kumimoji="1" lang="ja-JP" altLang="en-US" dirty="0">
                        <a:latin typeface="Meiryo UI" panose="020B0604030504040204" pitchFamily="50" charset="-128"/>
                        <a:ea typeface="Meiryo UI" panose="020B0604030504040204" pitchFamily="50" charset="-128"/>
                      </a:endParaRPr>
                    </a:p>
                  </a:txBody>
                  <a:tcPr/>
                </a:tc>
                <a:tc>
                  <a:txBody>
                    <a:bodyPr/>
                    <a:lstStyle/>
                    <a:p>
                      <a:r>
                        <a:rPr kumimoji="1" lang="en-US" altLang="ja-JP" dirty="0">
                          <a:latin typeface="Meiryo UI" panose="020B0604030504040204" pitchFamily="50" charset="-128"/>
                          <a:ea typeface="Meiryo UI" panose="020B0604030504040204" pitchFamily="50" charset="-128"/>
                        </a:rPr>
                        <a:t>84.2%</a:t>
                      </a:r>
                      <a:endParaRPr kumimoji="1" lang="ja-JP" altLang="en-US" dirty="0">
                        <a:latin typeface="Meiryo UI" panose="020B0604030504040204" pitchFamily="50" charset="-128"/>
                        <a:ea typeface="Meiryo UI" panose="020B0604030504040204" pitchFamily="50" charset="-128"/>
                      </a:endParaRPr>
                    </a:p>
                  </a:txBody>
                  <a:tcPr/>
                </a:tc>
                <a:tc>
                  <a:txBody>
                    <a:bodyPr/>
                    <a:lstStyle/>
                    <a:p>
                      <a:r>
                        <a:rPr kumimoji="1" lang="en-US" altLang="ja-JP" dirty="0">
                          <a:latin typeface="Meiryo UI" panose="020B0604030504040204" pitchFamily="50" charset="-128"/>
                          <a:ea typeface="Meiryo UI" panose="020B0604030504040204" pitchFamily="50" charset="-128"/>
                        </a:rPr>
                        <a:t>84.7%</a:t>
                      </a:r>
                      <a:endParaRPr kumimoji="1" lang="ja-JP" altLang="en-US"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588956631"/>
                  </a:ext>
                </a:extLst>
              </a:tr>
              <a:tr h="485738">
                <a:tc>
                  <a:txBody>
                    <a:bodyPr/>
                    <a:lstStyle/>
                    <a:p>
                      <a:r>
                        <a:rPr kumimoji="1" lang="ja-JP" altLang="en-US" dirty="0">
                          <a:latin typeface="Meiryo UI" panose="020B0604030504040204" pitchFamily="50" charset="-128"/>
                          <a:ea typeface="Meiryo UI" panose="020B0604030504040204" pitchFamily="50" charset="-128"/>
                        </a:rPr>
                        <a:t>長時間リアル会議</a:t>
                      </a:r>
                      <a:endParaRPr kumimoji="1" lang="en-US" altLang="ja-JP" dirty="0">
                        <a:latin typeface="Meiryo UI" panose="020B0604030504040204" pitchFamily="50" charset="-128"/>
                        <a:ea typeface="Meiryo UI" panose="020B0604030504040204" pitchFamily="50" charset="-128"/>
                      </a:endParaRPr>
                    </a:p>
                  </a:txBody>
                  <a:tcPr/>
                </a:tc>
                <a:tc>
                  <a:txBody>
                    <a:bodyPr/>
                    <a:lstStyle/>
                    <a:p>
                      <a:r>
                        <a:rPr kumimoji="1" lang="en-US" altLang="ja-JP" dirty="0">
                          <a:latin typeface="Meiryo UI" panose="020B0604030504040204" pitchFamily="50" charset="-128"/>
                          <a:ea typeface="Meiryo UI" panose="020B0604030504040204" pitchFamily="50" charset="-128"/>
                        </a:rPr>
                        <a:t>94.4%</a:t>
                      </a:r>
                      <a:endParaRPr kumimoji="1" lang="ja-JP" altLang="en-US" dirty="0">
                        <a:latin typeface="Meiryo UI" panose="020B0604030504040204" pitchFamily="50" charset="-128"/>
                        <a:ea typeface="Meiryo UI" panose="020B0604030504040204" pitchFamily="50" charset="-128"/>
                      </a:endParaRPr>
                    </a:p>
                  </a:txBody>
                  <a:tcPr/>
                </a:tc>
                <a:tc>
                  <a:txBody>
                    <a:bodyPr/>
                    <a:lstStyle/>
                    <a:p>
                      <a:r>
                        <a:rPr kumimoji="1" lang="en-US" altLang="ja-JP" dirty="0">
                          <a:latin typeface="Meiryo UI" panose="020B0604030504040204" pitchFamily="50" charset="-128"/>
                          <a:ea typeface="Meiryo UI" panose="020B0604030504040204" pitchFamily="50" charset="-128"/>
                        </a:rPr>
                        <a:t>53.2%</a:t>
                      </a:r>
                      <a:endParaRPr kumimoji="1" lang="ja-JP" altLang="en-US" dirty="0">
                        <a:latin typeface="Meiryo UI" panose="020B0604030504040204" pitchFamily="50" charset="-128"/>
                        <a:ea typeface="Meiryo UI" panose="020B0604030504040204" pitchFamily="50" charset="-128"/>
                      </a:endParaRPr>
                    </a:p>
                  </a:txBody>
                  <a:tcPr/>
                </a:tc>
                <a:tc>
                  <a:txBody>
                    <a:bodyPr/>
                    <a:lstStyle/>
                    <a:p>
                      <a:r>
                        <a:rPr kumimoji="1" lang="en-US" altLang="ja-JP" dirty="0">
                          <a:latin typeface="Meiryo UI" panose="020B0604030504040204" pitchFamily="50" charset="-128"/>
                          <a:ea typeface="Meiryo UI" panose="020B0604030504040204" pitchFamily="50" charset="-128"/>
                        </a:rPr>
                        <a:t>46.5%</a:t>
                      </a:r>
                      <a:endParaRPr kumimoji="1" lang="ja-JP" altLang="en-US"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329350209"/>
                  </a:ext>
                </a:extLst>
              </a:tr>
            </a:tbl>
          </a:graphicData>
        </a:graphic>
      </p:graphicFrame>
      <p:sp>
        <p:nvSpPr>
          <p:cNvPr id="4" name="コンテンツ プレースホルダー 4">
            <a:extLst>
              <a:ext uri="{FF2B5EF4-FFF2-40B4-BE49-F238E27FC236}">
                <a16:creationId xmlns:a16="http://schemas.microsoft.com/office/drawing/2014/main" id="{4F747DF2-52DD-97AD-C544-59E6CB4A7111}"/>
              </a:ext>
            </a:extLst>
          </p:cNvPr>
          <p:cNvSpPr txBox="1">
            <a:spLocks/>
          </p:cNvSpPr>
          <p:nvPr/>
        </p:nvSpPr>
        <p:spPr>
          <a:xfrm>
            <a:off x="524507" y="4842683"/>
            <a:ext cx="8400881" cy="359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600" b="1" dirty="0">
                <a:latin typeface="Meiryo UI" panose="020B0604030504040204" pitchFamily="50" charset="-128"/>
                <a:ea typeface="Meiryo UI" panose="020B0604030504040204" pitchFamily="50" charset="-128"/>
              </a:rPr>
              <a:t>■文字起こし正解率</a:t>
            </a:r>
            <a:r>
              <a:rPr lang="ja-JP" altLang="ja-JP" sz="1600" b="1" dirty="0">
                <a:solidFill>
                  <a:srgbClr val="FFFFFF"/>
                </a:solidFill>
                <a:latin typeface="Meiryo UI" panose="020B0604030504040204" pitchFamily="50" charset="-128"/>
                <a:ea typeface="Meiryo UI" panose="020B0604030504040204" pitchFamily="50" charset="-128"/>
              </a:rPr>
              <a:t>音源からの</a:t>
            </a:r>
            <a:endParaRPr lang="en-US" altLang="ja-JP" sz="16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endParaRPr>
          </a:p>
          <a:p>
            <a:pPr marL="0" indent="0">
              <a:buFont typeface="Arial" panose="020B0604020202020204" pitchFamily="34" charset="0"/>
              <a:buNone/>
            </a:pPr>
            <a:endParaRPr lang="en-US" altLang="ja-JP" sz="16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endParaRPr>
          </a:p>
          <a:p>
            <a:pPr marL="0" indent="0">
              <a:buFont typeface="Arial" panose="020B0604020202020204" pitchFamily="34" charset="0"/>
              <a:buNone/>
            </a:pPr>
            <a:endParaRPr lang="en-US" altLang="ja-JP" sz="1000" dirty="0">
              <a:latin typeface="Meiryo UI" panose="020B0604030504040204" pitchFamily="50" charset="-128"/>
              <a:ea typeface="Meiryo UI" panose="020B0604030504040204" pitchFamily="50" charset="-128"/>
              <a:cs typeface="Microsoft GothicNeo" panose="020B0500000101010101" pitchFamily="34" charset="-127"/>
            </a:endParaRPr>
          </a:p>
        </p:txBody>
      </p:sp>
      <p:sp>
        <p:nvSpPr>
          <p:cNvPr id="5" name="コンテンツ プレースホルダー 4">
            <a:extLst>
              <a:ext uri="{FF2B5EF4-FFF2-40B4-BE49-F238E27FC236}">
                <a16:creationId xmlns:a16="http://schemas.microsoft.com/office/drawing/2014/main" id="{4FDBB327-414E-3E91-DAE2-5322B19B91BB}"/>
              </a:ext>
            </a:extLst>
          </p:cNvPr>
          <p:cNvSpPr txBox="1">
            <a:spLocks/>
          </p:cNvSpPr>
          <p:nvPr/>
        </p:nvSpPr>
        <p:spPr>
          <a:xfrm>
            <a:off x="524507" y="2950965"/>
            <a:ext cx="8400881" cy="1891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600" b="1" dirty="0">
                <a:latin typeface="Meiryo UI" panose="020B0604030504040204" pitchFamily="50" charset="-128"/>
                <a:ea typeface="Meiryo UI" panose="020B0604030504040204" pitchFamily="50" charset="-128"/>
                <a:cs typeface="Microsoft GothicNeo" panose="020B0500000101010101" pitchFamily="34" charset="-127"/>
              </a:rPr>
              <a:t>■</a:t>
            </a:r>
            <a:r>
              <a:rPr lang="en-US" altLang="ja-JP" sz="1600" b="1" dirty="0" err="1">
                <a:latin typeface="Meiryo UI" panose="020B0604030504040204" pitchFamily="50" charset="-128"/>
                <a:ea typeface="Meiryo UI" panose="020B0604030504040204" pitchFamily="50" charset="-128"/>
                <a:cs typeface="Microsoft GothicNeo" panose="020B0500000101010101" pitchFamily="34" charset="-127"/>
              </a:rPr>
              <a:t>AutoMemo</a:t>
            </a:r>
            <a:r>
              <a:rPr lang="ja-JP" altLang="en-US" sz="1600" b="1" dirty="0">
                <a:latin typeface="Meiryo UI" panose="020B0604030504040204" pitchFamily="50" charset="-128"/>
                <a:ea typeface="Meiryo UI" panose="020B0604030504040204" pitchFamily="50" charset="-128"/>
                <a:cs typeface="Microsoft GothicNeo" panose="020B0500000101010101" pitchFamily="34" charset="-127"/>
              </a:rPr>
              <a:t>エンジンの特徴</a:t>
            </a:r>
            <a:endParaRPr lang="en-US" altLang="ja-JP" sz="1600" b="1" dirty="0">
              <a:latin typeface="Meiryo UI" panose="020B0604030504040204" pitchFamily="50" charset="-128"/>
              <a:ea typeface="Meiryo UI" panose="020B0604030504040204" pitchFamily="50" charset="-128"/>
              <a:cs typeface="Microsoft GothicNeo" panose="020B0500000101010101" pitchFamily="34" charset="-127"/>
            </a:endParaRPr>
          </a:p>
          <a:p>
            <a:pPr marL="0" indent="0">
              <a:buFont typeface="Arial" panose="020B0604020202020204" pitchFamily="34" charset="0"/>
              <a:buNone/>
            </a:pPr>
            <a:r>
              <a:rPr lang="ja-JP" altLang="en-US"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rPr>
              <a:t>①　</a:t>
            </a:r>
            <a:r>
              <a:rPr lang="en-US" altLang="ja-JP"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rPr>
              <a:t>ChatGPT</a:t>
            </a:r>
            <a:r>
              <a:rPr lang="ja-JP" altLang="ja-JP"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rPr>
              <a:t>で有名な</a:t>
            </a:r>
            <a:r>
              <a:rPr lang="en-US" altLang="ja-JP"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rPr>
              <a:t>OpenAI</a:t>
            </a:r>
            <a:r>
              <a:rPr lang="ja-JP" altLang="ja-JP"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rPr>
              <a:t>社のエンジンを含め、複数の</a:t>
            </a:r>
            <a:r>
              <a:rPr lang="en-US" altLang="ja-JP"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rPr>
              <a:t>AI</a:t>
            </a:r>
            <a:r>
              <a:rPr lang="ja-JP" altLang="ja-JP"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rPr>
              <a:t>エンジンを組み合わせて独自の技術で</a:t>
            </a:r>
            <a:endParaRPr lang="en-US" altLang="ja-JP"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endParaRPr>
          </a:p>
          <a:p>
            <a:pPr marL="0" indent="0">
              <a:buFont typeface="Arial" panose="020B0604020202020204" pitchFamily="34" charset="0"/>
              <a:buNone/>
            </a:pPr>
            <a:r>
              <a:rPr lang="ja-JP" altLang="en-US"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rPr>
              <a:t>　　 </a:t>
            </a:r>
            <a:r>
              <a:rPr lang="ja-JP" altLang="ja-JP"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rPr>
              <a:t>チューニングしたもので、非常に高い音声認識精度</a:t>
            </a:r>
            <a:endParaRPr lang="en-US" altLang="ja-JP"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endParaRPr>
          </a:p>
          <a:p>
            <a:pPr marL="0" indent="0">
              <a:buFont typeface="Arial" panose="020B0604020202020204" pitchFamily="34" charset="0"/>
              <a:buNone/>
            </a:pPr>
            <a:r>
              <a:rPr lang="ja-JP" altLang="en-US"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rPr>
              <a:t>②　</a:t>
            </a:r>
            <a:r>
              <a:rPr lang="en-US" altLang="ja-JP"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rPr>
              <a:t>AI</a:t>
            </a:r>
            <a:r>
              <a:rPr lang="ja-JP" altLang="en-US"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rPr>
              <a:t>が自動で話者を分離</a:t>
            </a:r>
            <a:endParaRPr lang="en-US" altLang="ja-JP"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endParaRPr>
          </a:p>
          <a:p>
            <a:pPr marL="0" indent="0">
              <a:buFont typeface="Arial" panose="020B0604020202020204" pitchFamily="34" charset="0"/>
              <a:buNone/>
            </a:pPr>
            <a:r>
              <a:rPr lang="ja-JP" altLang="en-US"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rPr>
              <a:t>③　距離が遠く小さい音声も高い認識率</a:t>
            </a:r>
            <a:endParaRPr lang="en-US" altLang="ja-JP"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endParaRPr>
          </a:p>
          <a:p>
            <a:pPr marL="0" indent="0">
              <a:buFont typeface="Arial" panose="020B0604020202020204" pitchFamily="34" charset="0"/>
              <a:buNone/>
            </a:pPr>
            <a:r>
              <a:rPr lang="ja-JP" altLang="en-US" sz="1200" dirty="0">
                <a:solidFill>
                  <a:srgbClr val="000000"/>
                </a:solidFill>
                <a:latin typeface="Meiryo UI" panose="020B0604030504040204" pitchFamily="50" charset="-128"/>
                <a:ea typeface="Meiryo UI" panose="020B0604030504040204" pitchFamily="50" charset="-128"/>
                <a:cs typeface="Microsoft GothicNeo" panose="020B0500000101010101" pitchFamily="34" charset="-127"/>
              </a:rPr>
              <a:t>④　「えー」や「あぁ」などのフィラーを自動で除去</a:t>
            </a:r>
            <a:endParaRPr lang="en-US" altLang="ja-JP" sz="1000" dirty="0">
              <a:latin typeface="Meiryo UI" panose="020B0604030504040204" pitchFamily="50" charset="-128"/>
              <a:ea typeface="Meiryo UI" panose="020B0604030504040204" pitchFamily="50" charset="-128"/>
              <a:cs typeface="Microsoft GothicNeo" panose="020B0500000101010101" pitchFamily="34" charset="-127"/>
            </a:endParaRPr>
          </a:p>
        </p:txBody>
      </p:sp>
      <p:sp>
        <p:nvSpPr>
          <p:cNvPr id="7" name="四角形: 角を丸くする 6">
            <a:extLst>
              <a:ext uri="{FF2B5EF4-FFF2-40B4-BE49-F238E27FC236}">
                <a16:creationId xmlns:a16="http://schemas.microsoft.com/office/drawing/2014/main" id="{8CF9FEA0-4B31-0A44-B52B-2D88C5C222FA}"/>
              </a:ext>
            </a:extLst>
          </p:cNvPr>
          <p:cNvSpPr/>
          <p:nvPr/>
        </p:nvSpPr>
        <p:spPr>
          <a:xfrm>
            <a:off x="521848" y="1674999"/>
            <a:ext cx="9075667" cy="585871"/>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ja-JP" altLang="en-US"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rPr>
              <a:t>もしご興味がございましたら、以下窓口まで気軽にご相談くださいませ。</a:t>
            </a:r>
            <a:endParaRPr lang="en-US" altLang="ja-JP"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endParaRPr>
          </a:p>
          <a:p>
            <a:pPr marL="0" indent="0">
              <a:buNone/>
            </a:pPr>
            <a:r>
              <a:rPr lang="ja-JP" altLang="en-US"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rPr>
              <a:t>ソースネクスト 法人受付窓口 </a:t>
            </a:r>
            <a:r>
              <a:rPr lang="en-US" altLang="ja-JP"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rPr>
              <a:t>&lt;</a:t>
            </a:r>
            <a:r>
              <a:rPr lang="ja-JP" altLang="en-US"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rPr>
              <a:t>　</a:t>
            </a:r>
            <a:r>
              <a:rPr lang="en-US" altLang="ja-JP"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hlinkClick r:id="rId4">
                  <a:extLst>
                    <a:ext uri="{A12FA001-AC4F-418D-AE19-62706E023703}">
                      <ahyp:hlinkClr xmlns:ahyp="http://schemas.microsoft.com/office/drawing/2018/hyperlinkcolor" val="tx"/>
                    </a:ext>
                  </a:extLst>
                </a:hlinkClick>
              </a:rPr>
              <a:t>sn_support@sourcenext.com</a:t>
            </a:r>
            <a:r>
              <a:rPr lang="ja-JP" altLang="en-US"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rPr>
              <a:t>　</a:t>
            </a:r>
            <a:r>
              <a:rPr lang="en-US" altLang="ja-JP"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rPr>
              <a:t>&gt;</a:t>
            </a:r>
            <a:endParaRPr kumimoji="1" lang="ja-JP" altLang="en-US" sz="1200" b="1" dirty="0">
              <a:solidFill>
                <a:srgbClr val="FF0000"/>
              </a:solidFill>
              <a:latin typeface="Meiryo UI" panose="020B0604030504040204" pitchFamily="50" charset="-128"/>
              <a:ea typeface="Meiryo UI" panose="020B0604030504040204" pitchFamily="50" charset="-128"/>
            </a:endParaRPr>
          </a:p>
        </p:txBody>
      </p:sp>
      <p:sp>
        <p:nvSpPr>
          <p:cNvPr id="8" name="コンテンツ プレースホルダー 4">
            <a:extLst>
              <a:ext uri="{FF2B5EF4-FFF2-40B4-BE49-F238E27FC236}">
                <a16:creationId xmlns:a16="http://schemas.microsoft.com/office/drawing/2014/main" id="{8B81B2B2-0FC7-B16A-7660-9F29F89590B6}"/>
              </a:ext>
            </a:extLst>
          </p:cNvPr>
          <p:cNvSpPr txBox="1">
            <a:spLocks/>
          </p:cNvSpPr>
          <p:nvPr/>
        </p:nvSpPr>
        <p:spPr>
          <a:xfrm>
            <a:off x="527167" y="2413611"/>
            <a:ext cx="8400881" cy="5848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latin typeface="Meiryo UI" panose="020B0604030504040204" pitchFamily="50" charset="-128"/>
                <a:ea typeface="Meiryo UI" panose="020B0604030504040204" pitchFamily="50" charset="-128"/>
                <a:cs typeface="Microsoft GothicNeo" panose="020B0500000101010101" pitchFamily="34" charset="-127"/>
              </a:rPr>
              <a:t>＜活用シーン＞</a:t>
            </a:r>
            <a:br>
              <a:rPr lang="en-US" altLang="ja-JP" sz="1200" b="1" dirty="0">
                <a:latin typeface="Meiryo UI" panose="020B0604030504040204" pitchFamily="50" charset="-128"/>
                <a:ea typeface="Meiryo UI" panose="020B0604030504040204" pitchFamily="50" charset="-128"/>
                <a:cs typeface="Microsoft GothicNeo" panose="020B0500000101010101" pitchFamily="34" charset="-127"/>
              </a:rPr>
            </a:br>
            <a:r>
              <a:rPr lang="ja-JP" altLang="en-US" sz="1200" dirty="0">
                <a:latin typeface="Meiryo UI" panose="020B0604030504040204" pitchFamily="50" charset="-128"/>
                <a:ea typeface="Meiryo UI" panose="020B0604030504040204" pitchFamily="50" charset="-128"/>
                <a:cs typeface="Microsoft GothicNeo" panose="020B0500000101010101" pitchFamily="34" charset="-127"/>
              </a:rPr>
              <a:t>コールセンター・保険</a:t>
            </a:r>
            <a:r>
              <a:rPr lang="en-US" altLang="ja-JP" sz="1200" dirty="0">
                <a:latin typeface="Meiryo UI" panose="020B0604030504040204" pitchFamily="50" charset="-128"/>
                <a:ea typeface="Meiryo UI" panose="020B0604030504040204" pitchFamily="50" charset="-128"/>
                <a:cs typeface="Microsoft GothicNeo" panose="020B0500000101010101" pitchFamily="34" charset="-127"/>
              </a:rPr>
              <a:t>/</a:t>
            </a:r>
            <a:r>
              <a:rPr lang="ja-JP" altLang="en-US" sz="1200" dirty="0">
                <a:latin typeface="Meiryo UI" panose="020B0604030504040204" pitchFamily="50" charset="-128"/>
                <a:ea typeface="Meiryo UI" panose="020B0604030504040204" pitchFamily="50" charset="-128"/>
                <a:cs typeface="Microsoft GothicNeo" panose="020B0500000101010101" pitchFamily="34" charset="-127"/>
              </a:rPr>
              <a:t>不動産営業・弁護士</a:t>
            </a:r>
            <a:r>
              <a:rPr lang="en-US" altLang="ja-JP" sz="1200" dirty="0">
                <a:latin typeface="Meiryo UI" panose="020B0604030504040204" pitchFamily="50" charset="-128"/>
                <a:ea typeface="Meiryo UI" panose="020B0604030504040204" pitchFamily="50" charset="-128"/>
                <a:cs typeface="Microsoft GothicNeo" panose="020B0500000101010101" pitchFamily="34" charset="-127"/>
              </a:rPr>
              <a:t>/</a:t>
            </a:r>
            <a:r>
              <a:rPr lang="ja-JP" altLang="en-US" sz="1200" dirty="0">
                <a:latin typeface="Meiryo UI" panose="020B0604030504040204" pitchFamily="50" charset="-128"/>
                <a:ea typeface="Meiryo UI" panose="020B0604030504040204" pitchFamily="50" charset="-128"/>
                <a:cs typeface="Microsoft GothicNeo" panose="020B0500000101010101" pitchFamily="34" charset="-127"/>
              </a:rPr>
              <a:t>税理士・コンサル・医療（カルテ）・自動車（ハンズフリー通話）　など</a:t>
            </a:r>
          </a:p>
        </p:txBody>
      </p:sp>
      <p:sp>
        <p:nvSpPr>
          <p:cNvPr id="6" name="Rectangle 2">
            <a:extLst>
              <a:ext uri="{FF2B5EF4-FFF2-40B4-BE49-F238E27FC236}">
                <a16:creationId xmlns:a16="http://schemas.microsoft.com/office/drawing/2014/main" id="{0D56B357-7F2F-D51E-2C63-32B3B3A9157B}"/>
              </a:ext>
            </a:extLst>
          </p:cNvPr>
          <p:cNvSpPr txBox="1">
            <a:spLocks noChangeArrowheads="1"/>
          </p:cNvSpPr>
          <p:nvPr/>
        </p:nvSpPr>
        <p:spPr bwMode="auto">
          <a:xfrm>
            <a:off x="0" y="-1456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活用・協業について　オートメモ 「音声認識エンジン」　</a:t>
            </a:r>
          </a:p>
        </p:txBody>
      </p:sp>
    </p:spTree>
    <p:extLst>
      <p:ext uri="{BB962C8B-B14F-4D97-AF65-F5344CB8AC3E}">
        <p14:creationId xmlns:p14="http://schemas.microsoft.com/office/powerpoint/2010/main" val="3550600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8D6FA06-6686-4E6B-21E1-5A70A075A3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7" t="8238" r="45944"/>
          <a:stretch/>
        </p:blipFill>
        <p:spPr bwMode="auto">
          <a:xfrm>
            <a:off x="6472484" y="1142977"/>
            <a:ext cx="3116795" cy="673692"/>
          </a:xfrm>
          <a:prstGeom prst="rect">
            <a:avLst/>
          </a:prstGeom>
          <a:noFill/>
          <a:extLst>
            <a:ext uri="{909E8E84-426E-40DD-AFC4-6F175D3DCCD1}">
              <a14:hiddenFill xmlns:a14="http://schemas.microsoft.com/office/drawing/2010/main">
                <a:solidFill>
                  <a:srgbClr val="FFFFFF"/>
                </a:solidFill>
              </a14:hiddenFill>
            </a:ext>
          </a:extLst>
        </p:spPr>
      </p:pic>
      <p:sp>
        <p:nvSpPr>
          <p:cNvPr id="9" name="コンテンツ プレースホルダー 2">
            <a:extLst>
              <a:ext uri="{FF2B5EF4-FFF2-40B4-BE49-F238E27FC236}">
                <a16:creationId xmlns:a16="http://schemas.microsoft.com/office/drawing/2014/main" id="{050741C9-B983-11F8-876D-319F57F1306A}"/>
              </a:ext>
            </a:extLst>
          </p:cNvPr>
          <p:cNvSpPr txBox="1">
            <a:spLocks/>
          </p:cNvSpPr>
          <p:nvPr/>
        </p:nvSpPr>
        <p:spPr>
          <a:xfrm>
            <a:off x="307249" y="1426526"/>
            <a:ext cx="5665693" cy="2281869"/>
          </a:xfrm>
          <a:prstGeom prst="rect">
            <a:avLst/>
          </a:prstGeom>
        </p:spPr>
        <p:txBody>
          <a:bodyPr>
            <a:normAutofit/>
          </a:bodyPr>
          <a:lstStyle>
            <a:lvl1pPr marL="342900" indent="-342900" algn="ctr" rtl="0" eaLnBrk="1" fontAlgn="base" hangingPunct="1">
              <a:spcBef>
                <a:spcPct val="20000"/>
              </a:spcBef>
              <a:spcAft>
                <a:spcPct val="0"/>
              </a:spcAft>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1" fontAlgn="base" hangingPunct="1">
              <a:spcBef>
                <a:spcPct val="20000"/>
              </a:spcBef>
              <a:spcAft>
                <a:spcPct val="0"/>
              </a:spcAft>
              <a:defRPr kumimoji="1" sz="2800">
                <a:solidFill>
                  <a:schemeClr val="tx1"/>
                </a:solidFill>
                <a:latin typeface="Arial" charset="0"/>
                <a:ea typeface="+mn-ea"/>
              </a:defRPr>
            </a:lvl2pPr>
            <a:lvl3pPr marL="1143000" indent="-228600" algn="l" rtl="0" eaLnBrk="1" fontAlgn="base" hangingPunct="1">
              <a:spcBef>
                <a:spcPct val="20000"/>
              </a:spcBef>
              <a:spcAft>
                <a:spcPct val="0"/>
              </a:spcAft>
              <a:buChar char="•"/>
              <a:defRPr kumimoji="1" sz="2400">
                <a:solidFill>
                  <a:schemeClr val="tx1"/>
                </a:solidFill>
                <a:latin typeface="Arial" charset="0"/>
                <a:ea typeface="+mn-ea"/>
              </a:defRPr>
            </a:lvl3pPr>
            <a:lvl4pPr marL="1600200" indent="-228600" algn="l" rtl="0" eaLnBrk="1" fontAlgn="base" hangingPunct="1">
              <a:spcBef>
                <a:spcPct val="20000"/>
              </a:spcBef>
              <a:spcAft>
                <a:spcPct val="0"/>
              </a:spcAft>
              <a:buChar char="–"/>
              <a:defRPr kumimoji="1" sz="2000">
                <a:solidFill>
                  <a:schemeClr val="tx1"/>
                </a:solidFill>
                <a:latin typeface="Arial" charset="0"/>
                <a:ea typeface="+mn-ea"/>
              </a:defRPr>
            </a:lvl4pPr>
            <a:lvl5pPr marL="2057400" indent="-228600" algn="l" rtl="0" eaLnBrk="1" fontAlgn="base" hangingPunct="1">
              <a:spcBef>
                <a:spcPct val="20000"/>
              </a:spcBef>
              <a:spcAft>
                <a:spcPct val="0"/>
              </a:spcAft>
              <a:buChar char="»"/>
              <a:defRPr kumimoji="1" sz="2000">
                <a:solidFill>
                  <a:schemeClr val="tx1"/>
                </a:solidFill>
                <a:latin typeface="Arial" charset="0"/>
                <a:ea typeface="+mn-ea"/>
              </a:defRPr>
            </a:lvl5pPr>
            <a:lvl6pPr marL="2514600" indent="-228600" algn="l" rtl="0" eaLnBrk="1" fontAlgn="base" hangingPunct="1">
              <a:spcBef>
                <a:spcPct val="20000"/>
              </a:spcBef>
              <a:spcAft>
                <a:spcPct val="0"/>
              </a:spcAft>
              <a:buChar char="»"/>
              <a:defRPr kumimoji="1" sz="2000">
                <a:solidFill>
                  <a:schemeClr val="tx1"/>
                </a:solidFill>
                <a:latin typeface="Arial" charset="0"/>
                <a:ea typeface="+mn-ea"/>
              </a:defRPr>
            </a:lvl6pPr>
            <a:lvl7pPr marL="2971800" indent="-228600" algn="l" rtl="0" eaLnBrk="1" fontAlgn="base" hangingPunct="1">
              <a:spcBef>
                <a:spcPct val="20000"/>
              </a:spcBef>
              <a:spcAft>
                <a:spcPct val="0"/>
              </a:spcAft>
              <a:buChar char="»"/>
              <a:defRPr kumimoji="1" sz="2000">
                <a:solidFill>
                  <a:schemeClr val="tx1"/>
                </a:solidFill>
                <a:latin typeface="Arial" charset="0"/>
                <a:ea typeface="+mn-ea"/>
              </a:defRPr>
            </a:lvl7pPr>
            <a:lvl8pPr marL="3429000" indent="-228600" algn="l" rtl="0" eaLnBrk="1" fontAlgn="base" hangingPunct="1">
              <a:spcBef>
                <a:spcPct val="20000"/>
              </a:spcBef>
              <a:spcAft>
                <a:spcPct val="0"/>
              </a:spcAft>
              <a:buChar char="»"/>
              <a:defRPr kumimoji="1" sz="2000">
                <a:solidFill>
                  <a:schemeClr val="tx1"/>
                </a:solidFill>
                <a:latin typeface="Arial" charset="0"/>
                <a:ea typeface="+mn-ea"/>
              </a:defRPr>
            </a:lvl8pPr>
            <a:lvl9pPr marL="3886200" indent="-228600" algn="l" rtl="0" eaLnBrk="1" fontAlgn="base" hangingPunct="1">
              <a:spcBef>
                <a:spcPct val="20000"/>
              </a:spcBef>
              <a:spcAft>
                <a:spcPct val="0"/>
              </a:spcAft>
              <a:buChar char="»"/>
              <a:defRPr kumimoji="1" sz="2000">
                <a:solidFill>
                  <a:schemeClr val="tx1"/>
                </a:solidFill>
                <a:latin typeface="Arial" charset="0"/>
                <a:ea typeface="+mn-ea"/>
              </a:defRPr>
            </a:lvl9pPr>
          </a:lstStyle>
          <a:p>
            <a:pPr marL="0" indent="0" algn="l"/>
            <a:r>
              <a:rPr lang="ja-JP" altLang="en-US" sz="1400" b="1" kern="0" dirty="0">
                <a:effectLst/>
                <a:latin typeface="Meiryo UI" panose="020B0604030504040204" pitchFamily="50" charset="-128"/>
                <a:ea typeface="Meiryo UI" panose="020B0604030504040204" pitchFamily="50" charset="-128"/>
              </a:rPr>
              <a:t>■概要</a:t>
            </a:r>
            <a:endParaRPr lang="en-US" altLang="ja-JP" sz="1400" b="1" kern="0" dirty="0">
              <a:effectLst/>
              <a:latin typeface="Meiryo UI" panose="020B0604030504040204" pitchFamily="50" charset="-128"/>
              <a:ea typeface="Meiryo UI" panose="020B0604030504040204" pitchFamily="50" charset="-128"/>
            </a:endParaRPr>
          </a:p>
          <a:p>
            <a:pPr marL="0" indent="0" algn="l"/>
            <a:r>
              <a:rPr lang="ja-JP" altLang="en-US" sz="1400" kern="0" dirty="0">
                <a:effectLst/>
                <a:latin typeface="Meiryo UI" panose="020B0604030504040204" pitchFamily="50" charset="-128"/>
                <a:ea typeface="Meiryo UI" panose="020B0604030504040204" pitchFamily="50" charset="-128"/>
              </a:rPr>
              <a:t>東証</a:t>
            </a:r>
            <a:r>
              <a:rPr lang="en-US" altLang="ja-JP" sz="1400" kern="0" dirty="0">
                <a:effectLst/>
                <a:latin typeface="Meiryo UI" panose="020B0604030504040204" pitchFamily="50" charset="-128"/>
                <a:ea typeface="Meiryo UI" panose="020B0604030504040204" pitchFamily="50" charset="-128"/>
              </a:rPr>
              <a:t>CS</a:t>
            </a:r>
            <a:r>
              <a:rPr lang="ja-JP" altLang="en-US" sz="1400" kern="0" dirty="0">
                <a:effectLst/>
                <a:latin typeface="Meiryo UI" panose="020B0604030504040204" pitchFamily="50" charset="-128"/>
                <a:ea typeface="Meiryo UI" panose="020B0604030504040204" pitchFamily="50" charset="-128"/>
              </a:rPr>
              <a:t>様は証券会社向けのコンプライアンス管理システムとして、電話での営業活動をすべて録音し、</a:t>
            </a:r>
            <a:r>
              <a:rPr lang="en-US" altLang="ja-JP" sz="1400" kern="0" dirty="0">
                <a:effectLst/>
                <a:latin typeface="Meiryo UI" panose="020B0604030504040204" pitchFamily="50" charset="-128"/>
                <a:ea typeface="Meiryo UI" panose="020B0604030504040204" pitchFamily="50" charset="-128"/>
              </a:rPr>
              <a:t>AI</a:t>
            </a:r>
            <a:r>
              <a:rPr lang="ja-JP" altLang="en-US" sz="1400" kern="0" dirty="0">
                <a:effectLst/>
                <a:latin typeface="Meiryo UI" panose="020B0604030504040204" pitchFamily="50" charset="-128"/>
                <a:ea typeface="Meiryo UI" panose="020B0604030504040204" pitchFamily="50" charset="-128"/>
              </a:rPr>
              <a:t>が文字起こしした疑わしき会話をチェックするシステムを開発しています。</a:t>
            </a:r>
            <a:endParaRPr lang="en-US" altLang="ja-JP" sz="1400" kern="0" dirty="0">
              <a:effectLst/>
              <a:latin typeface="Meiryo UI" panose="020B0604030504040204" pitchFamily="50" charset="-128"/>
              <a:ea typeface="Meiryo UI" panose="020B0604030504040204" pitchFamily="50" charset="-128"/>
            </a:endParaRPr>
          </a:p>
          <a:p>
            <a:pPr marL="0" indent="0" algn="l"/>
            <a:r>
              <a:rPr lang="ja-JP" altLang="en-US" sz="1400" kern="0" dirty="0">
                <a:effectLst/>
                <a:latin typeface="Meiryo UI" panose="020B0604030504040204" pitchFamily="50" charset="-128"/>
                <a:ea typeface="Meiryo UI" panose="020B0604030504040204" pitchFamily="50" charset="-128"/>
              </a:rPr>
              <a:t>今回電話の音声をテキスト化部分に「</a:t>
            </a:r>
            <a:r>
              <a:rPr lang="en-US" altLang="ja-JP" sz="1400" kern="0" dirty="0" err="1">
                <a:effectLst/>
                <a:latin typeface="Meiryo UI" panose="020B0604030504040204" pitchFamily="50" charset="-128"/>
                <a:ea typeface="Meiryo UI" panose="020B0604030504040204" pitchFamily="50" charset="-128"/>
              </a:rPr>
              <a:t>AutoMemo</a:t>
            </a:r>
            <a:r>
              <a:rPr lang="ja-JP" altLang="en-US" sz="1400" kern="0" dirty="0">
                <a:effectLst/>
                <a:latin typeface="Meiryo UI" panose="020B0604030504040204" pitchFamily="50" charset="-128"/>
                <a:ea typeface="Meiryo UI" panose="020B0604030504040204" pitchFamily="50" charset="-128"/>
              </a:rPr>
              <a:t>」のエンジンを採用いただきました。</a:t>
            </a:r>
            <a:endParaRPr lang="en-US" altLang="ja-JP" sz="1400" kern="0" dirty="0">
              <a:effectLst/>
              <a:latin typeface="Meiryo UI" panose="020B0604030504040204" pitchFamily="50" charset="-128"/>
              <a:ea typeface="Meiryo UI" panose="020B0604030504040204" pitchFamily="50" charset="-128"/>
            </a:endParaRPr>
          </a:p>
          <a:p>
            <a:pPr marL="0" indent="0" algn="l"/>
            <a:r>
              <a:rPr lang="ja-JP" altLang="en-US" sz="1200" kern="0" dirty="0">
                <a:effectLst/>
                <a:latin typeface="Meiryo UI" panose="020B0604030504040204" pitchFamily="50" charset="-128"/>
                <a:ea typeface="Meiryo UI" panose="020B0604030504040204" pitchFamily="50" charset="-128"/>
              </a:rPr>
              <a:t>★オフライン環境に対応</a:t>
            </a:r>
            <a:endParaRPr lang="en-US" altLang="ja-JP" sz="1200" kern="0" dirty="0">
              <a:effectLst/>
              <a:latin typeface="Meiryo UI" panose="020B0604030504040204" pitchFamily="50" charset="-128"/>
              <a:ea typeface="Meiryo UI" panose="020B0604030504040204" pitchFamily="50" charset="-128"/>
            </a:endParaRPr>
          </a:p>
          <a:p>
            <a:pPr marL="0" indent="0" algn="l"/>
            <a:r>
              <a:rPr lang="ja-JP" altLang="en-US" sz="1200" kern="0" dirty="0">
                <a:effectLst/>
                <a:latin typeface="Meiryo UI" panose="020B0604030504040204" pitchFamily="50" charset="-128"/>
                <a:ea typeface="Meiryo UI" panose="020B0604030504040204" pitchFamily="50" charset="-128"/>
              </a:rPr>
              <a:t>★証券会社特有のワードの認識率をあげるための「辞書機能」付き​</a:t>
            </a:r>
          </a:p>
          <a:p>
            <a:pPr marL="0" indent="0" algn="l"/>
            <a:endParaRPr lang="ja-JP" altLang="en-US" sz="1200" kern="0" dirty="0">
              <a:effectLst/>
              <a:latin typeface="Meiryo UI" panose="020B0604030504040204" pitchFamily="50" charset="-128"/>
              <a:ea typeface="Meiryo UI" panose="020B0604030504040204" pitchFamily="50" charset="-128"/>
            </a:endParaRPr>
          </a:p>
          <a:p>
            <a:pPr marL="0" indent="0" algn="l"/>
            <a:endParaRPr lang="en-US" altLang="ja-JP" sz="1200" kern="0" dirty="0">
              <a:effectLst/>
              <a:latin typeface="Meiryo UI" panose="020B0604030504040204" pitchFamily="50" charset="-128"/>
              <a:ea typeface="Meiryo UI" panose="020B0604030504040204" pitchFamily="50" charset="-128"/>
            </a:endParaRPr>
          </a:p>
          <a:p>
            <a:pPr marL="0" indent="0" algn="l"/>
            <a:endParaRPr lang="ja-JP" altLang="en-US" kern="0" dirty="0">
              <a:effectLst/>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23C80F37-738D-1B1B-1925-0C0CA221AE38}"/>
              </a:ext>
            </a:extLst>
          </p:cNvPr>
          <p:cNvSpPr txBox="1"/>
          <p:nvPr/>
        </p:nvSpPr>
        <p:spPr>
          <a:xfrm>
            <a:off x="-339588" y="3429000"/>
            <a:ext cx="7494494" cy="738664"/>
          </a:xfrm>
          <a:prstGeom prst="rect">
            <a:avLst/>
          </a:prstGeom>
          <a:noFill/>
        </p:spPr>
        <p:txBody>
          <a:bodyPr wrap="square" rtlCol="0">
            <a:spAutoFit/>
          </a:bodyPr>
          <a:lstStyle/>
          <a:p>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tx1"/>
                </a:solidFill>
                <a:latin typeface="Meiryo UI" panose="020B0604030504040204" pitchFamily="50" charset="-128"/>
                <a:ea typeface="Meiryo UI" panose="020B0604030504040204" pitchFamily="50" charset="-128"/>
              </a:rPr>
              <a:t>採用の理由　</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東証コンピュータシステム　代表取締役社長 竹林　義修氏コメント</a:t>
            </a:r>
            <a:r>
              <a:rPr kumimoji="1" lang="en-US" altLang="ja-JP" sz="1400" dirty="0">
                <a:solidFill>
                  <a:schemeClr val="tx1"/>
                </a:solidFill>
                <a:latin typeface="Meiryo UI" panose="020B0604030504040204" pitchFamily="50" charset="-128"/>
                <a:ea typeface="Meiryo UI" panose="020B0604030504040204" pitchFamily="50" charset="-128"/>
              </a:rPr>
              <a:t>】</a:t>
            </a:r>
          </a:p>
          <a:p>
            <a:endParaRPr kumimoji="1" lang="en-US" altLang="ja-JP" sz="1400" dirty="0">
              <a:solidFill>
                <a:schemeClr val="tx1"/>
              </a:solidFill>
              <a:latin typeface="Meiryo UI" panose="020B0604030504040204" pitchFamily="50" charset="-128"/>
              <a:ea typeface="Meiryo UI" panose="020B0604030504040204" pitchFamily="50" charset="-128"/>
            </a:endParaRPr>
          </a:p>
          <a:p>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8200CA94-AC14-E4FA-C6C8-F599FFD879E0}"/>
              </a:ext>
            </a:extLst>
          </p:cNvPr>
          <p:cNvSpPr txBox="1"/>
          <p:nvPr/>
        </p:nvSpPr>
        <p:spPr>
          <a:xfrm>
            <a:off x="295836" y="582537"/>
            <a:ext cx="9520517" cy="754053"/>
          </a:xfrm>
          <a:prstGeom prst="rect">
            <a:avLst/>
          </a:prstGeom>
          <a:noFill/>
        </p:spPr>
        <p:txBody>
          <a:bodyPr wrap="square" rtlCol="0">
            <a:spAutoFit/>
          </a:bodyPr>
          <a:lstStyle/>
          <a:p>
            <a:pPr algn="l"/>
            <a:r>
              <a:rPr kumimoji="1" lang="ja-JP" altLang="ja-JP" sz="1600" b="1" dirty="0">
                <a:solidFill>
                  <a:schemeClr val="tx1"/>
                </a:solidFill>
                <a:latin typeface="Meiryo UI" panose="020B0604030504040204" pitchFamily="50" charset="-128"/>
                <a:ea typeface="Meiryo UI" panose="020B0604030504040204" pitchFamily="50" charset="-128"/>
              </a:rPr>
              <a:t>株式会社東証コンピュータシステム様が開発中の</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l"/>
            <a:r>
              <a:rPr kumimoji="1" lang="ja-JP" altLang="ja-JP" sz="1600" b="1" dirty="0">
                <a:solidFill>
                  <a:schemeClr val="tx1"/>
                </a:solidFill>
                <a:latin typeface="Meiryo UI" panose="020B0604030504040204" pitchFamily="50" charset="-128"/>
                <a:ea typeface="Meiryo UI" panose="020B0604030504040204" pitchFamily="50" charset="-128"/>
              </a:rPr>
              <a:t>コンプライアンス管理システム（名称：通録ＡＩ分析サービス）に採用されました。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l"/>
            <a:r>
              <a:rPr kumimoji="1" lang="en-US" altLang="ja-JP" sz="1100" dirty="0">
                <a:solidFill>
                  <a:srgbClr val="0000FF"/>
                </a:solidFill>
                <a:latin typeface="Meiryo UI" panose="020B0604030504040204" pitchFamily="50" charset="-128"/>
                <a:ea typeface="Meiryo UI" panose="020B0604030504040204" pitchFamily="50" charset="-128"/>
                <a:hlinkClick r:id="rId4">
                  <a:extLst>
                    <a:ext uri="{A12FA001-AC4F-418D-AE19-62706E023703}">
                      <ahyp:hlinkClr xmlns:ahyp="http://schemas.microsoft.com/office/drawing/2018/hyperlinkcolor" val="tx"/>
                    </a:ext>
                  </a:extLst>
                </a:hlinkClick>
              </a:rPr>
              <a:t>https://prtimes.jp/main/html/rd/p/000000577.000035169.html</a:t>
            </a:r>
            <a:endParaRPr kumimoji="1" lang="ja-JP" altLang="ja-JP" sz="1100" dirty="0">
              <a:solidFill>
                <a:srgbClr val="0000FF"/>
              </a:solidFill>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79DF1B87-951F-0AD8-CFA3-55581E9F597B}"/>
              </a:ext>
            </a:extLst>
          </p:cNvPr>
          <p:cNvPicPr>
            <a:picLocks noChangeAspect="1"/>
          </p:cNvPicPr>
          <p:nvPr/>
        </p:nvPicPr>
        <p:blipFill>
          <a:blip r:embed="rId5"/>
          <a:stretch>
            <a:fillRect/>
          </a:stretch>
        </p:blipFill>
        <p:spPr>
          <a:xfrm>
            <a:off x="295836" y="3798332"/>
            <a:ext cx="9115425" cy="2047875"/>
          </a:xfrm>
          <a:prstGeom prst="rect">
            <a:avLst/>
          </a:prstGeom>
        </p:spPr>
      </p:pic>
      <p:pic>
        <p:nvPicPr>
          <p:cNvPr id="14" name="Picture 4">
            <a:extLst>
              <a:ext uri="{FF2B5EF4-FFF2-40B4-BE49-F238E27FC236}">
                <a16:creationId xmlns:a16="http://schemas.microsoft.com/office/drawing/2014/main" id="{5CD6EC59-0622-F73A-7C45-AB085EB58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7492" y="1689301"/>
            <a:ext cx="2537571" cy="1899553"/>
          </a:xfrm>
          <a:prstGeom prst="rect">
            <a:avLst/>
          </a:prstGeom>
          <a:noFill/>
          <a:extLst>
            <a:ext uri="{909E8E84-426E-40DD-AFC4-6F175D3DCCD1}">
              <a14:hiddenFill xmlns:a14="http://schemas.microsoft.com/office/drawing/2010/main">
                <a:solidFill>
                  <a:srgbClr val="FFFFFF"/>
                </a:solidFill>
              </a14:hiddenFill>
            </a:ext>
          </a:extLst>
        </p:spPr>
      </p:pic>
      <p:sp>
        <p:nvSpPr>
          <p:cNvPr id="15" name="四角形: 角を丸くする 14">
            <a:extLst>
              <a:ext uri="{FF2B5EF4-FFF2-40B4-BE49-F238E27FC236}">
                <a16:creationId xmlns:a16="http://schemas.microsoft.com/office/drawing/2014/main" id="{C5C5F74A-E3EB-7F88-6165-B93275353843}"/>
              </a:ext>
            </a:extLst>
          </p:cNvPr>
          <p:cNvSpPr/>
          <p:nvPr/>
        </p:nvSpPr>
        <p:spPr>
          <a:xfrm>
            <a:off x="366600" y="5948615"/>
            <a:ext cx="8990760" cy="585871"/>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ja-JP" altLang="en-US"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rPr>
              <a:t>もしご興味がございましたら、以下窓口まで気軽にご相談くださいませ。</a:t>
            </a:r>
            <a:endParaRPr lang="en-US" altLang="ja-JP"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endParaRPr>
          </a:p>
          <a:p>
            <a:pPr marL="0" indent="0">
              <a:buNone/>
            </a:pPr>
            <a:r>
              <a:rPr lang="ja-JP" altLang="en-US"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rPr>
              <a:t>ソースネクスト 法人受付窓口 </a:t>
            </a:r>
            <a:r>
              <a:rPr lang="en-US" altLang="ja-JP"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rPr>
              <a:t>&lt;</a:t>
            </a:r>
            <a:r>
              <a:rPr lang="ja-JP" altLang="en-US"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rPr>
              <a:t>　</a:t>
            </a:r>
            <a:r>
              <a:rPr lang="en-US" altLang="ja-JP"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hlinkClick r:id="rId7">
                  <a:extLst>
                    <a:ext uri="{A12FA001-AC4F-418D-AE19-62706E023703}">
                      <ahyp:hlinkClr xmlns:ahyp="http://schemas.microsoft.com/office/drawing/2018/hyperlinkcolor" val="tx"/>
                    </a:ext>
                  </a:extLst>
                </a:hlinkClick>
              </a:rPr>
              <a:t>sn_support@sourcenext.com</a:t>
            </a:r>
            <a:r>
              <a:rPr lang="ja-JP" altLang="en-US"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rPr>
              <a:t>　</a:t>
            </a:r>
            <a:r>
              <a:rPr lang="en-US" altLang="ja-JP" sz="1200" b="1" dirty="0">
                <a:solidFill>
                  <a:srgbClr val="FF0000"/>
                </a:solidFill>
                <a:latin typeface="Meiryo UI" panose="020B0604030504040204" pitchFamily="50" charset="-128"/>
                <a:ea typeface="Meiryo UI" panose="020B0604030504040204" pitchFamily="50" charset="-128"/>
                <a:cs typeface="Microsoft GothicNeo" panose="020B0500000101010101" pitchFamily="34" charset="-127"/>
              </a:rPr>
              <a:t>&gt;</a:t>
            </a:r>
            <a:endParaRPr kumimoji="1" lang="ja-JP" altLang="en-US" sz="1200" b="1" dirty="0">
              <a:solidFill>
                <a:srgbClr val="FF0000"/>
              </a:solidFill>
            </a:endParaRPr>
          </a:p>
        </p:txBody>
      </p:sp>
      <p:sp>
        <p:nvSpPr>
          <p:cNvPr id="2" name="Rectangle 2">
            <a:extLst>
              <a:ext uri="{FF2B5EF4-FFF2-40B4-BE49-F238E27FC236}">
                <a16:creationId xmlns:a16="http://schemas.microsoft.com/office/drawing/2014/main" id="{8FDB12D2-3EE2-29AB-E602-9CCA105B0D58}"/>
              </a:ext>
            </a:extLst>
          </p:cNvPr>
          <p:cNvSpPr txBox="1">
            <a:spLocks noChangeArrowheads="1"/>
          </p:cNvSpPr>
          <p:nvPr/>
        </p:nvSpPr>
        <p:spPr bwMode="auto">
          <a:xfrm>
            <a:off x="0" y="-1456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東証コンピュータシステム様の事例　オートメモ 「音声認識エンジン」　</a:t>
            </a:r>
          </a:p>
        </p:txBody>
      </p:sp>
    </p:spTree>
    <p:extLst>
      <p:ext uri="{BB962C8B-B14F-4D97-AF65-F5344CB8AC3E}">
        <p14:creationId xmlns:p14="http://schemas.microsoft.com/office/powerpoint/2010/main" val="4162075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6">
            <a:extLst>
              <a:ext uri="{FF2B5EF4-FFF2-40B4-BE49-F238E27FC236}">
                <a16:creationId xmlns:a16="http://schemas.microsoft.com/office/drawing/2014/main" id="{A740FC22-2A92-4631-B08D-F6E4776FA3BE}"/>
              </a:ext>
            </a:extLst>
          </p:cNvPr>
          <p:cNvSpPr>
            <a:spLocks noChangeArrowheads="1"/>
          </p:cNvSpPr>
          <p:nvPr/>
        </p:nvSpPr>
        <p:spPr bwMode="auto">
          <a:xfrm>
            <a:off x="488504" y="584684"/>
            <a:ext cx="8139112" cy="5184496"/>
          </a:xfrm>
          <a:prstGeom prst="rect">
            <a:avLst/>
          </a:prstGeom>
          <a:noFill/>
          <a:ln>
            <a:noFill/>
          </a:ln>
        </p:spPr>
        <p:txBody>
          <a:bodyPr>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buFontTx/>
              <a:buNone/>
              <a:defRPr/>
            </a:pPr>
            <a:r>
              <a:rPr lang="en-US" altLang="ja-JP" sz="1050" b="1" dirty="0">
                <a:latin typeface="Meiryo UI" panose="020B0604030504040204" pitchFamily="50" charset="-128"/>
                <a:ea typeface="Meiryo UI" panose="020B0604030504040204" pitchFamily="50" charset="-128"/>
              </a:rPr>
              <a:t>Q</a:t>
            </a:r>
            <a:r>
              <a:rPr lang="ja-JP" altLang="en-US" sz="1050" b="1" dirty="0">
                <a:latin typeface="Meiryo UI" panose="020B0604030504040204" pitchFamily="50" charset="-128"/>
                <a:ea typeface="Meiryo UI" panose="020B0604030504040204" pitchFamily="50" charset="-128"/>
              </a:rPr>
              <a:t>　共有機能はどのような仕様か？</a:t>
            </a: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　「オートメモ」のブラウザを活用し、音声・テキストデータを共有できるものです。</a:t>
            </a:r>
            <a:endParaRPr lang="en-US" altLang="ja-JP" sz="1050" b="1" dirty="0">
              <a:latin typeface="Meiryo UI" panose="020B0604030504040204" pitchFamily="50" charset="-128"/>
              <a:ea typeface="Meiryo UI" panose="020B0604030504040204" pitchFamily="50" charset="-128"/>
            </a:endParaRPr>
          </a:p>
          <a:p>
            <a:pPr algn="l">
              <a:buFontTx/>
              <a:buNone/>
              <a:defRPr/>
            </a:pPr>
            <a:r>
              <a:rPr lang="ja-JP" altLang="en-US" sz="1050" b="1" dirty="0">
                <a:latin typeface="Meiryo UI" panose="020B0604030504040204" pitchFamily="50" charset="-128"/>
                <a:ea typeface="Meiryo UI" panose="020B0604030504040204" pitchFamily="50" charset="-128"/>
              </a:rPr>
              <a:t>　　</a:t>
            </a:r>
            <a:r>
              <a:rPr lang="en-US" altLang="ja-JP" sz="1050" b="1" dirty="0">
                <a:latin typeface="Meiryo UI" panose="020B0604030504040204" pitchFamily="50" charset="-128"/>
                <a:ea typeface="Meiryo UI" panose="020B0604030504040204" pitchFamily="50" charset="-128"/>
              </a:rPr>
              <a:t>URL</a:t>
            </a:r>
            <a:r>
              <a:rPr lang="ja-JP" altLang="en-US" sz="1050" b="1" dirty="0">
                <a:latin typeface="Meiryo UI" panose="020B0604030504040204" pitchFamily="50" charset="-128"/>
                <a:ea typeface="Meiryo UI" panose="020B0604030504040204" pitchFamily="50" charset="-128"/>
              </a:rPr>
              <a:t>を開くとオートメモユーザーかどうかに関わらず、一部機能制限された　「オートメモ」の詳細画面がひらき、データの閲覧ができます。</a:t>
            </a:r>
          </a:p>
          <a:p>
            <a:pPr algn="l">
              <a:buFontTx/>
              <a:buNone/>
              <a:defRPr/>
            </a:pPr>
            <a:r>
              <a:rPr lang="ja-JP" altLang="en-US" sz="1050" b="1" dirty="0">
                <a:latin typeface="Meiryo UI" panose="020B0604030504040204" pitchFamily="50" charset="-128"/>
                <a:ea typeface="Meiryo UI" panose="020B0604030504040204" pitchFamily="50" charset="-128"/>
              </a:rPr>
              <a:t>　　編集はできないですが、共有元データが音声とテキスト統合されたデータとして閲覧できます。</a:t>
            </a:r>
            <a:endParaRPr lang="en-US" altLang="ja-JP" sz="1050" b="1" dirty="0">
              <a:latin typeface="Meiryo UI" panose="020B0604030504040204" pitchFamily="50" charset="-128"/>
              <a:ea typeface="Meiryo UI" panose="020B0604030504040204" pitchFamily="50" charset="-128"/>
            </a:endParaRPr>
          </a:p>
          <a:p>
            <a:pPr algn="l">
              <a:buFontTx/>
              <a:buNone/>
              <a:defRPr/>
            </a:pPr>
            <a:endParaRPr lang="en-US" altLang="ja-JP" sz="50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Q</a:t>
            </a:r>
            <a:r>
              <a:rPr lang="ja-JP" altLang="en-US" sz="1050" b="1" dirty="0">
                <a:latin typeface="Meiryo UI" panose="020B0604030504040204" pitchFamily="50" charset="-128"/>
                <a:ea typeface="Meiryo UI" panose="020B0604030504040204" pitchFamily="50" charset="-128"/>
              </a:rPr>
              <a:t>　</a:t>
            </a:r>
            <a:r>
              <a:rPr lang="en-US" altLang="ja-JP" sz="1050" b="1" dirty="0">
                <a:latin typeface="Meiryo UI" panose="020B0604030504040204" pitchFamily="50" charset="-128"/>
                <a:ea typeface="Meiryo UI" panose="020B0604030504040204" pitchFamily="50" charset="-128"/>
              </a:rPr>
              <a:t>1</a:t>
            </a:r>
            <a:r>
              <a:rPr lang="ja-JP" altLang="en-US" sz="1050" b="1" dirty="0">
                <a:latin typeface="Meiryo UI" panose="020B0604030504040204" pitchFamily="50" charset="-128"/>
                <a:ea typeface="Meiryo UI" panose="020B0604030504040204" pitchFamily="50" charset="-128"/>
              </a:rPr>
              <a:t>アカウントで複数台使う場合、登録端末は表示されるか？</a:t>
            </a: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　表示されます。</a:t>
            </a:r>
            <a:endParaRPr lang="en-US" altLang="ja-JP" sz="1050" b="1" dirty="0">
              <a:latin typeface="Meiryo UI" panose="020B0604030504040204" pitchFamily="50" charset="-128"/>
              <a:ea typeface="Meiryo UI" panose="020B0604030504040204" pitchFamily="50" charset="-128"/>
            </a:endParaRPr>
          </a:p>
          <a:p>
            <a:pPr algn="l">
              <a:buFontTx/>
              <a:buNone/>
              <a:defRPr/>
            </a:pPr>
            <a:endParaRPr lang="en-US" altLang="ja-JP" sz="50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Q</a:t>
            </a:r>
            <a:r>
              <a:rPr lang="ja-JP" altLang="en-US" sz="1050" b="1" dirty="0">
                <a:latin typeface="Meiryo UI" panose="020B0604030504040204" pitchFamily="50" charset="-128"/>
                <a:ea typeface="Meiryo UI" panose="020B0604030504040204" pitchFamily="50" charset="-128"/>
              </a:rPr>
              <a:t>　話者分離機能について、どのような仕様で話者を識別するのか？</a:t>
            </a: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　声の特徴を認識して分離しています。</a:t>
            </a:r>
            <a:endParaRPr lang="en-US" altLang="ja-JP" sz="1050" b="1" dirty="0">
              <a:latin typeface="Meiryo UI" panose="020B0604030504040204" pitchFamily="50" charset="-128"/>
              <a:ea typeface="Meiryo UI" panose="020B0604030504040204" pitchFamily="50" charset="-128"/>
            </a:endParaRPr>
          </a:p>
          <a:p>
            <a:pPr algn="l">
              <a:buNone/>
              <a:defRPr/>
            </a:pPr>
            <a:r>
              <a:rPr lang="ja-JP" altLang="en-US" sz="1050" b="1" dirty="0">
                <a:latin typeface="Meiryo UI" panose="020B0604030504040204" pitchFamily="50" charset="-128"/>
                <a:ea typeface="Meiryo UI" panose="020B0604030504040204" pitchFamily="50" charset="-128"/>
              </a:rPr>
              <a:t>　　もし認識されていなかったり、区別されていなくても、手動で担当者の変更、担当者の挿入も可能です。</a:t>
            </a:r>
            <a:endParaRPr lang="en-US" altLang="ja-JP" sz="1050" b="1" dirty="0">
              <a:latin typeface="Meiryo UI" panose="020B0604030504040204" pitchFamily="50" charset="-128"/>
              <a:ea typeface="Meiryo UI" panose="020B0604030504040204" pitchFamily="50" charset="-128"/>
            </a:endParaRPr>
          </a:p>
          <a:p>
            <a:pPr algn="l">
              <a:buFontTx/>
              <a:buNone/>
              <a:defRPr/>
            </a:pPr>
            <a:endParaRPr lang="en-US" altLang="ja-JP" sz="50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Q</a:t>
            </a:r>
            <a:r>
              <a:rPr lang="ja-JP" altLang="en-US" sz="1050" b="1" dirty="0">
                <a:latin typeface="Meiryo UI" panose="020B0604030504040204" pitchFamily="50" charset="-128"/>
                <a:ea typeface="Meiryo UI" panose="020B0604030504040204" pitchFamily="50" charset="-128"/>
              </a:rPr>
              <a:t>　話者分離機能について、 </a:t>
            </a: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さん、</a:t>
            </a:r>
            <a:r>
              <a:rPr lang="en-US" altLang="ja-JP" sz="1050" b="1" dirty="0">
                <a:latin typeface="Meiryo UI" panose="020B0604030504040204" pitchFamily="50" charset="-128"/>
                <a:ea typeface="Meiryo UI" panose="020B0604030504040204" pitchFamily="50" charset="-128"/>
              </a:rPr>
              <a:t>B</a:t>
            </a:r>
            <a:r>
              <a:rPr lang="ja-JP" altLang="en-US" sz="1050" b="1" dirty="0">
                <a:latin typeface="Meiryo UI" panose="020B0604030504040204" pitchFamily="50" charset="-128"/>
                <a:ea typeface="Meiryo UI" panose="020B0604030504040204" pitchFamily="50" charset="-128"/>
              </a:rPr>
              <a:t>さんの設定方法はどのようにするのか？</a:t>
            </a: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　</a:t>
            </a: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さん、</a:t>
            </a:r>
            <a:r>
              <a:rPr lang="en-US" altLang="ja-JP" sz="1050" b="1" dirty="0">
                <a:latin typeface="Meiryo UI" panose="020B0604030504040204" pitchFamily="50" charset="-128"/>
                <a:ea typeface="Meiryo UI" panose="020B0604030504040204" pitchFamily="50" charset="-128"/>
              </a:rPr>
              <a:t>B</a:t>
            </a:r>
            <a:r>
              <a:rPr lang="ja-JP" altLang="en-US" sz="1050" b="1" dirty="0">
                <a:latin typeface="Meiryo UI" panose="020B0604030504040204" pitchFamily="50" charset="-128"/>
                <a:ea typeface="Meiryo UI" panose="020B0604030504040204" pitchFamily="50" charset="-128"/>
              </a:rPr>
              <a:t>さんの名前を変更すると、</a:t>
            </a: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さんに該当する部分はすべて変更されます。</a:t>
            </a:r>
            <a:endParaRPr lang="en-US" altLang="ja-JP" sz="1050" b="1" dirty="0">
              <a:latin typeface="Meiryo UI" panose="020B0604030504040204" pitchFamily="50" charset="-128"/>
              <a:ea typeface="Meiryo UI" panose="020B0604030504040204" pitchFamily="50" charset="-128"/>
            </a:endParaRPr>
          </a:p>
          <a:p>
            <a:pPr algn="l">
              <a:buFontTx/>
              <a:buNone/>
              <a:defRPr/>
            </a:pP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Q</a:t>
            </a:r>
            <a:r>
              <a:rPr lang="ja-JP" altLang="en-US" sz="1050" b="1" dirty="0">
                <a:latin typeface="Meiryo UI" panose="020B0604030504040204" pitchFamily="50" charset="-128"/>
                <a:ea typeface="Meiryo UI" panose="020B0604030504040204" pitchFamily="50" charset="-128"/>
              </a:rPr>
              <a:t>　話者識別機能について、リリース前のテキストデータにも自動反映されますか？</a:t>
            </a: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　自動反映されません。</a:t>
            </a:r>
            <a:endParaRPr lang="en-US" altLang="ja-JP" sz="1050" b="1" dirty="0">
              <a:latin typeface="Meiryo UI" panose="020B0604030504040204" pitchFamily="50" charset="-128"/>
              <a:ea typeface="Meiryo UI" panose="020B0604030504040204" pitchFamily="50" charset="-128"/>
            </a:endParaRPr>
          </a:p>
          <a:p>
            <a:pPr algn="l">
              <a:buFontTx/>
              <a:buNone/>
              <a:defRPr/>
            </a:pPr>
            <a:r>
              <a:rPr lang="ja-JP" altLang="en-US" sz="1050" b="1" dirty="0">
                <a:latin typeface="Meiryo UI" panose="020B0604030504040204" pitchFamily="50" charset="-128"/>
                <a:ea typeface="Meiryo UI" panose="020B0604030504040204" pitchFamily="50" charset="-128"/>
              </a:rPr>
              <a:t>　　ただし、①編集機能で話者を手動追加いただくか、</a:t>
            </a:r>
            <a:endParaRPr lang="en-US" altLang="ja-JP" sz="1050" b="1" dirty="0">
              <a:latin typeface="Meiryo UI" panose="020B0604030504040204" pitchFamily="50" charset="-128"/>
              <a:ea typeface="Meiryo UI" panose="020B0604030504040204" pitchFamily="50" charset="-128"/>
            </a:endParaRPr>
          </a:p>
          <a:p>
            <a:pPr algn="l">
              <a:buFontTx/>
              <a:buNone/>
              <a:defRPr/>
            </a:pPr>
            <a:r>
              <a:rPr lang="ja-JP" altLang="en-US" sz="1050" b="1" dirty="0">
                <a:latin typeface="Meiryo UI" panose="020B0604030504040204" pitchFamily="50" charset="-128"/>
                <a:ea typeface="Meiryo UI" panose="020B0604030504040204" pitchFamily="50" charset="-128"/>
              </a:rPr>
              <a:t>　　②言語切り替え機能を使い、「英語で変換→再度日本語変換」と再テキスト化をすれば、可能です。</a:t>
            </a:r>
          </a:p>
          <a:p>
            <a:pPr algn="l">
              <a:buFontTx/>
              <a:buNone/>
              <a:defRPr/>
            </a:pPr>
            <a:r>
              <a:rPr lang="ja-JP" altLang="en-US" sz="1050" b="1" dirty="0">
                <a:latin typeface="Meiryo UI" panose="020B0604030504040204" pitchFamily="50" charset="-128"/>
                <a:ea typeface="Meiryo UI" panose="020B0604030504040204" pitchFamily="50" charset="-128"/>
              </a:rPr>
              <a:t>　（②の場合、</a:t>
            </a:r>
            <a:r>
              <a:rPr lang="en-US" altLang="ja-JP" sz="1050" b="1" dirty="0">
                <a:latin typeface="Meiryo UI" panose="020B0604030504040204" pitchFamily="50" charset="-128"/>
                <a:ea typeface="Meiryo UI" panose="020B0604030504040204" pitchFamily="50" charset="-128"/>
              </a:rPr>
              <a:t>2</a:t>
            </a:r>
            <a:r>
              <a:rPr lang="ja-JP" altLang="en-US" sz="1050" b="1" dirty="0">
                <a:latin typeface="Meiryo UI" panose="020B0604030504040204" pitchFamily="50" charset="-128"/>
                <a:ea typeface="Meiryo UI" panose="020B0604030504040204" pitchFamily="50" charset="-128"/>
              </a:rPr>
              <a:t>回テキスト化費用が発生します）</a:t>
            </a:r>
            <a:endParaRPr lang="en-US" altLang="ja-JP" sz="1050" b="1" dirty="0">
              <a:latin typeface="Meiryo UI" panose="020B0604030504040204" pitchFamily="50" charset="-128"/>
              <a:ea typeface="Meiryo UI" panose="020B0604030504040204" pitchFamily="50" charset="-128"/>
            </a:endParaRPr>
          </a:p>
          <a:p>
            <a:pPr algn="l">
              <a:buFontTx/>
              <a:buNone/>
              <a:defRPr/>
            </a:pP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Q</a:t>
            </a:r>
            <a:r>
              <a:rPr lang="ja-JP" altLang="en-US" sz="1050" b="1" dirty="0">
                <a:latin typeface="Meiryo UI" panose="020B0604030504040204" pitchFamily="50" charset="-128"/>
                <a:ea typeface="Meiryo UI" panose="020B0604030504040204" pitchFamily="50" charset="-128"/>
              </a:rPr>
              <a:t>　再テキスト化の機能はありますでしょうか？</a:t>
            </a: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　ありません。ただし、言語切り替え機能を使うことで、「英語で変換→再度日本語変換」と変換すれば、可能です。</a:t>
            </a:r>
            <a:endParaRPr lang="en-US" altLang="ja-JP" sz="1050" b="1" dirty="0">
              <a:latin typeface="Meiryo UI" panose="020B0604030504040204" pitchFamily="50" charset="-128"/>
              <a:ea typeface="Meiryo UI" panose="020B0604030504040204" pitchFamily="50" charset="-128"/>
            </a:endParaRPr>
          </a:p>
          <a:p>
            <a:pPr algn="l">
              <a:buFontTx/>
              <a:buNone/>
              <a:defRPr/>
            </a:pP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Q</a:t>
            </a:r>
            <a:r>
              <a:rPr lang="ja-JP" altLang="en-US" sz="1050" b="1" dirty="0">
                <a:latin typeface="Meiryo UI" panose="020B0604030504040204" pitchFamily="50" charset="-128"/>
                <a:ea typeface="Meiryo UI" panose="020B0604030504040204" pitchFamily="50" charset="-128"/>
              </a:rPr>
              <a:t>　オートメモ上でアカウントの設定（メール転送設定など）はできますでしょうか？</a:t>
            </a: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　可能です。 </a:t>
            </a:r>
            <a:endParaRPr lang="en-US" altLang="ja-JP" sz="1050" b="1" dirty="0">
              <a:latin typeface="Meiryo UI" panose="020B0604030504040204" pitchFamily="50" charset="-128"/>
              <a:ea typeface="Meiryo UI" panose="020B0604030504040204" pitchFamily="50" charset="-128"/>
            </a:endParaRPr>
          </a:p>
          <a:p>
            <a:pPr algn="l">
              <a:buFontTx/>
              <a:buNone/>
              <a:defRPr/>
            </a:pPr>
            <a:r>
              <a:rPr lang="ja-JP" altLang="en-US" sz="1050" b="1" dirty="0">
                <a:latin typeface="Meiryo UI" panose="020B0604030504040204" pitchFamily="50" charset="-128"/>
                <a:ea typeface="Meiryo UI" panose="020B0604030504040204" pitchFamily="50" charset="-128"/>
              </a:rPr>
              <a:t>　　録音機能以外は、「オートメモ </a:t>
            </a:r>
            <a:r>
              <a:rPr lang="en-US" altLang="ja-JP" sz="1050" b="1" dirty="0">
                <a:latin typeface="Meiryo UI" panose="020B0604030504040204" pitchFamily="50" charset="-128"/>
                <a:ea typeface="Meiryo UI" panose="020B0604030504040204" pitchFamily="50" charset="-128"/>
              </a:rPr>
              <a:t>S</a:t>
            </a:r>
            <a:r>
              <a:rPr lang="ja-JP" altLang="en-US" sz="1050" b="1" dirty="0">
                <a:latin typeface="Meiryo UI" panose="020B0604030504040204" pitchFamily="50" charset="-128"/>
                <a:ea typeface="Meiryo UI" panose="020B0604030504040204" pitchFamily="50" charset="-128"/>
              </a:rPr>
              <a:t>」 や「オートメモ アプリ」と同様の作業が可能です。</a:t>
            </a:r>
            <a:endParaRPr lang="en-US" altLang="ja-JP" sz="1050" b="1" dirty="0">
              <a:latin typeface="Meiryo UI" panose="020B0604030504040204" pitchFamily="50" charset="-128"/>
              <a:ea typeface="Meiryo UI" panose="020B0604030504040204" pitchFamily="50" charset="-128"/>
            </a:endParaRPr>
          </a:p>
        </p:txBody>
      </p:sp>
      <p:sp>
        <p:nvSpPr>
          <p:cNvPr id="2" name="Rectangle 2">
            <a:extLst>
              <a:ext uri="{FF2B5EF4-FFF2-40B4-BE49-F238E27FC236}">
                <a16:creationId xmlns:a16="http://schemas.microsoft.com/office/drawing/2014/main" id="{42BC7FAE-C09F-A299-61E3-D6CA925368CE}"/>
              </a:ext>
            </a:extLst>
          </p:cNvPr>
          <p:cNvSpPr txBox="1">
            <a:spLocks noChangeArrowheads="1"/>
          </p:cNvSpPr>
          <p:nvPr/>
        </p:nvSpPr>
        <p:spPr bwMode="auto">
          <a:xfrm>
            <a:off x="0" y="-1456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オートメモ　</a:t>
            </a:r>
            <a:r>
              <a:rPr lang="en-US" altLang="ja-JP"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FAQ</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6">
            <a:extLst>
              <a:ext uri="{FF2B5EF4-FFF2-40B4-BE49-F238E27FC236}">
                <a16:creationId xmlns:a16="http://schemas.microsoft.com/office/drawing/2014/main" id="{A740FC22-2A92-4631-B08D-F6E4776FA3BE}"/>
              </a:ext>
            </a:extLst>
          </p:cNvPr>
          <p:cNvSpPr>
            <a:spLocks noChangeArrowheads="1"/>
          </p:cNvSpPr>
          <p:nvPr/>
        </p:nvSpPr>
        <p:spPr bwMode="auto">
          <a:xfrm>
            <a:off x="488504" y="584684"/>
            <a:ext cx="8139112" cy="4519699"/>
          </a:xfrm>
          <a:prstGeom prst="rect">
            <a:avLst/>
          </a:prstGeom>
          <a:noFill/>
          <a:ln>
            <a:noFill/>
          </a:ln>
        </p:spPr>
        <p:txBody>
          <a:bodyPr>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l">
              <a:buFontTx/>
              <a:buNone/>
              <a:defRPr/>
            </a:pPr>
            <a:r>
              <a:rPr lang="en-US" altLang="ja-JP" sz="1050" b="1" dirty="0">
                <a:latin typeface="Meiryo UI" panose="020B0604030504040204" pitchFamily="50" charset="-128"/>
                <a:ea typeface="Meiryo UI" panose="020B0604030504040204" pitchFamily="50" charset="-128"/>
              </a:rPr>
              <a:t>Q</a:t>
            </a:r>
            <a:r>
              <a:rPr lang="ja-JP" altLang="en-US" sz="1050" b="1" dirty="0">
                <a:latin typeface="Meiryo UI" panose="020B0604030504040204" pitchFamily="50" charset="-128"/>
                <a:ea typeface="Meiryo UI" panose="020B0604030504040204" pitchFamily="50" charset="-128"/>
              </a:rPr>
              <a:t>　要約を実行中にブラウザ閉じても大丈夫でしょうか？</a:t>
            </a: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　問題ございません。</a:t>
            </a:r>
            <a:endParaRPr lang="en-US" altLang="ja-JP" sz="1050" b="1" dirty="0">
              <a:latin typeface="Meiryo UI" panose="020B0604030504040204" pitchFamily="50" charset="-128"/>
              <a:ea typeface="Meiryo UI" panose="020B0604030504040204" pitchFamily="50" charset="-128"/>
            </a:endParaRPr>
          </a:p>
          <a:p>
            <a:pPr algn="l">
              <a:buFontTx/>
              <a:buNone/>
              <a:defRPr/>
            </a:pPr>
            <a:endParaRPr lang="en-US" altLang="ja-JP" sz="1050" b="1" dirty="0">
              <a:latin typeface="Meiryo UI" panose="020B0604030504040204" pitchFamily="50" charset="-128"/>
              <a:ea typeface="Meiryo UI" panose="020B0604030504040204" pitchFamily="50" charset="-128"/>
            </a:endParaRPr>
          </a:p>
          <a:p>
            <a:pPr algn="l">
              <a:buNone/>
              <a:defRPr/>
            </a:pPr>
            <a:r>
              <a:rPr lang="en-US" altLang="ja-JP" sz="1050" b="1" dirty="0">
                <a:latin typeface="Meiryo UI" panose="020B0604030504040204" pitchFamily="50" charset="-128"/>
                <a:ea typeface="Meiryo UI" panose="020B0604030504040204" pitchFamily="50" charset="-128"/>
              </a:rPr>
              <a:t>Q</a:t>
            </a:r>
            <a:r>
              <a:rPr lang="ja-JP" altLang="en-US" sz="1050" b="1" dirty="0">
                <a:latin typeface="Meiryo UI" panose="020B0604030504040204" pitchFamily="50" charset="-128"/>
                <a:ea typeface="Meiryo UI" panose="020B0604030504040204" pitchFamily="50" charset="-128"/>
              </a:rPr>
              <a:t>　要約中にフリーコメント（メモ）を記入しても問題無いでしょうか？</a:t>
            </a: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　問題ございません。</a:t>
            </a:r>
            <a:endParaRPr lang="en-US" altLang="ja-JP" sz="1050" b="1" dirty="0">
              <a:latin typeface="Meiryo UI" panose="020B0604030504040204" pitchFamily="50" charset="-128"/>
              <a:ea typeface="Meiryo UI" panose="020B0604030504040204" pitchFamily="50" charset="-128"/>
            </a:endParaRPr>
          </a:p>
          <a:p>
            <a:pPr algn="l">
              <a:buFontTx/>
              <a:buNone/>
              <a:defRPr/>
            </a:pP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Q</a:t>
            </a:r>
            <a:r>
              <a:rPr lang="ja-JP" altLang="en-US" sz="1050" b="1" dirty="0">
                <a:latin typeface="Meiryo UI" panose="020B0604030504040204" pitchFamily="50" charset="-128"/>
                <a:ea typeface="Meiryo UI" panose="020B0604030504040204" pitchFamily="50" charset="-128"/>
              </a:rPr>
              <a:t>　要約やフリーコメントは共有リンクで要約も共有可能でしょうか？また、共有先の人も閲覧可能か？</a:t>
            </a: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　可能です。</a:t>
            </a:r>
            <a:endParaRPr lang="en-US" altLang="ja-JP" sz="1050" b="1" dirty="0">
              <a:latin typeface="Meiryo UI" panose="020B0604030504040204" pitchFamily="50" charset="-128"/>
              <a:ea typeface="Meiryo UI" panose="020B0604030504040204" pitchFamily="50" charset="-128"/>
            </a:endParaRPr>
          </a:p>
          <a:p>
            <a:pPr algn="l">
              <a:buFontTx/>
              <a:buNone/>
              <a:defRPr/>
            </a:pP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Q</a:t>
            </a:r>
            <a:r>
              <a:rPr lang="ja-JP" altLang="en-US" sz="1050" b="1" dirty="0">
                <a:latin typeface="Meiryo UI" panose="020B0604030504040204" pitchFamily="50" charset="-128"/>
                <a:ea typeface="Meiryo UI" panose="020B0604030504040204" pitchFamily="50" charset="-128"/>
              </a:rPr>
              <a:t>　要約や</a:t>
            </a:r>
            <a:r>
              <a:rPr lang="en-US" altLang="ja-JP" sz="1050" b="1" dirty="0" err="1">
                <a:latin typeface="Meiryo UI" panose="020B0604030504040204" pitchFamily="50" charset="-128"/>
                <a:ea typeface="Meiryo UI" panose="020B0604030504040204" pitchFamily="50" charset="-128"/>
              </a:rPr>
              <a:t>todo</a:t>
            </a:r>
            <a:r>
              <a:rPr lang="ja-JP" altLang="en-US" sz="1050" b="1" dirty="0">
                <a:latin typeface="Meiryo UI" panose="020B0604030504040204" pitchFamily="50" charset="-128"/>
                <a:ea typeface="Meiryo UI" panose="020B0604030504040204" pitchFamily="50" charset="-128"/>
              </a:rPr>
              <a:t>は修正可能でしょうか？</a:t>
            </a: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　可能です。</a:t>
            </a:r>
            <a:endParaRPr lang="en-US" altLang="ja-JP" sz="1050" b="1" dirty="0">
              <a:latin typeface="Meiryo UI" panose="020B0604030504040204" pitchFamily="50" charset="-128"/>
              <a:ea typeface="Meiryo UI" panose="020B0604030504040204" pitchFamily="50" charset="-128"/>
            </a:endParaRPr>
          </a:p>
          <a:p>
            <a:pPr algn="l">
              <a:buFontTx/>
              <a:buNone/>
              <a:defRPr/>
            </a:pP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Q</a:t>
            </a:r>
            <a:r>
              <a:rPr lang="ja-JP" altLang="en-US" sz="1050" b="1" dirty="0">
                <a:latin typeface="Meiryo UI" panose="020B0604030504040204" pitchFamily="50" charset="-128"/>
                <a:ea typeface="Meiryo UI" panose="020B0604030504040204" pitchFamily="50" charset="-128"/>
              </a:rPr>
              <a:t>　テキストファイル</a:t>
            </a:r>
            <a:r>
              <a:rPr lang="en-US" altLang="ja-JP" sz="1050" b="1" dirty="0">
                <a:latin typeface="Meiryo UI" panose="020B0604030504040204" pitchFamily="50" charset="-128"/>
                <a:ea typeface="Meiryo UI" panose="020B0604030504040204" pitchFamily="50" charset="-128"/>
              </a:rPr>
              <a:t>DL</a:t>
            </a:r>
            <a:r>
              <a:rPr lang="ja-JP" altLang="en-US" sz="1050" b="1" dirty="0">
                <a:latin typeface="Meiryo UI" panose="020B0604030504040204" pitchFamily="50" charset="-128"/>
                <a:ea typeface="Meiryo UI" panose="020B0604030504040204" pitchFamily="50" charset="-128"/>
              </a:rPr>
              <a:t>時に要約や</a:t>
            </a:r>
            <a:r>
              <a:rPr lang="en-US" altLang="ja-JP" sz="1050" b="1" dirty="0">
                <a:latin typeface="Meiryo UI" panose="020B0604030504040204" pitchFamily="50" charset="-128"/>
                <a:ea typeface="Meiryo UI" panose="020B0604030504040204" pitchFamily="50" charset="-128"/>
              </a:rPr>
              <a:t>Todo</a:t>
            </a:r>
            <a:r>
              <a:rPr lang="ja-JP" altLang="en-US" sz="1050" b="1" dirty="0">
                <a:latin typeface="Meiryo UI" panose="020B0604030504040204" pitchFamily="50" charset="-128"/>
                <a:ea typeface="Meiryo UI" panose="020B0604030504040204" pitchFamily="50" charset="-128"/>
              </a:rPr>
              <a:t>は記載されますでしょうか？</a:t>
            </a: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　記載されます。</a:t>
            </a:r>
            <a:endParaRPr lang="en-US" altLang="ja-JP" sz="1050" b="1" dirty="0">
              <a:latin typeface="Meiryo UI" panose="020B0604030504040204" pitchFamily="50" charset="-128"/>
              <a:ea typeface="Meiryo UI" panose="020B0604030504040204" pitchFamily="50" charset="-128"/>
            </a:endParaRPr>
          </a:p>
          <a:p>
            <a:pPr algn="l">
              <a:buFontTx/>
              <a:buNone/>
              <a:defRPr/>
            </a:pP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Q</a:t>
            </a:r>
            <a:r>
              <a:rPr lang="ja-JP" altLang="en-US" sz="1050" b="1" dirty="0">
                <a:latin typeface="Meiryo UI" panose="020B0604030504040204" pitchFamily="50" charset="-128"/>
                <a:ea typeface="Meiryo UI" panose="020B0604030504040204" pitchFamily="50" charset="-128"/>
              </a:rPr>
              <a:t>　再要約はできますでしょうか？</a:t>
            </a: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　できません。</a:t>
            </a:r>
            <a:r>
              <a:rPr lang="en-US" altLang="ja-JP" sz="1050" b="1" dirty="0">
                <a:latin typeface="Meiryo UI" panose="020B0604030504040204" pitchFamily="50" charset="-128"/>
                <a:ea typeface="Meiryo UI" panose="020B0604030504040204" pitchFamily="50" charset="-128"/>
              </a:rPr>
              <a:t>1</a:t>
            </a:r>
            <a:r>
              <a:rPr lang="ja-JP" altLang="en-US" sz="1050" b="1" dirty="0">
                <a:latin typeface="Meiryo UI" panose="020B0604030504040204" pitchFamily="50" charset="-128"/>
                <a:ea typeface="Meiryo UI" panose="020B0604030504040204" pitchFamily="50" charset="-128"/>
              </a:rPr>
              <a:t>データあたり</a:t>
            </a:r>
            <a:r>
              <a:rPr lang="en-US" altLang="ja-JP" sz="1050" b="1" dirty="0">
                <a:latin typeface="Meiryo UI" panose="020B0604030504040204" pitchFamily="50" charset="-128"/>
                <a:ea typeface="Meiryo UI" panose="020B0604030504040204" pitchFamily="50" charset="-128"/>
              </a:rPr>
              <a:t>1</a:t>
            </a:r>
            <a:r>
              <a:rPr lang="ja-JP" altLang="en-US" sz="1050" b="1" dirty="0">
                <a:latin typeface="Meiryo UI" panose="020B0604030504040204" pitchFamily="50" charset="-128"/>
                <a:ea typeface="Meiryo UI" panose="020B0604030504040204" pitchFamily="50" charset="-128"/>
              </a:rPr>
              <a:t>回のみ要約可能です。</a:t>
            </a:r>
            <a:endParaRPr lang="en-US" altLang="ja-JP" sz="1050" b="1" dirty="0">
              <a:latin typeface="Meiryo UI" panose="020B0604030504040204" pitchFamily="50" charset="-128"/>
              <a:ea typeface="Meiryo UI" panose="020B0604030504040204" pitchFamily="50" charset="-128"/>
            </a:endParaRPr>
          </a:p>
          <a:p>
            <a:pPr algn="l">
              <a:buFontTx/>
              <a:buNone/>
              <a:defRPr/>
            </a:pPr>
            <a:endParaRPr lang="en-US" altLang="ja-JP" sz="1050" b="1" dirty="0">
              <a:latin typeface="Meiryo UI" panose="020B0604030504040204" pitchFamily="50" charset="-128"/>
              <a:ea typeface="Meiryo UI" panose="020B0604030504040204" pitchFamily="50" charset="-128"/>
            </a:endParaRPr>
          </a:p>
          <a:p>
            <a:pPr algn="l">
              <a:buNone/>
              <a:defRPr/>
            </a:pPr>
            <a:r>
              <a:rPr lang="en-US" altLang="ja-JP" sz="1050" b="1" dirty="0">
                <a:latin typeface="Meiryo UI" panose="020B0604030504040204" pitchFamily="50" charset="-128"/>
                <a:ea typeface="Meiryo UI" panose="020B0604030504040204" pitchFamily="50" charset="-128"/>
              </a:rPr>
              <a:t>Q</a:t>
            </a:r>
            <a:r>
              <a:rPr lang="ja-JP" altLang="en-US" sz="1050" b="1" dirty="0">
                <a:latin typeface="Meiryo UI" panose="020B0604030504040204" pitchFamily="50" charset="-128"/>
                <a:ea typeface="Meiryo UI" panose="020B0604030504040204" pitchFamily="50" charset="-128"/>
              </a:rPr>
              <a:t>　要約できるデータに制限はありますでしょうか？</a:t>
            </a:r>
            <a:endParaRPr lang="en-US" altLang="ja-JP" sz="1050" b="1" dirty="0">
              <a:latin typeface="Meiryo UI" panose="020B0604030504040204" pitchFamily="50" charset="-128"/>
              <a:ea typeface="Meiryo UI" panose="020B0604030504040204" pitchFamily="50" charset="-128"/>
            </a:endParaRPr>
          </a:p>
          <a:p>
            <a:pPr algn="l">
              <a:buNone/>
              <a:defRPr/>
            </a:pP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　</a:t>
            </a:r>
            <a:r>
              <a:rPr lang="en-US" altLang="ja-JP" sz="1050" b="1" dirty="0">
                <a:latin typeface="Meiryo UI" panose="020B0604030504040204" pitchFamily="50" charset="-128"/>
                <a:ea typeface="Meiryo UI" panose="020B0604030504040204" pitchFamily="50" charset="-128"/>
              </a:rPr>
              <a:t> 400</a:t>
            </a:r>
            <a:r>
              <a:rPr lang="ja-JP" altLang="en-US" sz="1050" b="1" dirty="0">
                <a:latin typeface="Meiryo UI" panose="020B0604030504040204" pitchFamily="50" charset="-128"/>
                <a:ea typeface="Meiryo UI" panose="020B0604030504040204" pitchFamily="50" charset="-128"/>
              </a:rPr>
              <a:t>字以上テキスト化済みのデータのみ可能です。</a:t>
            </a:r>
            <a:endParaRPr lang="en-US" altLang="ja-JP" sz="1050" b="1" dirty="0">
              <a:latin typeface="Meiryo UI" panose="020B0604030504040204" pitchFamily="50" charset="-128"/>
              <a:ea typeface="Meiryo UI" panose="020B0604030504040204" pitchFamily="50" charset="-128"/>
            </a:endParaRPr>
          </a:p>
          <a:p>
            <a:pPr algn="l">
              <a:buNone/>
              <a:defRPr/>
            </a:pPr>
            <a:endParaRPr lang="en-US" altLang="ja-JP" sz="1050" b="1" dirty="0">
              <a:latin typeface="Meiryo UI" panose="020B0604030504040204" pitchFamily="50" charset="-128"/>
              <a:ea typeface="Meiryo UI" panose="020B0604030504040204" pitchFamily="50" charset="-128"/>
            </a:endParaRPr>
          </a:p>
          <a:p>
            <a:pPr algn="l">
              <a:buFontTx/>
              <a:buNone/>
              <a:defRPr/>
            </a:pPr>
            <a:r>
              <a:rPr lang="en-US" altLang="ja-JP" sz="1050" b="1" dirty="0">
                <a:latin typeface="Meiryo UI" panose="020B0604030504040204" pitchFamily="50" charset="-128"/>
                <a:ea typeface="Meiryo UI" panose="020B0604030504040204" pitchFamily="50" charset="-128"/>
              </a:rPr>
              <a:t>Q</a:t>
            </a:r>
            <a:r>
              <a:rPr lang="ja-JP" altLang="en-US" sz="1050" b="1" dirty="0">
                <a:latin typeface="Meiryo UI" panose="020B0604030504040204" pitchFamily="50" charset="-128"/>
                <a:ea typeface="Meiryo UI" panose="020B0604030504040204" pitchFamily="50" charset="-128"/>
              </a:rPr>
              <a:t>　外国語で文字起こししたデータも要約可能でしょうか？</a:t>
            </a:r>
            <a:endParaRPr lang="en-US" altLang="ja-JP" sz="1050" b="1" dirty="0">
              <a:latin typeface="Meiryo UI" panose="020B0604030504040204" pitchFamily="50" charset="-128"/>
              <a:ea typeface="Meiryo UI" panose="020B0604030504040204" pitchFamily="50" charset="-128"/>
            </a:endParaRPr>
          </a:p>
          <a:p>
            <a:pPr algn="l">
              <a:buNone/>
              <a:defRPr/>
            </a:pPr>
            <a:r>
              <a:rPr lang="en-US" altLang="ja-JP" sz="1050" b="1" dirty="0">
                <a:latin typeface="Meiryo UI" panose="020B0604030504040204" pitchFamily="50" charset="-128"/>
                <a:ea typeface="Meiryo UI" panose="020B0604030504040204" pitchFamily="50" charset="-128"/>
              </a:rPr>
              <a:t>A</a:t>
            </a:r>
            <a:r>
              <a:rPr lang="ja-JP" altLang="en-US" sz="1050" b="1" dirty="0">
                <a:latin typeface="Meiryo UI" panose="020B0604030504040204" pitchFamily="50" charset="-128"/>
                <a:ea typeface="Meiryo UI" panose="020B0604030504040204" pitchFamily="50" charset="-128"/>
              </a:rPr>
              <a:t>　できません。日本語のみのファイルが対象です。</a:t>
            </a:r>
            <a:endParaRPr lang="en-US" altLang="ja-JP" sz="1050" b="1" dirty="0">
              <a:latin typeface="Meiryo UI" panose="020B0604030504040204" pitchFamily="50" charset="-128"/>
              <a:ea typeface="Meiryo UI" panose="020B0604030504040204" pitchFamily="50" charset="-128"/>
            </a:endParaRPr>
          </a:p>
        </p:txBody>
      </p:sp>
      <p:sp>
        <p:nvSpPr>
          <p:cNvPr id="2" name="Rectangle 2">
            <a:extLst>
              <a:ext uri="{FF2B5EF4-FFF2-40B4-BE49-F238E27FC236}">
                <a16:creationId xmlns:a16="http://schemas.microsoft.com/office/drawing/2014/main" id="{42BC7FAE-C09F-A299-61E3-D6CA925368CE}"/>
              </a:ext>
            </a:extLst>
          </p:cNvPr>
          <p:cNvSpPr txBox="1">
            <a:spLocks noChangeArrowheads="1"/>
          </p:cNvSpPr>
          <p:nvPr/>
        </p:nvSpPr>
        <p:spPr bwMode="auto">
          <a:xfrm>
            <a:off x="0" y="-1456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オートメモ 要約機能　</a:t>
            </a:r>
            <a:r>
              <a:rPr lang="en-US" altLang="ja-JP" b="1" dirty="0">
                <a:solidFill>
                  <a:schemeClr val="bg1">
                    <a:lumMod val="95000"/>
                  </a:schemeClr>
                </a:solidFill>
                <a:latin typeface="Meiryo UI" panose="020B0604030504040204" pitchFamily="50" charset="-128"/>
                <a:ea typeface="Meiryo UI" panose="020B0604030504040204" pitchFamily="50" charset="-128"/>
                <a:cs typeface="メイリオ" panose="020B0604030504040204" pitchFamily="50" charset="-128"/>
              </a:rPr>
              <a:t>FAQ</a:t>
            </a:r>
          </a:p>
        </p:txBody>
      </p:sp>
    </p:spTree>
    <p:extLst>
      <p:ext uri="{BB962C8B-B14F-4D97-AF65-F5344CB8AC3E}">
        <p14:creationId xmlns:p14="http://schemas.microsoft.com/office/powerpoint/2010/main" val="120051209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EE54F85-E433-4238-8770-C511552773E5}"/>
              </a:ext>
            </a:extLst>
          </p:cNvPr>
          <p:cNvPicPr>
            <a:picLocks noChangeAspect="1" noChangeArrowheads="1"/>
          </p:cNvPicPr>
          <p:nvPr/>
        </p:nvPicPr>
        <p:blipFill>
          <a:blip r:embed="rId2" cstate="print"/>
          <a:srcRect/>
          <a:stretch>
            <a:fillRect/>
          </a:stretch>
        </p:blipFill>
        <p:spPr bwMode="auto">
          <a:xfrm>
            <a:off x="3188805" y="2780930"/>
            <a:ext cx="3272271" cy="707886"/>
          </a:xfrm>
          <a:prstGeom prst="rect">
            <a:avLst/>
          </a:prstGeom>
          <a:noFill/>
          <a:ln w="36000" algn="ctr">
            <a:miter lim="800000"/>
            <a:headEnd/>
            <a:tailEnd/>
          </a:ln>
        </p:spPr>
      </p:pic>
      <p:sp>
        <p:nvSpPr>
          <p:cNvPr id="4" name="テキスト ボックス 3">
            <a:extLst>
              <a:ext uri="{FF2B5EF4-FFF2-40B4-BE49-F238E27FC236}">
                <a16:creationId xmlns:a16="http://schemas.microsoft.com/office/drawing/2014/main" id="{A3ECE248-2869-4A02-82B2-C027F0ADDFDA}"/>
              </a:ext>
            </a:extLst>
          </p:cNvPr>
          <p:cNvSpPr txBox="1"/>
          <p:nvPr/>
        </p:nvSpPr>
        <p:spPr>
          <a:xfrm>
            <a:off x="546182" y="5953817"/>
            <a:ext cx="8820980" cy="553998"/>
          </a:xfrm>
          <a:prstGeom prst="rect">
            <a:avLst/>
          </a:prstGeom>
          <a:noFill/>
        </p:spPr>
        <p:txBody>
          <a:bodyPr wrap="square" rtlCol="0">
            <a:spAutoFit/>
          </a:bodyPr>
          <a:lstStyle/>
          <a:p>
            <a:pPr algn="l"/>
            <a:r>
              <a:rPr lang="ja-JP" altLang="en-US" sz="1000" dirty="0">
                <a:solidFill>
                  <a:schemeClr val="tx1"/>
                </a:solidFill>
                <a:latin typeface="游ゴシック Medium" panose="020B0500000000000000" pitchFamily="50" charset="-128"/>
                <a:ea typeface="游ゴシック Medium" panose="020B0500000000000000" pitchFamily="50" charset="-128"/>
                <a:cs typeface="メイリオ" panose="020B0604030504040204" pitchFamily="50" charset="-128"/>
              </a:rPr>
              <a:t>本資料のいかなる情報も、弊社株式の購入や売却などを勧誘するものではありません。</a:t>
            </a:r>
            <a:endParaRPr lang="en-US" altLang="ja-JP" sz="1000" dirty="0">
              <a:solidFill>
                <a:schemeClr val="tx1"/>
              </a:solidFill>
              <a:latin typeface="游ゴシック Medium" panose="020B0500000000000000" pitchFamily="50" charset="-128"/>
              <a:ea typeface="游ゴシック Medium" panose="020B0500000000000000" pitchFamily="50" charset="-128"/>
              <a:cs typeface="メイリオ" panose="020B0604030504040204" pitchFamily="50" charset="-128"/>
            </a:endParaRPr>
          </a:p>
          <a:p>
            <a:pPr algn="l"/>
            <a:r>
              <a:rPr lang="ja-JP" altLang="en-US" sz="1000" dirty="0">
                <a:solidFill>
                  <a:schemeClr val="tx1"/>
                </a:solidFill>
                <a:latin typeface="游ゴシック Medium" panose="020B0500000000000000" pitchFamily="50" charset="-128"/>
                <a:ea typeface="游ゴシック Medium" panose="020B0500000000000000" pitchFamily="50" charset="-128"/>
                <a:cs typeface="メイリオ" panose="020B0604030504040204" pitchFamily="50" charset="-128"/>
              </a:rPr>
              <a:t>また、本資料に記載された意見や予測等は、資料作成時点での弊社の判断であり、その情報の正確性を保証するものではなく、今後、予告なしに変更することがあります。万が一この情報に基づいて被ったいかなる損害についても、弊社および情報提供者は一切責任を負いませんので、ご了承ください。</a:t>
            </a:r>
            <a:endParaRPr lang="en-US" altLang="ja-JP" sz="1000" dirty="0">
              <a:solidFill>
                <a:schemeClr val="tx1"/>
              </a:solidFill>
              <a:latin typeface="游ゴシック Medium" panose="020B0500000000000000" pitchFamily="50" charset="-128"/>
              <a:ea typeface="游ゴシック Medium" panose="020B0500000000000000" pitchFamily="50" charset="-128"/>
              <a:cs typeface="メイリオ" panose="020B0604030504040204" pitchFamily="50" charset="-128"/>
            </a:endParaRPr>
          </a:p>
        </p:txBody>
      </p:sp>
    </p:spTree>
    <p:extLst>
      <p:ext uri="{BB962C8B-B14F-4D97-AF65-F5344CB8AC3E}">
        <p14:creationId xmlns:p14="http://schemas.microsoft.com/office/powerpoint/2010/main" val="35298831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2183306-2578-2429-D2FC-D82DE61B337B}"/>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a:solidFill>
                  <a:schemeClr val="bg1"/>
                </a:solidFill>
                <a:latin typeface="Meiryo UI" panose="020B0604030504040204" pitchFamily="50" charset="-128"/>
                <a:ea typeface="Meiryo UI" panose="020B0604030504040204" pitchFamily="50" charset="-128"/>
              </a:rPr>
              <a:t>議事録作成ツールを導入するメリット</a:t>
            </a:r>
            <a:endParaRPr lang="en-US" altLang="ja-JP" b="1" kern="0">
              <a:solidFill>
                <a:schemeClr val="bg1"/>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639D9D6C-44A3-9D9D-3804-80E12E68FE18}"/>
              </a:ext>
            </a:extLst>
          </p:cNvPr>
          <p:cNvSpPr txBox="1"/>
          <p:nvPr/>
        </p:nvSpPr>
        <p:spPr>
          <a:xfrm>
            <a:off x="823914" y="1405922"/>
            <a:ext cx="8122920" cy="4031873"/>
          </a:xfrm>
          <a:prstGeom prst="rect">
            <a:avLst/>
          </a:prstGeom>
          <a:noFill/>
        </p:spPr>
        <p:txBody>
          <a:bodyPr wrap="square" rtlCol="0">
            <a:spAutoFit/>
          </a:bodyPr>
          <a:lstStyle/>
          <a:p>
            <a:r>
              <a:rPr kumimoji="1" lang="ja-JP" altLang="en-US" sz="3600" b="1">
                <a:solidFill>
                  <a:schemeClr val="tx1">
                    <a:lumMod val="85000"/>
                    <a:lumOff val="15000"/>
                  </a:schemeClr>
                </a:solidFill>
                <a:latin typeface="Meiryo UI" panose="020B0604030504040204" pitchFamily="50" charset="-128"/>
                <a:ea typeface="Meiryo UI" panose="020B0604030504040204" pitchFamily="50" charset="-128"/>
              </a:rPr>
              <a:t>✔　議事録の作成を時短</a:t>
            </a:r>
            <a:endParaRPr kumimoji="1" lang="en-US" altLang="ja-JP" sz="3600" b="1">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sz="1600">
                <a:solidFill>
                  <a:schemeClr val="tx1">
                    <a:lumMod val="85000"/>
                    <a:lumOff val="15000"/>
                  </a:schemeClr>
                </a:solidFill>
                <a:latin typeface="Meiryo UI" panose="020B0604030504040204" pitchFamily="50" charset="-128"/>
                <a:ea typeface="Meiryo UI" panose="020B0604030504040204" pitchFamily="50" charset="-128"/>
              </a:rPr>
              <a:t>　　　　　時間がかかる文字起こし作業を</a:t>
            </a:r>
            <a:r>
              <a:rPr kumimoji="1" lang="en-US" altLang="ja-JP" sz="1600">
                <a:solidFill>
                  <a:schemeClr val="tx1">
                    <a:lumMod val="85000"/>
                    <a:lumOff val="15000"/>
                  </a:schemeClr>
                </a:solidFill>
                <a:latin typeface="Meiryo UI" panose="020B0604030504040204" pitchFamily="50" charset="-128"/>
                <a:ea typeface="Meiryo UI" panose="020B0604030504040204" pitchFamily="50" charset="-128"/>
              </a:rPr>
              <a:t>AI</a:t>
            </a:r>
            <a:r>
              <a:rPr kumimoji="1" lang="ja-JP" altLang="en-US" sz="1600">
                <a:solidFill>
                  <a:schemeClr val="tx1">
                    <a:lumMod val="85000"/>
                    <a:lumOff val="15000"/>
                  </a:schemeClr>
                </a:solidFill>
                <a:latin typeface="Meiryo UI" panose="020B0604030504040204" pitchFamily="50" charset="-128"/>
                <a:ea typeface="Meiryo UI" panose="020B0604030504040204" pitchFamily="50" charset="-128"/>
              </a:rPr>
              <a:t>におまかせ。</a:t>
            </a:r>
            <a:endParaRPr kumimoji="1" lang="en-US" altLang="ja-JP" sz="3600">
              <a:solidFill>
                <a:schemeClr val="tx1">
                  <a:lumMod val="85000"/>
                  <a:lumOff val="15000"/>
                </a:schemeClr>
              </a:solidFill>
              <a:latin typeface="Meiryo UI" panose="020B0604030504040204" pitchFamily="50" charset="-128"/>
              <a:ea typeface="Meiryo UI" panose="020B0604030504040204" pitchFamily="50" charset="-128"/>
            </a:endParaRPr>
          </a:p>
          <a:p>
            <a:endParaRPr kumimoji="1"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endParaRPr kumimoji="1"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sz="3600" b="1">
                <a:solidFill>
                  <a:schemeClr val="tx1">
                    <a:lumMod val="85000"/>
                    <a:lumOff val="15000"/>
                  </a:schemeClr>
                </a:solidFill>
                <a:latin typeface="Meiryo UI" panose="020B0604030504040204" pitchFamily="50" charset="-128"/>
                <a:ea typeface="Meiryo UI" panose="020B0604030504040204" pitchFamily="50" charset="-128"/>
              </a:rPr>
              <a:t>✔　正しい情報を伝達</a:t>
            </a:r>
            <a:endParaRPr kumimoji="1" lang="en-US" altLang="ja-JP" sz="3600" b="1">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sz="1600">
                <a:solidFill>
                  <a:schemeClr val="tx1">
                    <a:lumMod val="85000"/>
                    <a:lumOff val="15000"/>
                  </a:schemeClr>
                </a:solidFill>
                <a:latin typeface="Meiryo UI" panose="020B0604030504040204" pitchFamily="50" charset="-128"/>
                <a:ea typeface="Meiryo UI" panose="020B0604030504040204" pitchFamily="50" charset="-128"/>
              </a:rPr>
              <a:t>　　　　　言った言わない問題や担当者間の引き継ぎミスを解決！</a:t>
            </a:r>
            <a:endParaRPr kumimoji="1"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endParaRPr kumimoji="1"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endParaRPr kumimoji="1"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sz="3600" b="1">
                <a:solidFill>
                  <a:schemeClr val="tx1">
                    <a:lumMod val="85000"/>
                    <a:lumOff val="15000"/>
                  </a:schemeClr>
                </a:solidFill>
                <a:latin typeface="Meiryo UI" panose="020B0604030504040204" pitchFamily="50" charset="-128"/>
                <a:ea typeface="Meiryo UI" panose="020B0604030504040204" pitchFamily="50" charset="-128"/>
              </a:rPr>
              <a:t>✔　高い検索性</a:t>
            </a:r>
            <a:endParaRPr kumimoji="1" lang="en-US" altLang="ja-JP" sz="3600" b="1">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sz="1600">
                <a:solidFill>
                  <a:schemeClr val="tx1">
                    <a:lumMod val="85000"/>
                    <a:lumOff val="15000"/>
                  </a:schemeClr>
                </a:solidFill>
                <a:latin typeface="Meiryo UI" panose="020B0604030504040204" pitchFamily="50" charset="-128"/>
                <a:ea typeface="Meiryo UI" panose="020B0604030504040204" pitchFamily="50" charset="-128"/>
              </a:rPr>
              <a:t>　　　　　音声データをテキスト化して保管するので、過去のデータも簡単に検索して確認できる。</a:t>
            </a:r>
            <a:endParaRPr kumimoji="1"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endParaRPr kumimoji="1" lang="ja-JP" altLang="en-US" sz="3600">
              <a:solidFill>
                <a:schemeClr val="tx1">
                  <a:lumMod val="85000"/>
                  <a:lumOff val="1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6010140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0804A6EA-2AD6-41EE-8333-D69A71E3B2B7}"/>
              </a:ext>
            </a:extLst>
          </p:cNvPr>
          <p:cNvGrpSpPr/>
          <p:nvPr/>
        </p:nvGrpSpPr>
        <p:grpSpPr>
          <a:xfrm>
            <a:off x="895326" y="1808820"/>
            <a:ext cx="7332012" cy="4693382"/>
            <a:chOff x="886486" y="2096852"/>
            <a:chExt cx="7332012" cy="4693382"/>
          </a:xfrm>
        </p:grpSpPr>
        <p:pic>
          <p:nvPicPr>
            <p:cNvPr id="3" name="Picture 2">
              <a:extLst>
                <a:ext uri="{FF2B5EF4-FFF2-40B4-BE49-F238E27FC236}">
                  <a16:creationId xmlns:a16="http://schemas.microsoft.com/office/drawing/2014/main" id="{FD84D774-A7C9-44DD-11B0-53989800E5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20"/>
            <a:stretch/>
          </p:blipFill>
          <p:spPr bwMode="auto">
            <a:xfrm>
              <a:off x="886486" y="2096852"/>
              <a:ext cx="7332011" cy="4693382"/>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2E657199-3F35-E51A-3DD1-D5C3E179F162}"/>
                </a:ext>
              </a:extLst>
            </p:cNvPr>
            <p:cNvSpPr/>
            <p:nvPr/>
          </p:nvSpPr>
          <p:spPr bwMode="auto">
            <a:xfrm>
              <a:off x="3512840" y="5733256"/>
              <a:ext cx="73188" cy="8545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7" name="TextBox 3">
              <a:extLst>
                <a:ext uri="{FF2B5EF4-FFF2-40B4-BE49-F238E27FC236}">
                  <a16:creationId xmlns:a16="http://schemas.microsoft.com/office/drawing/2014/main" id="{11AF7093-A168-C186-25BB-C9CF3FAF5A0F}"/>
                </a:ext>
              </a:extLst>
            </p:cNvPr>
            <p:cNvSpPr txBox="1"/>
            <p:nvPr/>
          </p:nvSpPr>
          <p:spPr>
            <a:xfrm>
              <a:off x="6766682" y="4956471"/>
              <a:ext cx="1451816" cy="365125"/>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100" b="1" dirty="0">
                  <a:latin typeface="Meiryo UI"/>
                  <a:ea typeface="Meiryo UI"/>
                  <a:cs typeface="Calibri"/>
                </a:rPr>
                <a:t>オートメモ</a:t>
              </a:r>
              <a:endParaRPr lang="en-US" sz="1100" b="1" dirty="0">
                <a:latin typeface="Meiryo UI"/>
                <a:ea typeface="Meiryo UI"/>
              </a:endParaRPr>
            </a:p>
          </p:txBody>
        </p:sp>
        <p:sp>
          <p:nvSpPr>
            <p:cNvPr id="18" name="TextBox 3">
              <a:extLst>
                <a:ext uri="{FF2B5EF4-FFF2-40B4-BE49-F238E27FC236}">
                  <a16:creationId xmlns:a16="http://schemas.microsoft.com/office/drawing/2014/main" id="{6115E0D5-5E18-D4A6-6E6F-C26610B7344E}"/>
                </a:ext>
              </a:extLst>
            </p:cNvPr>
            <p:cNvSpPr txBox="1"/>
            <p:nvPr/>
          </p:nvSpPr>
          <p:spPr>
            <a:xfrm>
              <a:off x="3802810" y="6365712"/>
              <a:ext cx="2268251" cy="301005"/>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100" b="1" dirty="0">
                  <a:latin typeface="Meiryo UI"/>
                  <a:ea typeface="Meiryo UI"/>
                  <a:cs typeface="Calibri"/>
                </a:rPr>
                <a:t>オートメモ</a:t>
              </a:r>
              <a:endParaRPr lang="en-US" sz="1100" b="1" dirty="0">
                <a:latin typeface="Meiryo UI"/>
                <a:ea typeface="Meiryo UI"/>
              </a:endParaRPr>
            </a:p>
          </p:txBody>
        </p:sp>
      </p:grpSp>
      <p:sp>
        <p:nvSpPr>
          <p:cNvPr id="2" name="コンテンツ プレースホルダ 2">
            <a:extLst>
              <a:ext uri="{FF2B5EF4-FFF2-40B4-BE49-F238E27FC236}">
                <a16:creationId xmlns:a16="http://schemas.microsoft.com/office/drawing/2014/main" id="{B9ADD277-6E53-2EE8-1262-5D500F247F06}"/>
              </a:ext>
            </a:extLst>
          </p:cNvPr>
          <p:cNvSpPr txBox="1">
            <a:spLocks noChangeArrowheads="1"/>
          </p:cNvSpPr>
          <p:nvPr/>
        </p:nvSpPr>
        <p:spPr bwMode="auto">
          <a:xfrm>
            <a:off x="92460" y="855508"/>
            <a:ext cx="8532947" cy="1306512"/>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0" indent="0" algn="l">
              <a:buNone/>
              <a:defRPr/>
            </a:pPr>
            <a:r>
              <a:rPr lang="ja-JP" altLang="en-US" sz="1200" kern="0" dirty="0">
                <a:effectLst/>
                <a:latin typeface="Meiryo UI" panose="020B0604030504040204" pitchFamily="50" charset="-128"/>
                <a:ea typeface="Meiryo UI" panose="020B0604030504040204" pitchFamily="50" charset="-128"/>
              </a:rPr>
              <a:t>・苦労していた文字起こし作業も、オートメモなら全自動。</a:t>
            </a:r>
          </a:p>
          <a:p>
            <a:pPr marL="0" indent="0" algn="l">
              <a:buNone/>
              <a:defRPr/>
            </a:pPr>
            <a:r>
              <a:rPr lang="ja-JP" altLang="en-US" sz="1200" kern="0" dirty="0">
                <a:effectLst/>
                <a:latin typeface="Meiryo UI" panose="020B0604030504040204" pitchFamily="50" charset="-128"/>
                <a:ea typeface="Meiryo UI" panose="020B0604030504040204" pitchFamily="50" charset="-128"/>
              </a:rPr>
              <a:t>・オートメモ製品（ブラウザ版</a:t>
            </a:r>
            <a:r>
              <a:rPr lang="en-US" altLang="ja-JP" sz="1200" kern="0" dirty="0">
                <a:effectLst/>
                <a:latin typeface="Meiryo UI" panose="020B0604030504040204" pitchFamily="50" charset="-128"/>
                <a:ea typeface="Meiryo UI" panose="020B0604030504040204" pitchFamily="50" charset="-128"/>
              </a:rPr>
              <a:t>/S/R/</a:t>
            </a:r>
            <a:r>
              <a:rPr lang="ja-JP" altLang="en-US" sz="1200" kern="0" dirty="0">
                <a:effectLst/>
                <a:latin typeface="Meiryo UI" panose="020B0604030504040204" pitchFamily="50" charset="-128"/>
                <a:ea typeface="Meiryo UI" panose="020B0604030504040204" pitchFamily="50" charset="-128"/>
              </a:rPr>
              <a:t>スマホ</a:t>
            </a:r>
            <a:r>
              <a:rPr lang="en-US" altLang="ja-JP" sz="1200" kern="0" dirty="0">
                <a:effectLst/>
                <a:latin typeface="Meiryo UI" panose="020B0604030504040204" pitchFamily="50" charset="-128"/>
                <a:ea typeface="Meiryo UI" panose="020B0604030504040204" pitchFamily="50" charset="-128"/>
              </a:rPr>
              <a:t>app</a:t>
            </a:r>
            <a:r>
              <a:rPr lang="ja-JP" altLang="en-US" sz="1200" kern="0" dirty="0">
                <a:effectLst/>
                <a:latin typeface="Meiryo UI" panose="020B0604030504040204" pitchFamily="50" charset="-128"/>
                <a:ea typeface="Meiryo UI" panose="020B0604030504040204" pitchFamily="50" charset="-128"/>
              </a:rPr>
              <a:t>）で録音したデータを</a:t>
            </a:r>
            <a:r>
              <a:rPr lang="en-US" altLang="ja-JP" sz="1200" kern="0" dirty="0">
                <a:effectLst/>
                <a:latin typeface="Meiryo UI" panose="020B0604030504040204" pitchFamily="50" charset="-128"/>
                <a:ea typeface="Meiryo UI" panose="020B0604030504040204" pitchFamily="50" charset="-128"/>
              </a:rPr>
              <a:t>web</a:t>
            </a:r>
            <a:r>
              <a:rPr lang="ja-JP" altLang="en-US" sz="1200" kern="0" dirty="0">
                <a:effectLst/>
                <a:latin typeface="Meiryo UI" panose="020B0604030504040204" pitchFamily="50" charset="-128"/>
                <a:ea typeface="Meiryo UI" panose="020B0604030504040204" pitchFamily="50" charset="-128"/>
              </a:rPr>
              <a:t>アプリ「オートメモ」と自動連携。</a:t>
            </a:r>
            <a:endParaRPr lang="en-US" altLang="ja-JP" sz="1200" kern="0" dirty="0">
              <a:effectLst/>
              <a:latin typeface="Meiryo UI" panose="020B0604030504040204" pitchFamily="50" charset="-128"/>
              <a:ea typeface="Meiryo UI" panose="020B0604030504040204" pitchFamily="50" charset="-128"/>
            </a:endParaRPr>
          </a:p>
          <a:p>
            <a:pPr marL="0" indent="0" algn="l">
              <a:buNone/>
              <a:defRPr/>
            </a:pPr>
            <a:r>
              <a:rPr lang="ja-JP" altLang="en-US" sz="1200" kern="0" dirty="0">
                <a:effectLst/>
                <a:latin typeface="Meiryo UI" panose="020B0604030504040204" pitchFamily="50" charset="-128"/>
                <a:ea typeface="Meiryo UI" panose="020B0604030504040204" pitchFamily="50" charset="-128"/>
              </a:rPr>
              <a:t>・音声もテキストも、すべてクラウドに自動保存されるので、面倒だった録音データの管理も不要。</a:t>
            </a:r>
            <a:endParaRPr lang="en-US" altLang="ja-JP" sz="1200" kern="0" dirty="0">
              <a:effectLst/>
              <a:latin typeface="Meiryo UI" panose="020B0604030504040204" pitchFamily="50" charset="-128"/>
              <a:ea typeface="Meiryo UI" panose="020B0604030504040204" pitchFamily="50" charset="-128"/>
            </a:endParaRPr>
          </a:p>
          <a:p>
            <a:pPr marL="0" indent="0" algn="l">
              <a:buNone/>
              <a:defRPr/>
            </a:pPr>
            <a:r>
              <a:rPr lang="ja-JP" altLang="en-US" sz="1200" kern="0" dirty="0">
                <a:effectLst/>
                <a:latin typeface="Meiryo UI" panose="020B0604030504040204" pitchFamily="50" charset="-128"/>
                <a:ea typeface="Meiryo UI" panose="020B0604030504040204" pitchFamily="50" charset="-128"/>
              </a:rPr>
              <a:t>・アカウントは、</a:t>
            </a:r>
            <a:r>
              <a:rPr lang="en-US" altLang="ja-JP" sz="1200" kern="0" dirty="0">
                <a:effectLst/>
                <a:latin typeface="Meiryo UI" panose="020B0604030504040204" pitchFamily="50" charset="-128"/>
                <a:ea typeface="Meiryo UI" panose="020B0604030504040204" pitchFamily="50" charset="-128"/>
              </a:rPr>
              <a:t>Google</a:t>
            </a:r>
            <a:r>
              <a:rPr lang="ja-JP" altLang="en-US" sz="1200" kern="0" dirty="0">
                <a:effectLst/>
                <a:latin typeface="Meiryo UI" panose="020B0604030504040204" pitchFamily="50" charset="-128"/>
                <a:ea typeface="Meiryo UI" panose="020B0604030504040204" pitchFamily="50" charset="-128"/>
              </a:rPr>
              <a:t>、</a:t>
            </a:r>
            <a:r>
              <a:rPr lang="en-US" altLang="ja-JP" sz="1200" kern="0" dirty="0">
                <a:effectLst/>
                <a:latin typeface="Meiryo UI" panose="020B0604030504040204" pitchFamily="50" charset="-128"/>
                <a:ea typeface="Meiryo UI" panose="020B0604030504040204" pitchFamily="50" charset="-128"/>
              </a:rPr>
              <a:t>Apple</a:t>
            </a:r>
            <a:r>
              <a:rPr lang="ja-JP" altLang="en-US" sz="1200" kern="0" dirty="0">
                <a:effectLst/>
                <a:latin typeface="Meiryo UI" panose="020B0604030504040204" pitchFamily="50" charset="-128"/>
                <a:ea typeface="Meiryo UI" panose="020B0604030504040204" pitchFamily="50" charset="-128"/>
              </a:rPr>
              <a:t>、</a:t>
            </a:r>
            <a:r>
              <a:rPr lang="en-US" altLang="ja-JP" sz="1200" kern="0" dirty="0">
                <a:effectLst/>
                <a:latin typeface="Meiryo UI" panose="020B0604030504040204" pitchFamily="50" charset="-128"/>
                <a:ea typeface="Meiryo UI" panose="020B0604030504040204" pitchFamily="50" charset="-128"/>
              </a:rPr>
              <a:t> Microsoft </a:t>
            </a:r>
            <a:r>
              <a:rPr lang="ja-JP" altLang="en-US" sz="1200" kern="0" dirty="0">
                <a:effectLst/>
                <a:latin typeface="Meiryo UI" panose="020B0604030504040204" pitchFamily="50" charset="-128"/>
                <a:ea typeface="Meiryo UI" panose="020B0604030504040204" pitchFamily="50" charset="-128"/>
              </a:rPr>
              <a:t>アカウントを使用してログイン。</a:t>
            </a:r>
            <a:endParaRPr lang="ja-JP" altLang="en-US" sz="1200" kern="0" dirty="0">
              <a:solidFill>
                <a:srgbClr val="FF0000"/>
              </a:solidFill>
              <a:effectLst/>
              <a:latin typeface="Meiryo UI" panose="020B0604030504040204" pitchFamily="50" charset="-128"/>
              <a:ea typeface="Meiryo UI" panose="020B0604030504040204" pitchFamily="50" charset="-128"/>
            </a:endParaRPr>
          </a:p>
          <a:p>
            <a:pPr marL="0" indent="0" algn="l">
              <a:buNone/>
              <a:defRPr/>
            </a:pPr>
            <a:endParaRPr lang="en-US" altLang="ja-JP" sz="1200" kern="0" dirty="0">
              <a:effectLst/>
              <a:latin typeface="Meiryo UI" panose="020B0604030504040204" pitchFamily="50" charset="-128"/>
              <a:ea typeface="Meiryo UI" panose="020B0604030504040204" pitchFamily="50" charset="-128"/>
            </a:endParaRPr>
          </a:p>
        </p:txBody>
      </p:sp>
      <p:sp>
        <p:nvSpPr>
          <p:cNvPr id="5" name="コンテンツ プレースホルダ 2">
            <a:extLst>
              <a:ext uri="{FF2B5EF4-FFF2-40B4-BE49-F238E27FC236}">
                <a16:creationId xmlns:a16="http://schemas.microsoft.com/office/drawing/2014/main" id="{A017E714-C75A-FB29-A52E-3B265F9B0EBD}"/>
              </a:ext>
            </a:extLst>
          </p:cNvPr>
          <p:cNvSpPr txBox="1">
            <a:spLocks noChangeArrowheads="1"/>
          </p:cNvSpPr>
          <p:nvPr/>
        </p:nvSpPr>
        <p:spPr bwMode="auto">
          <a:xfrm>
            <a:off x="236476" y="545852"/>
            <a:ext cx="5326062" cy="325437"/>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sz="1800" b="1" kern="0" dirty="0">
                <a:effectLst/>
                <a:latin typeface="Meiryo UI" panose="020B0604030504040204" pitchFamily="50" charset="-128"/>
                <a:ea typeface="Meiryo UI" panose="020B0604030504040204" pitchFamily="50" charset="-128"/>
              </a:rPr>
              <a:t>議事録の作成を超時短</a:t>
            </a:r>
          </a:p>
        </p:txBody>
      </p:sp>
      <p:sp>
        <p:nvSpPr>
          <p:cNvPr id="6" name="Rectangle 2">
            <a:extLst>
              <a:ext uri="{FF2B5EF4-FFF2-40B4-BE49-F238E27FC236}">
                <a16:creationId xmlns:a16="http://schemas.microsoft.com/office/drawing/2014/main" id="{28BF771E-B17B-E5A8-1335-B3AF6CB022F7}"/>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a:solidFill>
                  <a:schemeClr val="bg1"/>
                </a:solidFill>
                <a:latin typeface="Meiryo UI" panose="020B0604030504040204" pitchFamily="50" charset="-128"/>
                <a:ea typeface="Meiryo UI" panose="020B0604030504040204" pitchFamily="50" charset="-128"/>
              </a:rPr>
              <a:t>サービス概念図</a:t>
            </a:r>
            <a:endParaRPr lang="en-US" altLang="ja-JP" b="1" kern="0">
              <a:solidFill>
                <a:schemeClr val="bg1"/>
              </a:solidFill>
              <a:latin typeface="Meiryo UI" panose="020B0604030504040204" pitchFamily="50" charset="-128"/>
              <a:ea typeface="Meiryo UI" panose="020B0604030504040204" pitchFamily="50" charset="-128"/>
            </a:endParaRPr>
          </a:p>
        </p:txBody>
      </p:sp>
      <p:sp>
        <p:nvSpPr>
          <p:cNvPr id="8" name="フローチャート: 処理 7">
            <a:extLst>
              <a:ext uri="{FF2B5EF4-FFF2-40B4-BE49-F238E27FC236}">
                <a16:creationId xmlns:a16="http://schemas.microsoft.com/office/drawing/2014/main" id="{5EF27A33-424A-B3CA-0F42-015C7F03C0AB}"/>
              </a:ext>
            </a:extLst>
          </p:cNvPr>
          <p:cNvSpPr/>
          <p:nvPr/>
        </p:nvSpPr>
        <p:spPr bwMode="auto">
          <a:xfrm>
            <a:off x="3584848" y="2555641"/>
            <a:ext cx="1071643" cy="301005"/>
          </a:xfrm>
          <a:prstGeom prst="flowChartProcess">
            <a:avLst/>
          </a:prstGeom>
          <a:solidFill>
            <a:srgbClr val="00B0F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Chat</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GPT</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フローチャート: 処理 8">
            <a:extLst>
              <a:ext uri="{FF2B5EF4-FFF2-40B4-BE49-F238E27FC236}">
                <a16:creationId xmlns:a16="http://schemas.microsoft.com/office/drawing/2014/main" id="{4D1E2BAC-251F-3635-E374-7D81F8849314}"/>
              </a:ext>
            </a:extLst>
          </p:cNvPr>
          <p:cNvSpPr/>
          <p:nvPr/>
        </p:nvSpPr>
        <p:spPr bwMode="auto">
          <a:xfrm>
            <a:off x="2432721" y="2546284"/>
            <a:ext cx="1152128" cy="310362"/>
          </a:xfrm>
          <a:prstGeom prst="flowChartProcess">
            <a:avLst/>
          </a:prstGeom>
          <a:solidFill>
            <a:srgbClr val="00B0F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Whisper</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フローチャート: 処理 11">
            <a:extLst>
              <a:ext uri="{FF2B5EF4-FFF2-40B4-BE49-F238E27FC236}">
                <a16:creationId xmlns:a16="http://schemas.microsoft.com/office/drawing/2014/main" id="{364D745C-93B6-B8CF-192D-CEC648A2FC32}"/>
              </a:ext>
            </a:extLst>
          </p:cNvPr>
          <p:cNvSpPr/>
          <p:nvPr/>
        </p:nvSpPr>
        <p:spPr bwMode="auto">
          <a:xfrm>
            <a:off x="2727062" y="2187313"/>
            <a:ext cx="1735612" cy="257339"/>
          </a:xfrm>
          <a:prstGeom prst="flowChartProcess">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en-US" altLang="ja-JP" sz="800" b="1"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AutoMemo</a:t>
            </a:r>
            <a:r>
              <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クラウド</a:t>
            </a:r>
          </a:p>
        </p:txBody>
      </p:sp>
    </p:spTree>
    <p:extLst>
      <p:ext uri="{BB962C8B-B14F-4D97-AF65-F5344CB8AC3E}">
        <p14:creationId xmlns:p14="http://schemas.microsoft.com/office/powerpoint/2010/main" val="1107819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BAF9354-6156-E999-A51C-16B8C6A7E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58" y="1467160"/>
            <a:ext cx="5176722" cy="46629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77921C8-312C-73A0-C009-E5A9E81DD357}"/>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a:solidFill>
                  <a:schemeClr val="bg1"/>
                </a:solidFill>
                <a:latin typeface="Meiryo UI" panose="020B0604030504040204" pitchFamily="50" charset="-128"/>
                <a:ea typeface="Meiryo UI" panose="020B0604030504040204" pitchFamily="50" charset="-128"/>
              </a:rPr>
              <a:t>オートメモシリーズ　実績・受賞歴など</a:t>
            </a:r>
            <a:endParaRPr lang="en-US" altLang="ja-JP" b="1" kern="0">
              <a:solidFill>
                <a:schemeClr val="bg1"/>
              </a:solidFill>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D9D878B3-3B64-8257-9F8E-47EBC458D7AE}"/>
              </a:ext>
            </a:extLst>
          </p:cNvPr>
          <p:cNvSpPr txBox="1"/>
          <p:nvPr/>
        </p:nvSpPr>
        <p:spPr>
          <a:xfrm>
            <a:off x="214127" y="544457"/>
            <a:ext cx="9419394" cy="461665"/>
          </a:xfrm>
          <a:prstGeom prst="rect">
            <a:avLst/>
          </a:prstGeom>
          <a:noFill/>
        </p:spPr>
        <p:txBody>
          <a:bodyPr wrap="square" rtlCol="0">
            <a:spAutoFit/>
          </a:bodyPr>
          <a:lstStyle/>
          <a:p>
            <a:r>
              <a:rPr kumimoji="1" lang="ja-JP" altLang="en-US" sz="2000" b="1" dirty="0">
                <a:solidFill>
                  <a:schemeClr val="tx1"/>
                </a:solidFill>
                <a:latin typeface="Meiryo UI" panose="020B0604030504040204" pitchFamily="50" charset="-128"/>
                <a:ea typeface="Meiryo UI" panose="020B0604030504040204" pitchFamily="50" charset="-128"/>
              </a:rPr>
              <a:t>累計アカウント数</a:t>
            </a:r>
            <a:r>
              <a:rPr kumimoji="1" lang="en-US" altLang="ja-JP" sz="2400" b="1" dirty="0">
                <a:solidFill>
                  <a:srgbClr val="FF0000"/>
                </a:solidFill>
                <a:latin typeface="Meiryo UI" panose="020B0604030504040204" pitchFamily="50" charset="-128"/>
                <a:ea typeface="Meiryo UI" panose="020B0604030504040204" pitchFamily="50" charset="-128"/>
              </a:rPr>
              <a:t>20</a:t>
            </a:r>
            <a:r>
              <a:rPr kumimoji="1" lang="ja-JP" altLang="en-US" sz="2400" b="1" dirty="0">
                <a:solidFill>
                  <a:srgbClr val="FF0000"/>
                </a:solidFill>
                <a:latin typeface="Meiryo UI" panose="020B0604030504040204" pitchFamily="50" charset="-128"/>
                <a:ea typeface="Meiryo UI" panose="020B0604030504040204" pitchFamily="50" charset="-128"/>
              </a:rPr>
              <a:t>万</a:t>
            </a:r>
            <a:r>
              <a:rPr kumimoji="1" lang="ja-JP" altLang="en-US" sz="2000" b="1" dirty="0">
                <a:solidFill>
                  <a:schemeClr val="tx1"/>
                </a:solidFill>
                <a:latin typeface="Meiryo UI" panose="020B0604030504040204" pitchFamily="50" charset="-128"/>
                <a:ea typeface="Meiryo UI" panose="020B0604030504040204" pitchFamily="50" charset="-128"/>
              </a:rPr>
              <a:t>アカウントを突破</a:t>
            </a:r>
            <a:r>
              <a:rPr kumimoji="1" lang="ja-JP" altLang="en-US" sz="2000" dirty="0">
                <a:solidFill>
                  <a:schemeClr val="tx1"/>
                </a:solidFill>
                <a:latin typeface="Meiryo UI" panose="020B0604030504040204" pitchFamily="50" charset="-128"/>
                <a:ea typeface="Meiryo UI" panose="020B0604030504040204" pitchFamily="50" charset="-128"/>
              </a:rPr>
              <a:t>（</a:t>
            </a:r>
            <a:r>
              <a:rPr kumimoji="1" lang="en-US" altLang="ja-JP" sz="2000" dirty="0">
                <a:solidFill>
                  <a:schemeClr val="tx1"/>
                </a:solidFill>
                <a:latin typeface="Meiryo UI" panose="020B0604030504040204" pitchFamily="50" charset="-128"/>
                <a:ea typeface="Meiryo UI" panose="020B0604030504040204" pitchFamily="50" charset="-128"/>
              </a:rPr>
              <a:t>2025</a:t>
            </a:r>
            <a:r>
              <a:rPr kumimoji="1" lang="ja-JP" altLang="en-US" sz="2000" dirty="0">
                <a:solidFill>
                  <a:schemeClr val="tx1"/>
                </a:solidFill>
                <a:latin typeface="Meiryo UI" panose="020B0604030504040204" pitchFamily="50" charset="-128"/>
                <a:ea typeface="Meiryo UI" panose="020B0604030504040204" pitchFamily="50" charset="-128"/>
              </a:rPr>
              <a:t>年</a:t>
            </a:r>
            <a:r>
              <a:rPr lang="en-US" altLang="ja-JP" sz="2000" dirty="0">
                <a:solidFill>
                  <a:schemeClr val="tx1"/>
                </a:solidFill>
                <a:latin typeface="Meiryo UI" panose="020B0604030504040204" pitchFamily="50" charset="-128"/>
                <a:ea typeface="Meiryo UI" panose="020B0604030504040204" pitchFamily="50" charset="-128"/>
              </a:rPr>
              <a:t>6</a:t>
            </a:r>
            <a:r>
              <a:rPr kumimoji="1" lang="ja-JP" altLang="en-US" sz="2000" dirty="0">
                <a:solidFill>
                  <a:schemeClr val="tx1"/>
                </a:solidFill>
                <a:latin typeface="Meiryo UI" panose="020B0604030504040204" pitchFamily="50" charset="-128"/>
                <a:ea typeface="Meiryo UI" panose="020B0604030504040204" pitchFamily="50" charset="-128"/>
              </a:rPr>
              <a:t>月時点）</a:t>
            </a:r>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E192E906-FC14-4BF8-1492-BEB702D2B82A}"/>
              </a:ext>
            </a:extLst>
          </p:cNvPr>
          <p:cNvSpPr txBox="1"/>
          <p:nvPr/>
        </p:nvSpPr>
        <p:spPr>
          <a:xfrm>
            <a:off x="5807304" y="2108353"/>
            <a:ext cx="3602338" cy="461665"/>
          </a:xfrm>
          <a:prstGeom prst="rect">
            <a:avLst/>
          </a:prstGeom>
          <a:noFill/>
        </p:spPr>
        <p:txBody>
          <a:bodyPr wrap="square" rtlCol="0">
            <a:spAutoFit/>
          </a:bodyPr>
          <a:lstStyle/>
          <a:p>
            <a:r>
              <a:rPr kumimoji="1" lang="ja-JP" altLang="en-US" sz="1600" b="1" dirty="0">
                <a:solidFill>
                  <a:schemeClr val="tx1"/>
                </a:solidFill>
                <a:latin typeface="Meiryo UI" panose="020B0604030504040204" pitchFamily="50" charset="-128"/>
                <a:ea typeface="Meiryo UI" panose="020B0604030504040204" pitchFamily="50" charset="-128"/>
              </a:rPr>
              <a:t>ー 導入実績</a:t>
            </a:r>
            <a:r>
              <a:rPr lang="en-US" altLang="ja-JP" sz="2400" b="1" dirty="0">
                <a:solidFill>
                  <a:srgbClr val="FF0000"/>
                </a:solidFill>
                <a:latin typeface="Meiryo UI" panose="020B0604030504040204" pitchFamily="50" charset="-128"/>
                <a:ea typeface="Meiryo UI" panose="020B0604030504040204" pitchFamily="50" charset="-128"/>
              </a:rPr>
              <a:t>2,500</a:t>
            </a:r>
            <a:r>
              <a:rPr lang="ja-JP" altLang="en-US" sz="1600" b="1" dirty="0">
                <a:solidFill>
                  <a:schemeClr val="tx1"/>
                </a:solidFill>
                <a:latin typeface="Meiryo UI" panose="020B0604030504040204" pitchFamily="50" charset="-128"/>
                <a:ea typeface="Meiryo UI" panose="020B0604030504040204" pitchFamily="50" charset="-128"/>
              </a:rPr>
              <a:t>社以上 </a:t>
            </a:r>
            <a:r>
              <a:rPr kumimoji="1" lang="ja-JP" altLang="en-US" sz="1600" b="1" dirty="0">
                <a:solidFill>
                  <a:schemeClr val="tx1"/>
                </a:solidFill>
                <a:latin typeface="Meiryo UI" panose="020B0604030504040204" pitchFamily="50" charset="-128"/>
                <a:ea typeface="Meiryo UI" panose="020B0604030504040204" pitchFamily="50" charset="-128"/>
              </a:rPr>
              <a:t>ー</a:t>
            </a:r>
          </a:p>
        </p:txBody>
      </p:sp>
      <p:pic>
        <p:nvPicPr>
          <p:cNvPr id="11" name="図 10">
            <a:extLst>
              <a:ext uri="{FF2B5EF4-FFF2-40B4-BE49-F238E27FC236}">
                <a16:creationId xmlns:a16="http://schemas.microsoft.com/office/drawing/2014/main" id="{DFD54F38-9321-0BB4-A97D-FFC18C270314}"/>
              </a:ext>
            </a:extLst>
          </p:cNvPr>
          <p:cNvPicPr>
            <a:picLocks noChangeAspect="1"/>
          </p:cNvPicPr>
          <p:nvPr/>
        </p:nvPicPr>
        <p:blipFill>
          <a:blip r:embed="rId3"/>
          <a:stretch>
            <a:fillRect/>
          </a:stretch>
        </p:blipFill>
        <p:spPr>
          <a:xfrm>
            <a:off x="5980514" y="3059107"/>
            <a:ext cx="1771651" cy="469297"/>
          </a:xfrm>
          <a:prstGeom prst="rect">
            <a:avLst/>
          </a:prstGeom>
        </p:spPr>
      </p:pic>
      <p:pic>
        <p:nvPicPr>
          <p:cNvPr id="15" name="図 14">
            <a:extLst>
              <a:ext uri="{FF2B5EF4-FFF2-40B4-BE49-F238E27FC236}">
                <a16:creationId xmlns:a16="http://schemas.microsoft.com/office/drawing/2014/main" id="{F1C347DC-F0C5-DBE4-869B-1CA24EC4F178}"/>
              </a:ext>
            </a:extLst>
          </p:cNvPr>
          <p:cNvPicPr>
            <a:picLocks noChangeAspect="1"/>
          </p:cNvPicPr>
          <p:nvPr/>
        </p:nvPicPr>
        <p:blipFill>
          <a:blip r:embed="rId4"/>
          <a:stretch>
            <a:fillRect/>
          </a:stretch>
        </p:blipFill>
        <p:spPr>
          <a:xfrm>
            <a:off x="7708709" y="2607903"/>
            <a:ext cx="1694937" cy="438961"/>
          </a:xfrm>
          <a:prstGeom prst="rect">
            <a:avLst/>
          </a:prstGeom>
        </p:spPr>
      </p:pic>
      <p:pic>
        <p:nvPicPr>
          <p:cNvPr id="18" name="Picture 4" descr="株式会社常陽銀行様">
            <a:extLst>
              <a:ext uri="{FF2B5EF4-FFF2-40B4-BE49-F238E27FC236}">
                <a16:creationId xmlns:a16="http://schemas.microsoft.com/office/drawing/2014/main" id="{52F28C0F-A335-7C4F-ABEC-394A6E82961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14" t="31585" r="5702" b="30747"/>
          <a:stretch/>
        </p:blipFill>
        <p:spPr bwMode="auto">
          <a:xfrm>
            <a:off x="5879017" y="2648830"/>
            <a:ext cx="1840154" cy="467904"/>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a:extLst>
              <a:ext uri="{FF2B5EF4-FFF2-40B4-BE49-F238E27FC236}">
                <a16:creationId xmlns:a16="http://schemas.microsoft.com/office/drawing/2014/main" id="{677DD0C6-369F-A487-F054-0D499A621155}"/>
              </a:ext>
            </a:extLst>
          </p:cNvPr>
          <p:cNvSpPr txBox="1"/>
          <p:nvPr/>
        </p:nvSpPr>
        <p:spPr>
          <a:xfrm>
            <a:off x="5770939" y="1446304"/>
            <a:ext cx="3456383" cy="707886"/>
          </a:xfrm>
          <a:prstGeom prst="rect">
            <a:avLst/>
          </a:prstGeom>
          <a:noFill/>
        </p:spPr>
        <p:txBody>
          <a:bodyPr wrap="square" rtlCol="0">
            <a:spAutoFit/>
          </a:bodyPr>
          <a:lstStyle/>
          <a:p>
            <a:r>
              <a:rPr kumimoji="1" lang="ja-JP" altLang="en-US" sz="2000" b="1" dirty="0">
                <a:solidFill>
                  <a:schemeClr val="tx1"/>
                </a:solidFill>
                <a:latin typeface="Meiryo UI" panose="020B0604030504040204" pitchFamily="50" charset="-128"/>
                <a:ea typeface="Meiryo UI" panose="020B0604030504040204" pitchFamily="50" charset="-128"/>
              </a:rPr>
              <a:t>法人</a:t>
            </a:r>
            <a:r>
              <a:rPr lang="ja-JP" altLang="en-US" sz="2000" b="1" dirty="0">
                <a:solidFill>
                  <a:schemeClr val="tx1"/>
                </a:solidFill>
                <a:latin typeface="Meiryo UI" panose="020B0604030504040204" pitchFamily="50" charset="-128"/>
                <a:ea typeface="Meiryo UI" panose="020B0604030504040204" pitchFamily="50" charset="-128"/>
              </a:rPr>
              <a:t>・自治体</a:t>
            </a:r>
            <a:r>
              <a:rPr kumimoji="1" lang="ja-JP" altLang="en-US" sz="2000" b="1" dirty="0">
                <a:solidFill>
                  <a:schemeClr val="tx1"/>
                </a:solidFill>
                <a:latin typeface="Meiryo UI" panose="020B0604030504040204" pitchFamily="50" charset="-128"/>
                <a:ea typeface="Meiryo UI" panose="020B0604030504040204" pitchFamily="50" charset="-128"/>
              </a:rPr>
              <a:t>でも</a:t>
            </a:r>
            <a:endParaRPr kumimoji="1" lang="en-US" altLang="ja-JP" sz="2000" b="1" dirty="0">
              <a:solidFill>
                <a:schemeClr val="tx1"/>
              </a:solidFill>
              <a:latin typeface="Meiryo UI" panose="020B0604030504040204" pitchFamily="50" charset="-128"/>
              <a:ea typeface="Meiryo UI" panose="020B0604030504040204" pitchFamily="50" charset="-128"/>
            </a:endParaRPr>
          </a:p>
          <a:p>
            <a:r>
              <a:rPr kumimoji="1" lang="ja-JP" altLang="en-US" sz="2000" b="1" dirty="0">
                <a:solidFill>
                  <a:schemeClr val="tx1"/>
                </a:solidFill>
                <a:latin typeface="Meiryo UI" panose="020B0604030504040204" pitchFamily="50" charset="-128"/>
                <a:ea typeface="Meiryo UI" panose="020B0604030504040204" pitchFamily="50" charset="-128"/>
              </a:rPr>
              <a:t>導入多数</a:t>
            </a:r>
          </a:p>
        </p:txBody>
      </p:sp>
      <p:pic>
        <p:nvPicPr>
          <p:cNvPr id="2" name="図 1">
            <a:extLst>
              <a:ext uri="{FF2B5EF4-FFF2-40B4-BE49-F238E27FC236}">
                <a16:creationId xmlns:a16="http://schemas.microsoft.com/office/drawing/2014/main" id="{645CF143-2192-4503-E13F-BE4C195B31A5}"/>
              </a:ext>
            </a:extLst>
          </p:cNvPr>
          <p:cNvPicPr>
            <a:picLocks noChangeAspect="1"/>
          </p:cNvPicPr>
          <p:nvPr/>
        </p:nvPicPr>
        <p:blipFill>
          <a:blip r:embed="rId6"/>
          <a:srcRect l="23849" t="19024" r="22874" b="19325"/>
          <a:stretch/>
        </p:blipFill>
        <p:spPr>
          <a:xfrm>
            <a:off x="8139461" y="3093399"/>
            <a:ext cx="702603" cy="487829"/>
          </a:xfrm>
          <a:prstGeom prst="rect">
            <a:avLst/>
          </a:prstGeom>
        </p:spPr>
      </p:pic>
      <p:sp>
        <p:nvSpPr>
          <p:cNvPr id="20" name="テキスト ボックス 19">
            <a:extLst>
              <a:ext uri="{FF2B5EF4-FFF2-40B4-BE49-F238E27FC236}">
                <a16:creationId xmlns:a16="http://schemas.microsoft.com/office/drawing/2014/main" id="{E3B6FF49-A95C-64E1-86E2-D6BB7CE09D82}"/>
              </a:ext>
            </a:extLst>
          </p:cNvPr>
          <p:cNvSpPr txBox="1"/>
          <p:nvPr/>
        </p:nvSpPr>
        <p:spPr>
          <a:xfrm>
            <a:off x="5807304" y="3818041"/>
            <a:ext cx="3796456" cy="523220"/>
          </a:xfrm>
          <a:prstGeom prst="rect">
            <a:avLst/>
          </a:prstGeom>
          <a:noFill/>
        </p:spPr>
        <p:txBody>
          <a:bodyPr wrap="square">
            <a:spAutoFit/>
          </a:bodyPr>
          <a:lstStyle/>
          <a:p>
            <a:r>
              <a:rPr lang="ja-JP" altLang="en-US" sz="1600" b="1" dirty="0">
                <a:solidFill>
                  <a:schemeClr val="tx1"/>
                </a:solidFill>
                <a:latin typeface="Meiryo UI" panose="020B0604030504040204" pitchFamily="50" charset="-128"/>
                <a:ea typeface="Meiryo UI" panose="020B0604030504040204" pitchFamily="50" charset="-128"/>
              </a:rPr>
              <a:t>ー 自治体でも導入多数 ー</a:t>
            </a:r>
            <a:endParaRPr lang="ja-JP" altLang="en-US" sz="1200" b="1"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日々の会議の文字起こし・議事録作成に</a:t>
            </a:r>
            <a:endParaRPr lang="en-US" altLang="ja-JP" sz="1600" dirty="0">
              <a:solidFill>
                <a:schemeClr val="tx1"/>
              </a:solidFill>
              <a:latin typeface="Meiryo UI" panose="020B0604030504040204" pitchFamily="50" charset="-128"/>
              <a:ea typeface="Meiryo UI" panose="020B0604030504040204" pitchFamily="50" charset="-128"/>
            </a:endParaRPr>
          </a:p>
        </p:txBody>
      </p:sp>
      <p:cxnSp>
        <p:nvCxnSpPr>
          <p:cNvPr id="12" name="直線矢印コネクタ 11">
            <a:extLst>
              <a:ext uri="{FF2B5EF4-FFF2-40B4-BE49-F238E27FC236}">
                <a16:creationId xmlns:a16="http://schemas.microsoft.com/office/drawing/2014/main" id="{90B60AD2-6B2C-9CB9-3359-980F86315590}"/>
              </a:ext>
            </a:extLst>
          </p:cNvPr>
          <p:cNvCxnSpPr>
            <a:cxnSpLocks/>
          </p:cNvCxnSpPr>
          <p:nvPr/>
        </p:nvCxnSpPr>
        <p:spPr bwMode="auto">
          <a:xfrm flipV="1">
            <a:off x="2186829" y="1988840"/>
            <a:ext cx="3406389" cy="2767920"/>
          </a:xfrm>
          <a:prstGeom prst="straightConnector1">
            <a:avLst/>
          </a:prstGeom>
          <a:solidFill>
            <a:schemeClr val="accent1"/>
          </a:solidFill>
          <a:ln w="114300" cap="flat" cmpd="sng" algn="ctr">
            <a:solidFill>
              <a:srgbClr val="FF0000"/>
            </a:solidFill>
            <a:prstDash val="solid"/>
            <a:round/>
            <a:headEnd type="none" w="med" len="sm"/>
            <a:tailEnd type="triangle" w="med" len="sm"/>
          </a:ln>
          <a:effectLst/>
        </p:spPr>
      </p:cxnSp>
      <p:pic>
        <p:nvPicPr>
          <p:cNvPr id="7" name="図 6" descr="黒い背景と白い文字&#10;&#10;AI 生成コンテンツは誤りを含む可能性があります。">
            <a:extLst>
              <a:ext uri="{FF2B5EF4-FFF2-40B4-BE49-F238E27FC236}">
                <a16:creationId xmlns:a16="http://schemas.microsoft.com/office/drawing/2014/main" id="{250D91A5-BD6E-6B61-ABBE-E9380B0178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5348" y="4547901"/>
            <a:ext cx="1160935" cy="417718"/>
          </a:xfrm>
          <a:prstGeom prst="rect">
            <a:avLst/>
          </a:prstGeom>
        </p:spPr>
      </p:pic>
      <p:sp>
        <p:nvSpPr>
          <p:cNvPr id="13" name="テキスト ボックス 12">
            <a:extLst>
              <a:ext uri="{FF2B5EF4-FFF2-40B4-BE49-F238E27FC236}">
                <a16:creationId xmlns:a16="http://schemas.microsoft.com/office/drawing/2014/main" id="{4715CF6D-BF8F-32B6-097D-3F1E61D38442}"/>
              </a:ext>
            </a:extLst>
          </p:cNvPr>
          <p:cNvSpPr txBox="1"/>
          <p:nvPr/>
        </p:nvSpPr>
        <p:spPr>
          <a:xfrm>
            <a:off x="6021478" y="5614476"/>
            <a:ext cx="3761018" cy="461665"/>
          </a:xfrm>
          <a:prstGeom prst="rect">
            <a:avLst/>
          </a:prstGeom>
          <a:noFill/>
        </p:spPr>
        <p:txBody>
          <a:bodyPr wrap="square">
            <a:spAutoFit/>
          </a:bodyPr>
          <a:lstStyle/>
          <a:p>
            <a:r>
              <a:rPr lang="zh-TW" altLang="en-US" sz="1200" dirty="0">
                <a:solidFill>
                  <a:schemeClr val="tx1"/>
                </a:solidFill>
                <a:latin typeface="Meiryo UI" panose="020B0604030504040204" pitchFamily="50" charset="-128"/>
                <a:ea typeface="Meiryo UI" panose="020B0604030504040204" pitchFamily="50" charset="-128"/>
              </a:rPr>
              <a:t>信濃町役場</a:t>
            </a:r>
            <a:r>
              <a:rPr lang="ja-JP" altLang="en-US" sz="1200" dirty="0">
                <a:solidFill>
                  <a:schemeClr val="tx1"/>
                </a:solidFill>
                <a:latin typeface="Meiryo UI" panose="020B0604030504040204" pitchFamily="50" charset="-128"/>
                <a:ea typeface="Meiryo UI" panose="020B0604030504040204" pitchFamily="50" charset="-128"/>
              </a:rPr>
              <a:t>（</a:t>
            </a:r>
            <a:r>
              <a:rPr lang="zh-TW" altLang="en-US" sz="1200" dirty="0">
                <a:solidFill>
                  <a:schemeClr val="tx1"/>
                </a:solidFill>
                <a:latin typeface="Meiryo UI" panose="020B0604030504040204" pitchFamily="50" charset="-128"/>
                <a:ea typeface="Meiryo UI" panose="020B0604030504040204" pitchFamily="50" charset="-128"/>
              </a:rPr>
              <a:t>長野県</a:t>
            </a:r>
            <a:r>
              <a:rPr lang="ja-JP" altLang="en-US" sz="1200" dirty="0">
                <a:solidFill>
                  <a:schemeClr val="tx1"/>
                </a:solidFill>
                <a:latin typeface="Meiryo UI" panose="020B0604030504040204" pitchFamily="50" charset="-128"/>
                <a:ea typeface="Meiryo UI" panose="020B0604030504040204" pitchFamily="50" charset="-128"/>
              </a:rPr>
              <a:t>）、</a:t>
            </a:r>
            <a:r>
              <a:rPr lang="zh-TW" altLang="en-US" sz="1200" dirty="0">
                <a:solidFill>
                  <a:schemeClr val="tx1"/>
                </a:solidFill>
                <a:latin typeface="Meiryo UI" panose="020B0604030504040204" pitchFamily="50" charset="-128"/>
                <a:ea typeface="Meiryo UI" panose="020B0604030504040204" pitchFamily="50" charset="-128"/>
              </a:rPr>
              <a:t>山武市役所</a:t>
            </a:r>
            <a:r>
              <a:rPr lang="ja-JP" altLang="en-US" sz="1200" dirty="0">
                <a:solidFill>
                  <a:schemeClr val="tx1"/>
                </a:solidFill>
                <a:latin typeface="Meiryo UI" panose="020B0604030504040204" pitchFamily="50" charset="-128"/>
                <a:ea typeface="Meiryo UI" panose="020B0604030504040204" pitchFamily="50" charset="-128"/>
              </a:rPr>
              <a:t>（</a:t>
            </a:r>
            <a:r>
              <a:rPr lang="zh-TW" altLang="en-US" sz="1200" dirty="0">
                <a:solidFill>
                  <a:schemeClr val="tx1"/>
                </a:solidFill>
                <a:latin typeface="Meiryo UI" panose="020B0604030504040204" pitchFamily="50" charset="-128"/>
                <a:ea typeface="Meiryo UI" panose="020B0604030504040204" pitchFamily="50" charset="-128"/>
              </a:rPr>
              <a:t>千葉県</a:t>
            </a:r>
            <a:r>
              <a:rPr lang="ja-JP" altLang="en-US" sz="1200" dirty="0">
                <a:solidFill>
                  <a:schemeClr val="tx1"/>
                </a:solidFill>
                <a:latin typeface="Meiryo UI" panose="020B0604030504040204" pitchFamily="50" charset="-128"/>
                <a:ea typeface="Meiryo UI" panose="020B0604030504040204" pitchFamily="50" charset="-128"/>
              </a:rPr>
              <a:t>）</a:t>
            </a:r>
            <a:endParaRPr lang="zh-TW" altLang="en-US" sz="1200" dirty="0">
              <a:solidFill>
                <a:schemeClr val="tx1"/>
              </a:solidFill>
              <a:latin typeface="Meiryo UI" panose="020B0604030504040204" pitchFamily="50" charset="-128"/>
              <a:ea typeface="Meiryo UI" panose="020B0604030504040204" pitchFamily="50" charset="-128"/>
            </a:endParaRPr>
          </a:p>
          <a:p>
            <a:r>
              <a:rPr lang="zh-TW" altLang="en-US" sz="1200" dirty="0">
                <a:solidFill>
                  <a:schemeClr val="tx1"/>
                </a:solidFill>
                <a:latin typeface="Meiryo UI" panose="020B0604030504040204" pitchFamily="50" charset="-128"/>
                <a:ea typeface="Meiryo UI" panose="020B0604030504040204" pitchFamily="50" charset="-128"/>
              </a:rPr>
              <a:t>羽咋市</a:t>
            </a:r>
            <a:r>
              <a:rPr lang="ja-JP" altLang="en-US" sz="1200" dirty="0">
                <a:solidFill>
                  <a:schemeClr val="tx1"/>
                </a:solidFill>
                <a:latin typeface="Meiryo UI" panose="020B0604030504040204" pitchFamily="50" charset="-128"/>
                <a:ea typeface="Meiryo UI" panose="020B0604030504040204" pitchFamily="50" charset="-128"/>
              </a:rPr>
              <a:t>役所（</a:t>
            </a:r>
            <a:r>
              <a:rPr lang="zh-TW" altLang="en-US" sz="1200" dirty="0">
                <a:solidFill>
                  <a:schemeClr val="tx1"/>
                </a:solidFill>
                <a:latin typeface="Meiryo UI" panose="020B0604030504040204" pitchFamily="50" charset="-128"/>
                <a:ea typeface="Meiryo UI" panose="020B0604030504040204" pitchFamily="50" charset="-128"/>
              </a:rPr>
              <a:t>石川県</a:t>
            </a:r>
            <a:r>
              <a:rPr lang="ja-JP" altLang="en-US" sz="1200" dirty="0">
                <a:solidFill>
                  <a:schemeClr val="tx1"/>
                </a:solidFill>
                <a:latin typeface="Meiryo UI" panose="020B0604030504040204" pitchFamily="50" charset="-128"/>
                <a:ea typeface="Meiryo UI" panose="020B0604030504040204" pitchFamily="50" charset="-128"/>
              </a:rPr>
              <a:t>）、</a:t>
            </a:r>
            <a:r>
              <a:rPr lang="zh-TW" altLang="en-US" sz="1200" dirty="0">
                <a:solidFill>
                  <a:schemeClr val="tx1"/>
                </a:solidFill>
                <a:latin typeface="Meiryo UI" panose="020B0604030504040204" pitchFamily="50" charset="-128"/>
                <a:ea typeface="Meiryo UI" panose="020B0604030504040204" pitchFamily="50" charset="-128"/>
              </a:rPr>
              <a:t>雲仙市</a:t>
            </a:r>
            <a:r>
              <a:rPr lang="ja-JP" altLang="en-US" sz="1200" dirty="0">
                <a:solidFill>
                  <a:schemeClr val="tx1"/>
                </a:solidFill>
                <a:latin typeface="Meiryo UI" panose="020B0604030504040204" pitchFamily="50" charset="-128"/>
                <a:ea typeface="Meiryo UI" panose="020B0604030504040204" pitchFamily="50" charset="-128"/>
              </a:rPr>
              <a:t>役所（</a:t>
            </a:r>
            <a:r>
              <a:rPr lang="zh-TW" altLang="en-US" sz="1200" dirty="0">
                <a:solidFill>
                  <a:schemeClr val="tx1"/>
                </a:solidFill>
                <a:latin typeface="Meiryo UI" panose="020B0604030504040204" pitchFamily="50" charset="-128"/>
                <a:ea typeface="Meiryo UI" panose="020B0604030504040204" pitchFamily="50" charset="-128"/>
              </a:rPr>
              <a:t>長崎県</a:t>
            </a:r>
            <a:r>
              <a:rPr lang="ja-JP" altLang="en-US" sz="1200" dirty="0">
                <a:solidFill>
                  <a:schemeClr val="tx1"/>
                </a:solidFill>
                <a:latin typeface="Meiryo UI" panose="020B0604030504040204" pitchFamily="50" charset="-128"/>
                <a:ea typeface="Meiryo UI" panose="020B0604030504040204" pitchFamily="50" charset="-128"/>
              </a:rPr>
              <a:t>）など</a:t>
            </a:r>
            <a:endParaRPr lang="ja-JP" altLang="en-US" sz="1200" dirty="0"/>
          </a:p>
        </p:txBody>
      </p:sp>
      <p:pic>
        <p:nvPicPr>
          <p:cNvPr id="16" name="図 15">
            <a:extLst>
              <a:ext uri="{FF2B5EF4-FFF2-40B4-BE49-F238E27FC236}">
                <a16:creationId xmlns:a16="http://schemas.microsoft.com/office/drawing/2014/main" id="{EC869D58-2572-8ED4-9B13-754C70E6643C}"/>
              </a:ext>
            </a:extLst>
          </p:cNvPr>
          <p:cNvPicPr>
            <a:picLocks noChangeAspect="1"/>
          </p:cNvPicPr>
          <p:nvPr/>
        </p:nvPicPr>
        <p:blipFill>
          <a:blip r:embed="rId8"/>
          <a:stretch>
            <a:fillRect/>
          </a:stretch>
        </p:blipFill>
        <p:spPr>
          <a:xfrm>
            <a:off x="6567157" y="5068538"/>
            <a:ext cx="1951606" cy="461848"/>
          </a:xfrm>
          <a:prstGeom prst="rect">
            <a:avLst/>
          </a:prstGeom>
        </p:spPr>
      </p:pic>
      <p:pic>
        <p:nvPicPr>
          <p:cNvPr id="19" name="図 18">
            <a:extLst>
              <a:ext uri="{FF2B5EF4-FFF2-40B4-BE49-F238E27FC236}">
                <a16:creationId xmlns:a16="http://schemas.microsoft.com/office/drawing/2014/main" id="{7C181C6B-FED6-C1EA-CA49-EE721AFFE072}"/>
              </a:ext>
            </a:extLst>
          </p:cNvPr>
          <p:cNvPicPr>
            <a:picLocks noChangeAspect="1"/>
          </p:cNvPicPr>
          <p:nvPr/>
        </p:nvPicPr>
        <p:blipFill>
          <a:blip r:embed="rId9"/>
          <a:stretch>
            <a:fillRect/>
          </a:stretch>
        </p:blipFill>
        <p:spPr>
          <a:xfrm>
            <a:off x="7508816" y="4461556"/>
            <a:ext cx="1584644" cy="529423"/>
          </a:xfrm>
          <a:prstGeom prst="rect">
            <a:avLst/>
          </a:prstGeom>
        </p:spPr>
      </p:pic>
    </p:spTree>
    <p:extLst>
      <p:ext uri="{BB962C8B-B14F-4D97-AF65-F5344CB8AC3E}">
        <p14:creationId xmlns:p14="http://schemas.microsoft.com/office/powerpoint/2010/main" val="214697510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2183306-2578-2429-D2FC-D82DE61B337B}"/>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dirty="0">
                <a:solidFill>
                  <a:schemeClr val="bg1"/>
                </a:solidFill>
                <a:latin typeface="Meiryo UI" panose="020B0604030504040204" pitchFamily="50" charset="-128"/>
                <a:ea typeface="Meiryo UI" panose="020B0604030504040204" pitchFamily="50" charset="-128"/>
              </a:rPr>
              <a:t>こんな場面で大活躍</a:t>
            </a:r>
            <a:endParaRPr lang="en-US" altLang="ja-JP" b="1" kern="0" dirty="0">
              <a:solidFill>
                <a:schemeClr val="bg1"/>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A852F582-2CBC-F4F3-6552-FCC1EDB44950}"/>
              </a:ext>
            </a:extLst>
          </p:cNvPr>
          <p:cNvPicPr>
            <a:picLocks noChangeAspect="1"/>
          </p:cNvPicPr>
          <p:nvPr/>
        </p:nvPicPr>
        <p:blipFill rotWithShape="1">
          <a:blip r:embed="rId2"/>
          <a:srcRect t="8038"/>
          <a:stretch/>
        </p:blipFill>
        <p:spPr>
          <a:xfrm>
            <a:off x="708660" y="914400"/>
            <a:ext cx="8488680" cy="5289620"/>
          </a:xfrm>
          <a:prstGeom prst="rect">
            <a:avLst/>
          </a:prstGeom>
        </p:spPr>
      </p:pic>
    </p:spTree>
    <p:extLst>
      <p:ext uri="{BB962C8B-B14F-4D97-AF65-F5344CB8AC3E}">
        <p14:creationId xmlns:p14="http://schemas.microsoft.com/office/powerpoint/2010/main" val="29378120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1A04482-5B18-D978-62B8-853EE1F21F41}"/>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ja-JP" altLang="en-US" b="1" kern="0" dirty="0">
                <a:solidFill>
                  <a:schemeClr val="bg1"/>
                </a:solidFill>
                <a:latin typeface="Meiryo UI" panose="020B0604030504040204" pitchFamily="50" charset="-128"/>
                <a:ea typeface="Meiryo UI" panose="020B0604030504040204" pitchFamily="50" charset="-128"/>
              </a:rPr>
              <a:t>オートメモ シリーズ 導入事例（金融機関・一般企業）</a:t>
            </a:r>
          </a:p>
        </p:txBody>
      </p:sp>
      <p:pic>
        <p:nvPicPr>
          <p:cNvPr id="31" name="図 30">
            <a:extLst>
              <a:ext uri="{FF2B5EF4-FFF2-40B4-BE49-F238E27FC236}">
                <a16:creationId xmlns:a16="http://schemas.microsoft.com/office/drawing/2014/main" id="{E801D186-2742-1D84-1E47-1DFFB02B23A7}"/>
              </a:ext>
            </a:extLst>
          </p:cNvPr>
          <p:cNvPicPr>
            <a:picLocks noChangeAspect="1"/>
          </p:cNvPicPr>
          <p:nvPr/>
        </p:nvPicPr>
        <p:blipFill rotWithShape="1">
          <a:blip r:embed="rId3"/>
          <a:srcRect t="14411"/>
          <a:stretch/>
        </p:blipFill>
        <p:spPr>
          <a:xfrm>
            <a:off x="488504" y="584684"/>
            <a:ext cx="1606761" cy="520558"/>
          </a:xfrm>
          <a:prstGeom prst="rect">
            <a:avLst/>
          </a:prstGeom>
        </p:spPr>
      </p:pic>
      <p:sp>
        <p:nvSpPr>
          <p:cNvPr id="27" name="コンテンツ プレースホルダ 2">
            <a:extLst>
              <a:ext uri="{FF2B5EF4-FFF2-40B4-BE49-F238E27FC236}">
                <a16:creationId xmlns:a16="http://schemas.microsoft.com/office/drawing/2014/main" id="{CDF21215-52FF-84A0-9961-85381872DB98}"/>
              </a:ext>
            </a:extLst>
          </p:cNvPr>
          <p:cNvSpPr txBox="1">
            <a:spLocks noChangeArrowheads="1"/>
          </p:cNvSpPr>
          <p:nvPr/>
        </p:nvSpPr>
        <p:spPr bwMode="auto">
          <a:xfrm>
            <a:off x="6717196" y="176212"/>
            <a:ext cx="2553622" cy="287338"/>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r" eaLnBrk="1" hangingPunct="1">
              <a:buFontTx/>
              <a:buNone/>
              <a:defRPr/>
            </a:pPr>
            <a:r>
              <a:rPr lang="ja-JP" altLang="en-US" sz="1000" b="1" kern="0" dirty="0">
                <a:solidFill>
                  <a:schemeClr val="bg1"/>
                </a:solidFill>
                <a:effectLst/>
                <a:latin typeface="Meiryo UI" panose="020B0604030504040204" pitchFamily="50" charset="-128"/>
                <a:ea typeface="Meiryo UI" panose="020B0604030504040204" pitchFamily="50" charset="-128"/>
              </a:rPr>
              <a:t>画像はイメージです。</a:t>
            </a:r>
          </a:p>
        </p:txBody>
      </p:sp>
      <p:sp>
        <p:nvSpPr>
          <p:cNvPr id="32" name="コンテンツ プレースホルダ 2">
            <a:extLst>
              <a:ext uri="{FF2B5EF4-FFF2-40B4-BE49-F238E27FC236}">
                <a16:creationId xmlns:a16="http://schemas.microsoft.com/office/drawing/2014/main" id="{63EDE53F-0F1E-346F-CADC-614E7EB9FF10}"/>
              </a:ext>
            </a:extLst>
          </p:cNvPr>
          <p:cNvSpPr txBox="1">
            <a:spLocks noChangeArrowheads="1"/>
          </p:cNvSpPr>
          <p:nvPr/>
        </p:nvSpPr>
        <p:spPr bwMode="auto">
          <a:xfrm>
            <a:off x="405982" y="6269043"/>
            <a:ext cx="2720942" cy="287338"/>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sz="1000" kern="0" dirty="0">
                <a:effectLst/>
                <a:latin typeface="Meiryo UI" panose="020B0604030504040204" pitchFamily="50" charset="-128"/>
                <a:ea typeface="Meiryo UI" panose="020B0604030504040204" pitchFamily="50" charset="-128"/>
              </a:rPr>
              <a:t>株式会社ティービーティー（コンサルティング）</a:t>
            </a:r>
          </a:p>
        </p:txBody>
      </p:sp>
      <p:grpSp>
        <p:nvGrpSpPr>
          <p:cNvPr id="13" name="グループ化 12">
            <a:extLst>
              <a:ext uri="{FF2B5EF4-FFF2-40B4-BE49-F238E27FC236}">
                <a16:creationId xmlns:a16="http://schemas.microsoft.com/office/drawing/2014/main" id="{048403D9-833F-B195-6126-D785FCC37905}"/>
              </a:ext>
            </a:extLst>
          </p:cNvPr>
          <p:cNvGrpSpPr/>
          <p:nvPr/>
        </p:nvGrpSpPr>
        <p:grpSpPr>
          <a:xfrm>
            <a:off x="573302" y="679984"/>
            <a:ext cx="8748424" cy="1975094"/>
            <a:chOff x="573302" y="679984"/>
            <a:chExt cx="8748424" cy="1975094"/>
          </a:xfrm>
        </p:grpSpPr>
        <p:sp>
          <p:nvSpPr>
            <p:cNvPr id="23" name="コンテンツ プレースホルダ 2">
              <a:extLst>
                <a:ext uri="{FF2B5EF4-FFF2-40B4-BE49-F238E27FC236}">
                  <a16:creationId xmlns:a16="http://schemas.microsoft.com/office/drawing/2014/main" id="{49FF5A9B-AE63-2DB6-76F3-D8B76CFF1835}"/>
                </a:ext>
              </a:extLst>
            </p:cNvPr>
            <p:cNvSpPr txBox="1">
              <a:spLocks noChangeArrowheads="1"/>
            </p:cNvSpPr>
            <p:nvPr/>
          </p:nvSpPr>
          <p:spPr bwMode="auto">
            <a:xfrm>
              <a:off x="573302" y="2367740"/>
              <a:ext cx="2553622" cy="287338"/>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buFontTx/>
                <a:buNone/>
                <a:defRPr/>
              </a:pPr>
              <a:r>
                <a:rPr lang="ja-JP" altLang="en-US" sz="1000" kern="0" dirty="0">
                  <a:effectLst/>
                  <a:latin typeface="Meiryo UI" panose="020B0604030504040204" pitchFamily="50" charset="-128"/>
                  <a:ea typeface="Meiryo UI" panose="020B0604030504040204" pitchFamily="50" charset="-128"/>
                </a:rPr>
                <a:t>株式会社常陽銀行（金融機関）</a:t>
              </a:r>
            </a:p>
          </p:txBody>
        </p:sp>
        <p:grpSp>
          <p:nvGrpSpPr>
            <p:cNvPr id="9" name="グループ化 8">
              <a:extLst>
                <a:ext uri="{FF2B5EF4-FFF2-40B4-BE49-F238E27FC236}">
                  <a16:creationId xmlns:a16="http://schemas.microsoft.com/office/drawing/2014/main" id="{4C8D3CE9-18BA-4EC4-0380-41C2E48743C6}"/>
                </a:ext>
              </a:extLst>
            </p:cNvPr>
            <p:cNvGrpSpPr/>
            <p:nvPr/>
          </p:nvGrpSpPr>
          <p:grpSpPr>
            <a:xfrm>
              <a:off x="3054612" y="679984"/>
              <a:ext cx="6267114" cy="1862301"/>
              <a:chOff x="3054612" y="679984"/>
              <a:chExt cx="6267114" cy="1862301"/>
            </a:xfrm>
          </p:grpSpPr>
          <p:sp>
            <p:nvSpPr>
              <p:cNvPr id="8" name="コンテンツ プレースホルダ 2">
                <a:extLst>
                  <a:ext uri="{FF2B5EF4-FFF2-40B4-BE49-F238E27FC236}">
                    <a16:creationId xmlns:a16="http://schemas.microsoft.com/office/drawing/2014/main" id="{7679B87C-FE6C-4C2D-AF5E-B3EBEFFF301B}"/>
                  </a:ext>
                </a:extLst>
              </p:cNvPr>
              <p:cNvSpPr txBox="1">
                <a:spLocks noChangeArrowheads="1"/>
              </p:cNvSpPr>
              <p:nvPr/>
            </p:nvSpPr>
            <p:spPr bwMode="auto">
              <a:xfrm>
                <a:off x="3057030" y="1014074"/>
                <a:ext cx="6264696" cy="1528211"/>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0" indent="0" algn="l" eaLnBrk="1" hangingPunct="1">
                  <a:buFontTx/>
                  <a:buNone/>
                  <a:defRPr/>
                </a:pPr>
                <a:r>
                  <a:rPr lang="ja-JP" altLang="en-US" sz="1000" kern="0" dirty="0">
                    <a:effectLst/>
                    <a:latin typeface="Meiryo UI" panose="020B0604030504040204" pitchFamily="50" charset="-128"/>
                    <a:ea typeface="Meiryo UI" panose="020B0604030504040204" pitchFamily="50" charset="-128"/>
                  </a:rPr>
                  <a:t>当社は茨城県水戸市に本社を置く地方銀行です。</a:t>
                </a:r>
                <a:endParaRPr lang="en-US" altLang="ja-JP" sz="1000" kern="0" dirty="0">
                  <a:effectLst/>
                  <a:latin typeface="Meiryo UI" panose="020B0604030504040204" pitchFamily="50" charset="-128"/>
                  <a:ea typeface="Meiryo UI" panose="020B0604030504040204" pitchFamily="50" charset="-128"/>
                </a:endParaRPr>
              </a:p>
              <a:p>
                <a:pPr marL="0" indent="0" algn="l" eaLnBrk="1" hangingPunct="1">
                  <a:buFontTx/>
                  <a:buNone/>
                  <a:defRPr/>
                </a:pPr>
                <a:endParaRPr lang="en-US" altLang="ja-JP" sz="1000" kern="0" dirty="0">
                  <a:effectLst/>
                  <a:latin typeface="Meiryo UI" panose="020B0604030504040204" pitchFamily="50" charset="-128"/>
                  <a:ea typeface="Meiryo UI" panose="020B0604030504040204" pitchFamily="50" charset="-128"/>
                </a:endParaRPr>
              </a:p>
              <a:p>
                <a:pPr marL="0" indent="0" algn="l" eaLnBrk="1" hangingPunct="1">
                  <a:buFontTx/>
                  <a:buNone/>
                  <a:defRPr/>
                </a:pPr>
                <a:r>
                  <a:rPr lang="ja-JP" altLang="en-US" sz="1000" kern="0" dirty="0">
                    <a:effectLst/>
                    <a:latin typeface="Meiryo UI" panose="020B0604030504040204" pitchFamily="50" charset="-128"/>
                    <a:ea typeface="Meiryo UI" panose="020B0604030504040204" pitchFamily="50" charset="-128"/>
                  </a:rPr>
                  <a:t>本社内の企画部署において、チームミーティングや外部との</a:t>
                </a:r>
                <a:r>
                  <a:rPr lang="en-US" altLang="ja-JP" sz="1000" kern="0" dirty="0">
                    <a:effectLst/>
                    <a:latin typeface="Meiryo UI" panose="020B0604030504040204" pitchFamily="50" charset="-128"/>
                    <a:ea typeface="Meiryo UI" panose="020B0604030504040204" pitchFamily="50" charset="-128"/>
                  </a:rPr>
                  <a:t>WEB</a:t>
                </a:r>
                <a:r>
                  <a:rPr lang="ja-JP" altLang="en-US" sz="1000" kern="0" dirty="0">
                    <a:effectLst/>
                    <a:latin typeface="Meiryo UI" panose="020B0604030504040204" pitchFamily="50" charset="-128"/>
                    <a:ea typeface="Meiryo UI" panose="020B0604030504040204" pitchFamily="50" charset="-128"/>
                  </a:rPr>
                  <a:t>打合せなどにオートメモ</a:t>
                </a:r>
                <a:r>
                  <a:rPr lang="en-US" altLang="ja-JP" sz="1000" kern="0" dirty="0">
                    <a:effectLst/>
                    <a:latin typeface="Meiryo UI" panose="020B0604030504040204" pitchFamily="50" charset="-128"/>
                    <a:ea typeface="Meiryo UI" panose="020B0604030504040204" pitchFamily="50" charset="-128"/>
                  </a:rPr>
                  <a:t> S</a:t>
                </a:r>
                <a:r>
                  <a:rPr lang="ja-JP" altLang="en-US" sz="1000" kern="0" dirty="0">
                    <a:effectLst/>
                    <a:latin typeface="Meiryo UI" panose="020B0604030504040204" pitchFamily="50" charset="-128"/>
                    <a:ea typeface="Meiryo UI" panose="020B0604030504040204" pitchFamily="50" charset="-128"/>
                  </a:rPr>
                  <a:t>を使用しています。今までの議事録作成では、</a:t>
                </a:r>
                <a:r>
                  <a:rPr lang="en-US" altLang="ja-JP" sz="1000" kern="0" dirty="0">
                    <a:effectLst/>
                    <a:latin typeface="Meiryo UI" panose="020B0604030504040204" pitchFamily="50" charset="-128"/>
                    <a:ea typeface="Meiryo UI" panose="020B0604030504040204" pitchFamily="50" charset="-128"/>
                  </a:rPr>
                  <a:t>PC</a:t>
                </a:r>
                <a:r>
                  <a:rPr lang="ja-JP" altLang="en-US" sz="1000" kern="0" dirty="0">
                    <a:effectLst/>
                    <a:latin typeface="Meiryo UI" panose="020B0604030504040204" pitchFamily="50" charset="-128"/>
                    <a:ea typeface="Meiryo UI" panose="020B0604030504040204" pitchFamily="50" charset="-128"/>
                  </a:rPr>
                  <a:t>にメモを取ったり、会議後にレコーダーの録音から書き起こしたりしていました。そのため長時間の打合せでは、議事録作成に半日かかることもありました。</a:t>
                </a:r>
              </a:p>
              <a:p>
                <a:pPr marL="0" indent="0" algn="l" eaLnBrk="1" hangingPunct="1">
                  <a:buFontTx/>
                  <a:buNone/>
                  <a:defRPr/>
                </a:pPr>
                <a:endParaRPr lang="ja-JP" altLang="en-US" sz="1000" kern="0" dirty="0">
                  <a:effectLst/>
                  <a:latin typeface="Meiryo UI" panose="020B0604030504040204" pitchFamily="50" charset="-128"/>
                  <a:ea typeface="Meiryo UI" panose="020B0604030504040204" pitchFamily="50" charset="-128"/>
                </a:endParaRPr>
              </a:p>
              <a:p>
                <a:pPr marL="0" indent="0" algn="l" eaLnBrk="1" hangingPunct="1">
                  <a:buFontTx/>
                  <a:buNone/>
                  <a:defRPr/>
                </a:pPr>
                <a:r>
                  <a:rPr lang="ja-JP" altLang="en-US" sz="1000" kern="0" dirty="0">
                    <a:effectLst/>
                    <a:latin typeface="Meiryo UI" panose="020B0604030504040204" pitchFamily="50" charset="-128"/>
                    <a:ea typeface="Meiryo UI" panose="020B0604030504040204" pitchFamily="50" charset="-128"/>
                  </a:rPr>
                  <a:t>オートメモ</a:t>
                </a:r>
                <a:r>
                  <a:rPr lang="en-US" altLang="ja-JP" sz="1000" kern="0" dirty="0">
                    <a:effectLst/>
                    <a:latin typeface="Meiryo UI" panose="020B0604030504040204" pitchFamily="50" charset="-128"/>
                    <a:ea typeface="Meiryo UI" panose="020B0604030504040204" pitchFamily="50" charset="-128"/>
                  </a:rPr>
                  <a:t> S</a:t>
                </a:r>
                <a:r>
                  <a:rPr lang="ja-JP" altLang="en-US" sz="1000" kern="0" dirty="0">
                    <a:effectLst/>
                    <a:latin typeface="Meiryo UI" panose="020B0604030504040204" pitchFamily="50" charset="-128"/>
                    <a:ea typeface="Meiryo UI" panose="020B0604030504040204" pitchFamily="50" charset="-128"/>
                  </a:rPr>
                  <a:t>を導入してからは、</a:t>
                </a:r>
                <a:r>
                  <a:rPr lang="ja-JP" altLang="en-US" sz="1000" b="1" kern="0" dirty="0">
                    <a:effectLst/>
                    <a:latin typeface="Meiryo UI" panose="020B0604030504040204" pitchFamily="50" charset="-128"/>
                    <a:ea typeface="Meiryo UI" panose="020B0604030504040204" pitchFamily="50" charset="-128"/>
                  </a:rPr>
                  <a:t>議事録作成の時間が大幅に短縮され、早急な議事録共有が可能になりました</a:t>
                </a:r>
                <a:r>
                  <a:rPr lang="ja-JP" altLang="en-US" sz="1000" kern="0" dirty="0">
                    <a:effectLst/>
                    <a:latin typeface="Meiryo UI" panose="020B0604030504040204" pitchFamily="50" charset="-128"/>
                    <a:ea typeface="Meiryo UI" panose="020B0604030504040204" pitchFamily="50" charset="-128"/>
                  </a:rPr>
                  <a:t>。</a:t>
                </a:r>
                <a:br>
                  <a:rPr lang="en-US" altLang="ja-JP" sz="1000" kern="0" dirty="0">
                    <a:effectLst/>
                    <a:latin typeface="Meiryo UI" panose="020B0604030504040204" pitchFamily="50" charset="-128"/>
                    <a:ea typeface="Meiryo UI" panose="020B0604030504040204" pitchFamily="50" charset="-128"/>
                  </a:rPr>
                </a:br>
                <a:r>
                  <a:rPr lang="ja-JP" altLang="en-US" sz="1000" b="1" kern="0" dirty="0">
                    <a:effectLst/>
                    <a:latin typeface="Meiryo UI" panose="020B0604030504040204" pitchFamily="50" charset="-128"/>
                    <a:ea typeface="Meiryo UI" panose="020B0604030504040204" pitchFamily="50" charset="-128"/>
                  </a:rPr>
                  <a:t>端末サイズも手ごろでシンプルな操作感なので、誰でも手軽に使うことができる点も魅力です</a:t>
                </a:r>
                <a:r>
                  <a:rPr lang="ja-JP" altLang="en-US" sz="1000" kern="0" dirty="0">
                    <a:effectLst/>
                    <a:latin typeface="Meiryo UI" panose="020B0604030504040204" pitchFamily="50" charset="-128"/>
                    <a:ea typeface="Meiryo UI" panose="020B0604030504040204" pitchFamily="50" charset="-128"/>
                  </a:rPr>
                  <a:t>。</a:t>
                </a:r>
                <a:br>
                  <a:rPr lang="en-US" altLang="ja-JP" sz="1000" kern="0" dirty="0">
                    <a:effectLst/>
                    <a:latin typeface="Meiryo UI" panose="020B0604030504040204" pitchFamily="50" charset="-128"/>
                    <a:ea typeface="Meiryo UI" panose="020B0604030504040204" pitchFamily="50" charset="-128"/>
                  </a:rPr>
                </a:br>
                <a:r>
                  <a:rPr lang="ja-JP" altLang="en-US" sz="1000" kern="0" dirty="0">
                    <a:effectLst/>
                    <a:latin typeface="Meiryo UI" panose="020B0604030504040204" pitchFamily="50" charset="-128"/>
                    <a:ea typeface="Meiryo UI" panose="020B0604030504040204" pitchFamily="50" charset="-128"/>
                  </a:rPr>
                  <a:t>社内の他の部署からも「ぜひ利用したい」との声が挙がっており、今後も利用シーンを拡げていく予定です。</a:t>
                </a:r>
              </a:p>
            </p:txBody>
          </p:sp>
          <p:sp>
            <p:nvSpPr>
              <p:cNvPr id="19" name="コンテンツ プレースホルダ 2">
                <a:extLst>
                  <a:ext uri="{FF2B5EF4-FFF2-40B4-BE49-F238E27FC236}">
                    <a16:creationId xmlns:a16="http://schemas.microsoft.com/office/drawing/2014/main" id="{7C5AB6DB-C1D1-C0EA-57BF-9939BC08079E}"/>
                  </a:ext>
                </a:extLst>
              </p:cNvPr>
              <p:cNvSpPr txBox="1">
                <a:spLocks noChangeArrowheads="1"/>
              </p:cNvSpPr>
              <p:nvPr/>
            </p:nvSpPr>
            <p:spPr bwMode="auto">
              <a:xfrm>
                <a:off x="3054612" y="679984"/>
                <a:ext cx="6235055" cy="278337"/>
              </a:xfrm>
              <a:prstGeom prst="rect">
                <a:avLst/>
              </a:prstGeom>
              <a:solidFill>
                <a:srgbClr val="FFFFCC"/>
              </a:solid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eaLnBrk="1" hangingPunct="1">
                  <a:buNone/>
                  <a:defRPr/>
                </a:pPr>
                <a:r>
                  <a:rPr lang="ja-JP" altLang="en-US" sz="1100" b="1" kern="0" dirty="0">
                    <a:effectLst/>
                    <a:latin typeface="Meiryo UI" panose="020B0604030504040204" pitchFamily="50" charset="-128"/>
                    <a:ea typeface="Meiryo UI" panose="020B0604030504040204" pitchFamily="50" charset="-128"/>
                  </a:rPr>
                  <a:t>議事録作成の時間が大幅に短縮され、早急な議事録共有が可能になりました</a:t>
                </a:r>
              </a:p>
              <a:p>
                <a:pPr eaLnBrk="1" hangingPunct="1">
                  <a:buNone/>
                  <a:defRPr/>
                </a:pPr>
                <a:endParaRPr lang="en-US" altLang="ja-JP" sz="1100" b="1" kern="0" dirty="0">
                  <a:effectLst/>
                  <a:latin typeface="Meiryo UI" panose="020B0604030504040204" pitchFamily="50" charset="-128"/>
                  <a:ea typeface="Meiryo UI" panose="020B0604030504040204" pitchFamily="50" charset="-128"/>
                </a:endParaRPr>
              </a:p>
            </p:txBody>
          </p:sp>
        </p:grpSp>
      </p:grpSp>
      <p:grpSp>
        <p:nvGrpSpPr>
          <p:cNvPr id="12" name="グループ化 11">
            <a:extLst>
              <a:ext uri="{FF2B5EF4-FFF2-40B4-BE49-F238E27FC236}">
                <a16:creationId xmlns:a16="http://schemas.microsoft.com/office/drawing/2014/main" id="{72926218-B6DD-DDFF-EEC9-576B58D3BA35}"/>
              </a:ext>
            </a:extLst>
          </p:cNvPr>
          <p:cNvGrpSpPr/>
          <p:nvPr/>
        </p:nvGrpSpPr>
        <p:grpSpPr>
          <a:xfrm>
            <a:off x="305032" y="2743768"/>
            <a:ext cx="9326442" cy="1981376"/>
            <a:chOff x="305032" y="2914278"/>
            <a:chExt cx="9326442" cy="1981376"/>
          </a:xfrm>
        </p:grpSpPr>
        <p:sp>
          <p:nvSpPr>
            <p:cNvPr id="29" name="コンテンツ プレースホルダ 2">
              <a:extLst>
                <a:ext uri="{FF2B5EF4-FFF2-40B4-BE49-F238E27FC236}">
                  <a16:creationId xmlns:a16="http://schemas.microsoft.com/office/drawing/2014/main" id="{B66AB0EF-6314-60D7-16C9-ECB85C164D29}"/>
                </a:ext>
              </a:extLst>
            </p:cNvPr>
            <p:cNvSpPr txBox="1">
              <a:spLocks noChangeArrowheads="1"/>
            </p:cNvSpPr>
            <p:nvPr/>
          </p:nvSpPr>
          <p:spPr bwMode="auto">
            <a:xfrm>
              <a:off x="7761312" y="4390035"/>
              <a:ext cx="1870162" cy="287338"/>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eaLnBrk="1" hangingPunct="1">
                <a:buFontTx/>
                <a:buNone/>
                <a:defRPr/>
              </a:pPr>
              <a:r>
                <a:rPr lang="en-US" altLang="ja-JP" sz="1000" kern="0" dirty="0">
                  <a:effectLst/>
                  <a:latin typeface="Meiryo UI" panose="020B0604030504040204" pitchFamily="50" charset="-128"/>
                  <a:ea typeface="Meiryo UI" panose="020B0604030504040204" pitchFamily="50" charset="-128"/>
                </a:rPr>
                <a:t>JR</a:t>
              </a:r>
              <a:r>
                <a:rPr lang="ja-JP" altLang="en-US" sz="1000" kern="0" dirty="0">
                  <a:effectLst/>
                  <a:latin typeface="Meiryo UI" panose="020B0604030504040204" pitchFamily="50" charset="-128"/>
                  <a:ea typeface="Meiryo UI" panose="020B0604030504040204" pitchFamily="50" charset="-128"/>
                </a:rPr>
                <a:t>九州様（鉄道）</a:t>
              </a:r>
            </a:p>
          </p:txBody>
        </p:sp>
        <p:grpSp>
          <p:nvGrpSpPr>
            <p:cNvPr id="22" name="グループ化 21">
              <a:extLst>
                <a:ext uri="{FF2B5EF4-FFF2-40B4-BE49-F238E27FC236}">
                  <a16:creationId xmlns:a16="http://schemas.microsoft.com/office/drawing/2014/main" id="{6236B3B2-AB6D-BBBC-9804-45938CD0A227}"/>
                </a:ext>
              </a:extLst>
            </p:cNvPr>
            <p:cNvGrpSpPr/>
            <p:nvPr/>
          </p:nvGrpSpPr>
          <p:grpSpPr>
            <a:xfrm>
              <a:off x="305032" y="2914278"/>
              <a:ext cx="7744312" cy="1981376"/>
              <a:chOff x="3054612" y="679984"/>
              <a:chExt cx="7744312" cy="1981376"/>
            </a:xfrm>
          </p:grpSpPr>
          <p:sp>
            <p:nvSpPr>
              <p:cNvPr id="24" name="コンテンツ プレースホルダ 2">
                <a:extLst>
                  <a:ext uri="{FF2B5EF4-FFF2-40B4-BE49-F238E27FC236}">
                    <a16:creationId xmlns:a16="http://schemas.microsoft.com/office/drawing/2014/main" id="{F4136386-3D0C-715F-4783-C3359C6C4910}"/>
                  </a:ext>
                </a:extLst>
              </p:cNvPr>
              <p:cNvSpPr txBox="1">
                <a:spLocks noChangeArrowheads="1"/>
              </p:cNvSpPr>
              <p:nvPr/>
            </p:nvSpPr>
            <p:spPr bwMode="auto">
              <a:xfrm>
                <a:off x="3057030" y="1015071"/>
                <a:ext cx="7741894" cy="1646289"/>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0" indent="0" algn="l" eaLnBrk="1" hangingPunct="1">
                  <a:buFontTx/>
                  <a:buNone/>
                  <a:defRPr/>
                </a:pPr>
                <a:r>
                  <a:rPr lang="ja-JP" altLang="en-US" sz="1000" kern="0" dirty="0">
                    <a:effectLst/>
                    <a:latin typeface="Meiryo UI" panose="020B0604030504040204" pitchFamily="50" charset="-128"/>
                    <a:ea typeface="Meiryo UI" panose="020B0604030504040204" pitchFamily="50" charset="-128"/>
                  </a:rPr>
                  <a:t>当社は、社外とのミーティングや部内会議、ワークショップなど、さまざまな場面でオートメモを活用しています。</a:t>
                </a:r>
                <a:br>
                  <a:rPr lang="en-US" altLang="ja-JP" sz="1000" kern="0" dirty="0">
                    <a:effectLst/>
                    <a:latin typeface="Meiryo UI" panose="020B0604030504040204" pitchFamily="50" charset="-128"/>
                    <a:ea typeface="Meiryo UI" panose="020B0604030504040204" pitchFamily="50" charset="-128"/>
                  </a:rPr>
                </a:br>
                <a:r>
                  <a:rPr lang="ja-JP" altLang="en-US" sz="1000" kern="0" dirty="0">
                    <a:effectLst/>
                    <a:latin typeface="Meiryo UI" panose="020B0604030504040204" pitchFamily="50" charset="-128"/>
                    <a:ea typeface="Meiryo UI" panose="020B0604030504040204" pitchFamily="50" charset="-128"/>
                  </a:rPr>
                  <a:t>会議やワークショップの回数が増え、議事録作成の負担を軽減するために導入しました。</a:t>
                </a:r>
                <a:endParaRPr lang="en-US" altLang="ja-JP" sz="1000" kern="0" dirty="0">
                  <a:effectLst/>
                  <a:latin typeface="Meiryo UI" panose="020B0604030504040204" pitchFamily="50" charset="-128"/>
                  <a:ea typeface="Meiryo UI" panose="020B0604030504040204" pitchFamily="50" charset="-128"/>
                </a:endParaRPr>
              </a:p>
              <a:p>
                <a:pPr marL="0" indent="0" algn="l" eaLnBrk="1" hangingPunct="1">
                  <a:buFontTx/>
                  <a:buNone/>
                  <a:defRPr/>
                </a:pPr>
                <a:endParaRPr lang="en-US" altLang="ja-JP" sz="1000" kern="0" dirty="0">
                  <a:effectLst/>
                  <a:latin typeface="Meiryo UI" panose="020B0604030504040204" pitchFamily="50" charset="-128"/>
                  <a:ea typeface="Meiryo UI" panose="020B0604030504040204" pitchFamily="50" charset="-128"/>
                </a:endParaRPr>
              </a:p>
              <a:p>
                <a:pPr marL="0" indent="0" algn="l" eaLnBrk="1" hangingPunct="1">
                  <a:buFontTx/>
                  <a:buNone/>
                  <a:defRPr/>
                </a:pPr>
                <a:r>
                  <a:rPr lang="ja-JP" altLang="en-US" sz="1000" kern="0" dirty="0">
                    <a:effectLst/>
                    <a:latin typeface="Meiryo UI" panose="020B0604030504040204" pitchFamily="50" charset="-128"/>
                    <a:ea typeface="Meiryo UI" panose="020B0604030504040204" pitchFamily="50" charset="-128"/>
                  </a:rPr>
                  <a:t>オートメモの導入により、議事録作成の時間が大幅に短縮され、業務の効率化を実現しました。</a:t>
                </a:r>
                <a:br>
                  <a:rPr lang="en-US" altLang="ja-JP" sz="1000" kern="0" dirty="0">
                    <a:effectLst/>
                    <a:latin typeface="Meiryo UI" panose="020B0604030504040204" pitchFamily="50" charset="-128"/>
                    <a:ea typeface="Meiryo UI" panose="020B0604030504040204" pitchFamily="50" charset="-128"/>
                  </a:rPr>
                </a:br>
                <a:r>
                  <a:rPr lang="ja-JP" altLang="en-US" sz="1000" b="1" kern="0" dirty="0">
                    <a:effectLst/>
                    <a:latin typeface="Meiryo UI" panose="020B0604030504040204" pitchFamily="50" charset="-128"/>
                    <a:ea typeface="Meiryo UI" panose="020B0604030504040204" pitchFamily="50" charset="-128"/>
                  </a:rPr>
                  <a:t>特に、参加者が多い</a:t>
                </a:r>
                <a:r>
                  <a:rPr lang="en-US" altLang="ja-JP" sz="1000" b="1" kern="0" dirty="0">
                    <a:effectLst/>
                    <a:latin typeface="Meiryo UI" panose="020B0604030504040204" pitchFamily="50" charset="-128"/>
                    <a:ea typeface="Meiryo UI" panose="020B0604030504040204" pitchFamily="50" charset="-128"/>
                  </a:rPr>
                  <a:t>2</a:t>
                </a:r>
                <a:r>
                  <a:rPr lang="ja-JP" altLang="en-US" sz="1000" b="1" kern="0" dirty="0">
                    <a:effectLst/>
                    <a:latin typeface="Meiryo UI" panose="020B0604030504040204" pitchFamily="50" charset="-128"/>
                    <a:ea typeface="Meiryo UI" panose="020B0604030504040204" pitchFamily="50" charset="-128"/>
                  </a:rPr>
                  <a:t>時間のワークショップでも、話者ごとに発言が整理されるため、振り返りがしやすくなった点が大きなメリットです。</a:t>
                </a:r>
                <a:endParaRPr lang="en-US" altLang="ja-JP" sz="1000" b="1" kern="0" dirty="0">
                  <a:effectLst/>
                  <a:latin typeface="Meiryo UI" panose="020B0604030504040204" pitchFamily="50" charset="-128"/>
                  <a:ea typeface="Meiryo UI" panose="020B0604030504040204" pitchFamily="50" charset="-128"/>
                </a:endParaRPr>
              </a:p>
              <a:p>
                <a:pPr marL="0" indent="0" algn="l" eaLnBrk="1" hangingPunct="1">
                  <a:buFontTx/>
                  <a:buNone/>
                  <a:defRPr/>
                </a:pPr>
                <a:r>
                  <a:rPr lang="ja-JP" altLang="en-US" sz="1000" kern="0" dirty="0">
                    <a:effectLst/>
                    <a:latin typeface="Meiryo UI" panose="020B0604030504040204" pitchFamily="50" charset="-128"/>
                    <a:ea typeface="Meiryo UI" panose="020B0604030504040204" pitchFamily="50" charset="-128"/>
                  </a:rPr>
                  <a:t>話者名を設定をすると全て反映されるのも便利です。</a:t>
                </a:r>
                <a:br>
                  <a:rPr lang="en-US" altLang="ja-JP" sz="1000" kern="0" dirty="0">
                    <a:effectLst/>
                    <a:latin typeface="Meiryo UI" panose="020B0604030504040204" pitchFamily="50" charset="-128"/>
                    <a:ea typeface="Meiryo UI" panose="020B0604030504040204" pitchFamily="50" charset="-128"/>
                  </a:rPr>
                </a:br>
                <a:r>
                  <a:rPr lang="ja-JP" altLang="en-US" sz="1000" b="1" kern="0" dirty="0">
                    <a:effectLst/>
                    <a:latin typeface="Meiryo UI" panose="020B0604030504040204" pitchFamily="50" charset="-128"/>
                    <a:ea typeface="Meiryo UI" panose="020B0604030504040204" pitchFamily="50" charset="-128"/>
                  </a:rPr>
                  <a:t>また、録音した音声は非常にクリアで、後からでも内容を正確に確認できるため、重要な情報の抜け漏れを防ぐことができます。</a:t>
                </a:r>
                <a:br>
                  <a:rPr lang="en-US" altLang="ja-JP" sz="1000" b="1" kern="0" dirty="0">
                    <a:effectLst/>
                    <a:latin typeface="Meiryo UI" panose="020B0604030504040204" pitchFamily="50" charset="-128"/>
                    <a:ea typeface="Meiryo UI" panose="020B0604030504040204" pitchFamily="50" charset="-128"/>
                  </a:rPr>
                </a:br>
                <a:r>
                  <a:rPr lang="ja-JP" altLang="en-US" sz="1000" kern="0" dirty="0">
                    <a:effectLst/>
                    <a:latin typeface="Meiryo UI" panose="020B0604030504040204" pitchFamily="50" charset="-128"/>
                    <a:ea typeface="Meiryo UI" panose="020B0604030504040204" pitchFamily="50" charset="-128"/>
                  </a:rPr>
                  <a:t>「えー」などの無意味なつなぎ言葉が自動で削除されるため、すっきりとした議事録を作成できるのも魅力の一つです。</a:t>
                </a:r>
                <a:br>
                  <a:rPr lang="en-US" altLang="ja-JP" sz="1000" kern="0" dirty="0">
                    <a:effectLst/>
                    <a:latin typeface="Meiryo UI" panose="020B0604030504040204" pitchFamily="50" charset="-128"/>
                    <a:ea typeface="Meiryo UI" panose="020B0604030504040204" pitchFamily="50" charset="-128"/>
                  </a:rPr>
                </a:br>
                <a:r>
                  <a:rPr lang="ja-JP" altLang="en-US" sz="1000" kern="0" dirty="0">
                    <a:effectLst/>
                    <a:latin typeface="Meiryo UI" panose="020B0604030504040204" pitchFamily="50" charset="-128"/>
                    <a:ea typeface="Meiryo UI" panose="020B0604030504040204" pitchFamily="50" charset="-128"/>
                  </a:rPr>
                  <a:t>これまで使用していたメモ起こしツールと比較しても、</a:t>
                </a:r>
                <a:r>
                  <a:rPr lang="en-US" altLang="ja-JP" sz="1000" kern="0" dirty="0" err="1">
                    <a:effectLst/>
                    <a:latin typeface="Meiryo UI" panose="020B0604030504040204" pitchFamily="50" charset="-128"/>
                    <a:ea typeface="Meiryo UI" panose="020B0604030504040204" pitchFamily="50" charset="-128"/>
                  </a:rPr>
                  <a:t>AutoMemo</a:t>
                </a:r>
                <a:r>
                  <a:rPr lang="ja-JP" altLang="en-US" sz="1000" kern="0" dirty="0">
                    <a:effectLst/>
                    <a:latin typeface="Meiryo UI" panose="020B0604030504040204" pitchFamily="50" charset="-128"/>
                    <a:ea typeface="Meiryo UI" panose="020B0604030504040204" pitchFamily="50" charset="-128"/>
                  </a:rPr>
                  <a:t>はより高い精度で議事録を作成できるため、社内での情報共有がスムーズになりました。</a:t>
                </a:r>
                <a:endParaRPr lang="en-US" altLang="ja-JP" sz="1000" kern="0" dirty="0">
                  <a:effectLst/>
                  <a:latin typeface="Meiryo UI" panose="020B0604030504040204" pitchFamily="50" charset="-128"/>
                  <a:ea typeface="Meiryo UI" panose="020B0604030504040204" pitchFamily="50" charset="-128"/>
                </a:endParaRPr>
              </a:p>
            </p:txBody>
          </p:sp>
          <p:sp>
            <p:nvSpPr>
              <p:cNvPr id="25" name="コンテンツ プレースホルダ 2">
                <a:extLst>
                  <a:ext uri="{FF2B5EF4-FFF2-40B4-BE49-F238E27FC236}">
                    <a16:creationId xmlns:a16="http://schemas.microsoft.com/office/drawing/2014/main" id="{627F17D7-AD7C-AD17-B8FC-EE8B38FB9142}"/>
                  </a:ext>
                </a:extLst>
              </p:cNvPr>
              <p:cNvSpPr txBox="1">
                <a:spLocks noChangeArrowheads="1"/>
              </p:cNvSpPr>
              <p:nvPr/>
            </p:nvSpPr>
            <p:spPr bwMode="auto">
              <a:xfrm>
                <a:off x="3054612" y="679984"/>
                <a:ext cx="6952224" cy="278337"/>
              </a:xfrm>
              <a:prstGeom prst="rect">
                <a:avLst/>
              </a:prstGeom>
              <a:solidFill>
                <a:srgbClr val="FFFFCC"/>
              </a:solid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eaLnBrk="1" hangingPunct="1">
                  <a:buNone/>
                  <a:defRPr/>
                </a:pPr>
                <a:r>
                  <a:rPr lang="ja-JP" altLang="en-US" sz="1100" b="1" kern="0" dirty="0">
                    <a:effectLst/>
                    <a:latin typeface="Meiryo UI" panose="020B0604030504040204" pitchFamily="50" charset="-128"/>
                    <a:ea typeface="Meiryo UI" panose="020B0604030504040204" pitchFamily="50" charset="-128"/>
                  </a:rPr>
                  <a:t>話者ごとの記録とクリアな音声で、正確な議事録を短時間で作成</a:t>
                </a:r>
                <a:endParaRPr lang="en-US" altLang="ja-JP" sz="1100" b="1" kern="0" dirty="0">
                  <a:effectLst/>
                  <a:latin typeface="Meiryo UI" panose="020B0604030504040204" pitchFamily="50" charset="-128"/>
                  <a:ea typeface="Meiryo UI" panose="020B0604030504040204" pitchFamily="50" charset="-128"/>
                </a:endParaRPr>
              </a:p>
            </p:txBody>
          </p:sp>
        </p:grpSp>
      </p:grpSp>
      <p:sp>
        <p:nvSpPr>
          <p:cNvPr id="33" name="コンテンツ プレースホルダ 2">
            <a:extLst>
              <a:ext uri="{FF2B5EF4-FFF2-40B4-BE49-F238E27FC236}">
                <a16:creationId xmlns:a16="http://schemas.microsoft.com/office/drawing/2014/main" id="{9C56B492-19C8-AAE7-9175-9C4222141F1F}"/>
              </a:ext>
            </a:extLst>
          </p:cNvPr>
          <p:cNvSpPr txBox="1">
            <a:spLocks noChangeArrowheads="1"/>
          </p:cNvSpPr>
          <p:nvPr/>
        </p:nvSpPr>
        <p:spPr bwMode="auto">
          <a:xfrm>
            <a:off x="3024971" y="5324241"/>
            <a:ext cx="6264696" cy="983183"/>
          </a:xfrm>
          <a:prstGeom prst="rect">
            <a:avLst/>
          </a:prstGeom>
          <a:no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0" indent="0" algn="l" eaLnBrk="1" hangingPunct="1">
              <a:buFontTx/>
              <a:buNone/>
              <a:defRPr/>
            </a:pPr>
            <a:r>
              <a:rPr lang="ja-JP" altLang="en-US" sz="1000" kern="0" dirty="0">
                <a:effectLst/>
                <a:latin typeface="Meiryo UI" panose="020B0604030504040204" pitchFamily="50" charset="-128"/>
                <a:ea typeface="Meiryo UI" panose="020B0604030504040204" pitchFamily="50" charset="-128"/>
              </a:rPr>
              <a:t>当社は食に関するコンサルティング事業を行っており、お客様との打ち合わせ時に</a:t>
            </a:r>
            <a:r>
              <a:rPr lang="en-US" altLang="ja-JP" sz="1000" kern="0" dirty="0" err="1">
                <a:effectLst/>
                <a:latin typeface="Meiryo UI" panose="020B0604030504040204" pitchFamily="50" charset="-128"/>
                <a:ea typeface="Meiryo UI" panose="020B0604030504040204" pitchFamily="50" charset="-128"/>
              </a:rPr>
              <a:t>AutoMemo</a:t>
            </a:r>
            <a:r>
              <a:rPr lang="en-US" altLang="ja-JP" sz="1000" kern="0" dirty="0">
                <a:effectLst/>
                <a:latin typeface="Meiryo UI" panose="020B0604030504040204" pitchFamily="50" charset="-128"/>
                <a:ea typeface="Meiryo UI" panose="020B0604030504040204" pitchFamily="50" charset="-128"/>
              </a:rPr>
              <a:t> S</a:t>
            </a:r>
            <a:r>
              <a:rPr lang="ja-JP" altLang="en-US" sz="1000" kern="0" dirty="0">
                <a:effectLst/>
                <a:latin typeface="Meiryo UI" panose="020B0604030504040204" pitchFamily="50" charset="-128"/>
                <a:ea typeface="Meiryo UI" panose="020B0604030504040204" pitchFamily="50" charset="-128"/>
              </a:rPr>
              <a:t>を使用しています。</a:t>
            </a:r>
            <a:endParaRPr lang="en-US" altLang="ja-JP" sz="1000" kern="0" dirty="0">
              <a:effectLst/>
              <a:latin typeface="Meiryo UI" panose="020B0604030504040204" pitchFamily="50" charset="-128"/>
              <a:ea typeface="Meiryo UI" panose="020B0604030504040204" pitchFamily="50" charset="-128"/>
            </a:endParaRPr>
          </a:p>
          <a:p>
            <a:pPr marL="0" indent="0" algn="l" eaLnBrk="1" hangingPunct="1">
              <a:buFontTx/>
              <a:buNone/>
              <a:defRPr/>
            </a:pPr>
            <a:endParaRPr lang="en-US" altLang="ja-JP" sz="1000" kern="0" dirty="0">
              <a:effectLst/>
              <a:latin typeface="Meiryo UI" panose="020B0604030504040204" pitchFamily="50" charset="-128"/>
              <a:ea typeface="Meiryo UI" panose="020B0604030504040204" pitchFamily="50" charset="-128"/>
            </a:endParaRPr>
          </a:p>
          <a:p>
            <a:pPr marL="0" indent="0" algn="l" eaLnBrk="1" hangingPunct="1">
              <a:buFontTx/>
              <a:buNone/>
              <a:defRPr/>
            </a:pPr>
            <a:r>
              <a:rPr lang="ja-JP" altLang="en-US" sz="1000" kern="0" dirty="0">
                <a:effectLst/>
                <a:latin typeface="Meiryo UI" panose="020B0604030504040204" pitchFamily="50" charset="-128"/>
                <a:ea typeface="Meiryo UI" panose="020B0604030504040204" pitchFamily="50" charset="-128"/>
              </a:rPr>
              <a:t>これまで会議の議事録はノートにとったり、ボイスレコーダーで録音し会議後に聞き直して文字起こしをしたりしていました。</a:t>
            </a:r>
            <a:endParaRPr lang="en-US" altLang="ja-JP" sz="1000" kern="0" dirty="0">
              <a:effectLst/>
              <a:latin typeface="Meiryo UI" panose="020B0604030504040204" pitchFamily="50" charset="-128"/>
              <a:ea typeface="Meiryo UI" panose="020B0604030504040204" pitchFamily="50" charset="-128"/>
            </a:endParaRPr>
          </a:p>
          <a:p>
            <a:pPr marL="0" indent="0" algn="l" eaLnBrk="1" hangingPunct="1">
              <a:buFontTx/>
              <a:buNone/>
              <a:defRPr/>
            </a:pPr>
            <a:r>
              <a:rPr lang="ja-JP" altLang="en-US" sz="1000" kern="0" dirty="0">
                <a:effectLst/>
                <a:latin typeface="Meiryo UI" panose="020B0604030504040204" pitchFamily="50" charset="-128"/>
                <a:ea typeface="Meiryo UI" panose="020B0604030504040204" pitchFamily="50" charset="-128"/>
              </a:rPr>
              <a:t>ときには書記専用の社員を同席させることもあり、手間だけでなく人員もかかっていました。 </a:t>
            </a:r>
            <a:endParaRPr lang="en-US" altLang="ja-JP" sz="1000" kern="0" dirty="0">
              <a:effectLst/>
              <a:latin typeface="Meiryo UI" panose="020B0604030504040204" pitchFamily="50" charset="-128"/>
              <a:ea typeface="Meiryo UI" panose="020B0604030504040204" pitchFamily="50" charset="-128"/>
            </a:endParaRPr>
          </a:p>
          <a:p>
            <a:pPr marL="0" indent="0" algn="l" eaLnBrk="1" hangingPunct="1">
              <a:buFontTx/>
              <a:buNone/>
              <a:defRPr/>
            </a:pPr>
            <a:r>
              <a:rPr lang="en-US" altLang="ja-JP" sz="1000" b="1" kern="0" dirty="0" err="1">
                <a:effectLst/>
                <a:latin typeface="Meiryo UI" panose="020B0604030504040204" pitchFamily="50" charset="-128"/>
                <a:ea typeface="Meiryo UI" panose="020B0604030504040204" pitchFamily="50" charset="-128"/>
              </a:rPr>
              <a:t>AutoMemo</a:t>
            </a:r>
            <a:r>
              <a:rPr lang="en-US" altLang="ja-JP" sz="1000" b="1" kern="0" dirty="0">
                <a:effectLst/>
                <a:latin typeface="Meiryo UI" panose="020B0604030504040204" pitchFamily="50" charset="-128"/>
                <a:ea typeface="Meiryo UI" panose="020B0604030504040204" pitchFamily="50" charset="-128"/>
              </a:rPr>
              <a:t> S</a:t>
            </a:r>
            <a:r>
              <a:rPr lang="ja-JP" altLang="en-US" sz="1000" b="1" kern="0" dirty="0">
                <a:effectLst/>
                <a:latin typeface="Meiryo UI" panose="020B0604030504040204" pitchFamily="50" charset="-128"/>
                <a:ea typeface="Meiryo UI" panose="020B0604030504040204" pitchFamily="50" charset="-128"/>
              </a:rPr>
              <a:t>を導入してからは議事録作成の時間がこれまでの半分ほどになり、社員間での共有も早くなりました。</a:t>
            </a:r>
            <a:br>
              <a:rPr lang="en-US" altLang="ja-JP" sz="1000" kern="0" dirty="0">
                <a:effectLst/>
                <a:latin typeface="Meiryo UI" panose="020B0604030504040204" pitchFamily="50" charset="-128"/>
                <a:ea typeface="Meiryo UI" panose="020B0604030504040204" pitchFamily="50" charset="-128"/>
              </a:rPr>
            </a:br>
            <a:r>
              <a:rPr lang="ja-JP" altLang="en-US" sz="1000" kern="0" dirty="0">
                <a:effectLst/>
                <a:latin typeface="Meiryo UI" panose="020B0604030504040204" pitchFamily="50" charset="-128"/>
                <a:ea typeface="Meiryo UI" panose="020B0604030504040204" pitchFamily="50" charset="-128"/>
              </a:rPr>
              <a:t>またテキスト化されているので、聞き直したいところを簡単に見つけることができる点もとても便利で気に入っています。</a:t>
            </a:r>
            <a:endParaRPr lang="ja-JP" altLang="en-US" sz="1000" b="1" kern="0" dirty="0">
              <a:effectLst/>
              <a:latin typeface="Meiryo UI" panose="020B0604030504040204" pitchFamily="50" charset="-128"/>
              <a:ea typeface="Meiryo UI" panose="020B0604030504040204" pitchFamily="50" charset="-128"/>
            </a:endParaRPr>
          </a:p>
        </p:txBody>
      </p:sp>
      <p:sp>
        <p:nvSpPr>
          <p:cNvPr id="34" name="コンテンツ プレースホルダ 2">
            <a:extLst>
              <a:ext uri="{FF2B5EF4-FFF2-40B4-BE49-F238E27FC236}">
                <a16:creationId xmlns:a16="http://schemas.microsoft.com/office/drawing/2014/main" id="{A011F4A9-FFE5-F82A-B514-CAB5140ED171}"/>
              </a:ext>
            </a:extLst>
          </p:cNvPr>
          <p:cNvSpPr txBox="1">
            <a:spLocks noChangeArrowheads="1"/>
          </p:cNvSpPr>
          <p:nvPr/>
        </p:nvSpPr>
        <p:spPr bwMode="auto">
          <a:xfrm>
            <a:off x="3022553" y="4871076"/>
            <a:ext cx="6235055" cy="278337"/>
          </a:xfrm>
          <a:prstGeom prst="rect">
            <a:avLst/>
          </a:prstGeom>
          <a:solidFill>
            <a:srgbClr val="FFFFCC"/>
          </a:solidFill>
          <a:ln w="3175">
            <a:noFill/>
            <a:miter lim="800000"/>
            <a:headEnd/>
            <a:tailEnd/>
          </a:ln>
          <a:effectLst>
            <a:prstShdw prst="shdw17" dist="17961" dir="2700000">
              <a:schemeClr val="accent1">
                <a:gamma/>
                <a:shade val="60000"/>
                <a:invGamma/>
              </a:schemeClr>
            </a:prstShdw>
          </a:effectLst>
        </p:spPr>
        <p:txBody>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eaLnBrk="1" hangingPunct="1">
              <a:buNone/>
              <a:defRPr/>
            </a:pPr>
            <a:r>
              <a:rPr lang="ja-JP" altLang="en-US" sz="1100" b="1" kern="0">
                <a:effectLst/>
                <a:latin typeface="Meiryo UI" panose="020B0604030504040204" pitchFamily="50" charset="-128"/>
                <a:ea typeface="Meiryo UI" panose="020B0604030504040204" pitchFamily="50" charset="-128"/>
              </a:rPr>
              <a:t>幹部の集まる経営会議で使用しております</a:t>
            </a:r>
            <a:endParaRPr lang="en-US" altLang="ja-JP" sz="1100" b="1" kern="0" dirty="0">
              <a:effectLst/>
              <a:latin typeface="Meiryo UI" panose="020B0604030504040204" pitchFamily="50" charset="-128"/>
              <a:ea typeface="Meiryo UI" panose="020B0604030504040204" pitchFamily="50" charset="-128"/>
            </a:endParaRPr>
          </a:p>
        </p:txBody>
      </p:sp>
      <p:pic>
        <p:nvPicPr>
          <p:cNvPr id="3" name="図 2" descr="ノートパソコンで作業をしている人たち&#10;&#10;中程度の精度で自動的に生成された説明">
            <a:extLst>
              <a:ext uri="{FF2B5EF4-FFF2-40B4-BE49-F238E27FC236}">
                <a16:creationId xmlns:a16="http://schemas.microsoft.com/office/drawing/2014/main" id="{64C68E59-8106-97CD-B349-7895E01E2D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184" y="1041650"/>
            <a:ext cx="2553622" cy="1359145"/>
          </a:xfrm>
          <a:prstGeom prst="rect">
            <a:avLst/>
          </a:prstGeom>
        </p:spPr>
      </p:pic>
      <p:pic>
        <p:nvPicPr>
          <p:cNvPr id="4" name="図 3">
            <a:extLst>
              <a:ext uri="{FF2B5EF4-FFF2-40B4-BE49-F238E27FC236}">
                <a16:creationId xmlns:a16="http://schemas.microsoft.com/office/drawing/2014/main" id="{02A0DCC7-EE2E-207D-9370-EA734EC351CD}"/>
              </a:ext>
            </a:extLst>
          </p:cNvPr>
          <p:cNvPicPr>
            <a:picLocks noChangeAspect="1"/>
          </p:cNvPicPr>
          <p:nvPr/>
        </p:nvPicPr>
        <p:blipFill>
          <a:blip r:embed="rId5"/>
          <a:srcRect l="23849" t="19024" r="22874" b="19325"/>
          <a:stretch/>
        </p:blipFill>
        <p:spPr>
          <a:xfrm>
            <a:off x="7964126" y="3301314"/>
            <a:ext cx="1293482" cy="898087"/>
          </a:xfrm>
          <a:prstGeom prst="rect">
            <a:avLst/>
          </a:prstGeom>
        </p:spPr>
      </p:pic>
      <p:pic>
        <p:nvPicPr>
          <p:cNvPr id="7" name="図 6">
            <a:extLst>
              <a:ext uri="{FF2B5EF4-FFF2-40B4-BE49-F238E27FC236}">
                <a16:creationId xmlns:a16="http://schemas.microsoft.com/office/drawing/2014/main" id="{A0E5661A-2FB4-99D5-C98C-66127CCED894}"/>
              </a:ext>
            </a:extLst>
          </p:cNvPr>
          <p:cNvPicPr>
            <a:picLocks noChangeAspect="1"/>
          </p:cNvPicPr>
          <p:nvPr/>
        </p:nvPicPr>
        <p:blipFill>
          <a:blip r:embed="rId6"/>
          <a:srcRect l="24947" t="27992" r="21844" b="32446"/>
          <a:stretch/>
        </p:blipFill>
        <p:spPr>
          <a:xfrm>
            <a:off x="663100" y="5258665"/>
            <a:ext cx="2019956" cy="901127"/>
          </a:xfrm>
          <a:prstGeom prst="rect">
            <a:avLst/>
          </a:prstGeom>
        </p:spPr>
      </p:pic>
    </p:spTree>
    <p:extLst>
      <p:ext uri="{BB962C8B-B14F-4D97-AF65-F5344CB8AC3E}">
        <p14:creationId xmlns:p14="http://schemas.microsoft.com/office/powerpoint/2010/main" val="201210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525306-9D48-7182-A037-8F7FECF254EF}"/>
              </a:ext>
            </a:extLst>
          </p:cNvPr>
          <p:cNvSpPr txBox="1"/>
          <p:nvPr/>
        </p:nvSpPr>
        <p:spPr>
          <a:xfrm>
            <a:off x="346521" y="1670989"/>
            <a:ext cx="9047971" cy="1938992"/>
          </a:xfrm>
          <a:prstGeom prst="rect">
            <a:avLst/>
          </a:prstGeom>
          <a:noFill/>
        </p:spPr>
        <p:txBody>
          <a:bodyPr wrap="square" rtlCol="0">
            <a:spAutoFit/>
          </a:bodyPr>
          <a:lstStyle/>
          <a:p>
            <a:pPr algn="l"/>
            <a:r>
              <a:rPr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②</a:t>
            </a:r>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文字起こし精度</a:t>
            </a:r>
            <a:r>
              <a:rPr kumimoji="1" lang="en-US" altLang="ja-JP" sz="1800" b="1" dirty="0">
                <a:solidFill>
                  <a:srgbClr val="FF0000"/>
                </a:solidFill>
                <a:latin typeface="Meiryo UI" panose="020B0604030504040204" pitchFamily="50" charset="-128"/>
                <a:ea typeface="Meiryo UI" panose="020B0604030504040204" pitchFamily="50" charset="-128"/>
              </a:rPr>
              <a:t>99</a:t>
            </a:r>
            <a:r>
              <a:rPr kumimoji="1" lang="ja-JP" altLang="en-US" sz="1800" b="1" dirty="0">
                <a:solidFill>
                  <a:srgbClr val="FF0000"/>
                </a:solidFill>
                <a:latin typeface="Meiryo UI" panose="020B0604030504040204" pitchFamily="50" charset="-128"/>
                <a:ea typeface="Meiryo UI" panose="020B0604030504040204" pitchFamily="50" charset="-128"/>
              </a:rPr>
              <a:t>％</a:t>
            </a:r>
            <a:r>
              <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rPr>
              <a:t>（注）</a:t>
            </a:r>
          </a:p>
          <a:p>
            <a:pPr algn="l"/>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文字起こしエンジンの一部に</a:t>
            </a:r>
            <a:r>
              <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rPr>
              <a:t>OpenAI</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社の「</a:t>
            </a:r>
            <a:r>
              <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rPr>
              <a:t>Whisper</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」を採用し、さらに精度</a:t>
            </a:r>
            <a:r>
              <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rPr>
              <a:t>UP</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a:t>
            </a:r>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en-US" altLang="ja-JP" sz="1200" dirty="0">
                <a:solidFill>
                  <a:schemeClr val="tx1"/>
                </a:solidFill>
                <a:latin typeface="Meiryo UI" panose="020B0604030504040204" pitchFamily="50" charset="-128"/>
                <a:ea typeface="Meiryo UI" panose="020B0604030504040204" pitchFamily="50" charset="-128"/>
              </a:rPr>
              <a:t>2025</a:t>
            </a:r>
            <a:r>
              <a:rPr kumimoji="1" lang="ja-JP" altLang="en-US" sz="1200" dirty="0">
                <a:solidFill>
                  <a:schemeClr val="tx1"/>
                </a:solidFill>
                <a:latin typeface="Meiryo UI" panose="020B0604030504040204" pitchFamily="50" charset="-128"/>
                <a:ea typeface="Meiryo UI" panose="020B0604030504040204" pitchFamily="50" charset="-128"/>
              </a:rPr>
              <a:t>年</a:t>
            </a:r>
            <a:r>
              <a:rPr kumimoji="1" lang="en-US" altLang="ja-JP" sz="1200" dirty="0">
                <a:solidFill>
                  <a:schemeClr val="tx1"/>
                </a:solidFill>
                <a:latin typeface="Meiryo UI" panose="020B0604030504040204" pitchFamily="50" charset="-128"/>
                <a:ea typeface="Meiryo UI" panose="020B0604030504040204" pitchFamily="50" charset="-128"/>
              </a:rPr>
              <a:t>6</a:t>
            </a:r>
            <a:r>
              <a:rPr kumimoji="1" lang="ja-JP" altLang="en-US" sz="1200" dirty="0">
                <a:solidFill>
                  <a:schemeClr val="tx1"/>
                </a:solidFill>
                <a:latin typeface="Meiryo UI" panose="020B0604030504040204" pitchFamily="50" charset="-128"/>
                <a:ea typeface="Meiryo UI" panose="020B0604030504040204" pitchFamily="50" charset="-128"/>
              </a:rPr>
              <a:t>月</a:t>
            </a:r>
            <a:r>
              <a:rPr kumimoji="1" lang="en-US" altLang="ja-JP" sz="1200" dirty="0">
                <a:solidFill>
                  <a:schemeClr val="tx1"/>
                </a:solidFill>
                <a:latin typeface="Meiryo UI" panose="020B0604030504040204" pitchFamily="50" charset="-128"/>
                <a:ea typeface="Meiryo UI" panose="020B0604030504040204" pitchFamily="50" charset="-128"/>
              </a:rPr>
              <a:t>16</a:t>
            </a:r>
            <a:r>
              <a:rPr kumimoji="1" lang="ja-JP" altLang="en-US" sz="1200" dirty="0">
                <a:solidFill>
                  <a:schemeClr val="tx1"/>
                </a:solidFill>
                <a:latin typeface="Meiryo UI" panose="020B0604030504040204" pitchFamily="50" charset="-128"/>
                <a:ea typeface="Meiryo UI" panose="020B0604030504040204" pitchFamily="50" charset="-128"/>
              </a:rPr>
              <a:t>日より、​</a:t>
            </a:r>
            <a:r>
              <a:rPr kumimoji="1" lang="ja-JP" altLang="en-US" sz="1200" b="1" dirty="0">
                <a:solidFill>
                  <a:srgbClr val="FF0000"/>
                </a:solidFill>
                <a:latin typeface="Meiryo UI" panose="020B0604030504040204" pitchFamily="50" charset="-128"/>
                <a:ea typeface="Meiryo UI" panose="020B0604030504040204" pitchFamily="50" charset="-128"/>
              </a:rPr>
              <a:t>すべてのお客様が、「要約」機能をご利用できます。</a:t>
            </a:r>
            <a:endParaRPr kumimoji="1" lang="en-US" altLang="ja-JP" sz="1200" b="1" dirty="0">
              <a:solidFill>
                <a:srgbClr val="FF0000"/>
              </a:solidFill>
              <a:latin typeface="Meiryo UI" panose="020B0604030504040204" pitchFamily="50" charset="-128"/>
              <a:ea typeface="Meiryo UI" panose="020B0604030504040204" pitchFamily="50" charset="-128"/>
            </a:endParaRPr>
          </a:p>
          <a:p>
            <a:pPr algn="l"/>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現在、文字起こし時間のみ（＝</a:t>
            </a:r>
            <a:r>
              <a:rPr kumimoji="1" lang="en-US" altLang="ja-JP" sz="1000" dirty="0">
                <a:solidFill>
                  <a:schemeClr val="tx1"/>
                </a:solidFill>
                <a:latin typeface="Meiryo UI" panose="020B0604030504040204" pitchFamily="50" charset="-128"/>
                <a:ea typeface="Meiryo UI" panose="020B0604030504040204" pitchFamily="50" charset="-128"/>
              </a:rPr>
              <a:t>100</a:t>
            </a:r>
            <a:r>
              <a:rPr kumimoji="1" lang="ja-JP" altLang="en-US" sz="1000" dirty="0">
                <a:solidFill>
                  <a:schemeClr val="tx1"/>
                </a:solidFill>
                <a:latin typeface="Meiryo UI" panose="020B0604030504040204" pitchFamily="50" charset="-128"/>
                <a:ea typeface="Meiryo UI" panose="020B0604030504040204" pitchFamily="50" charset="-128"/>
              </a:rPr>
              <a:t>時間チャージなど）をご利用のお客様や、​</a:t>
            </a:r>
          </a:p>
          <a:p>
            <a:pPr algn="l"/>
            <a:r>
              <a:rPr kumimoji="1" lang="ja-JP" altLang="en-US" sz="1000" dirty="0">
                <a:solidFill>
                  <a:schemeClr val="tx1"/>
                </a:solidFill>
                <a:latin typeface="Meiryo UI" panose="020B0604030504040204" pitchFamily="50" charset="-128"/>
                <a:ea typeface="Meiryo UI" panose="020B0604030504040204" pitchFamily="50" charset="-128"/>
              </a:rPr>
              <a:t>　　販売終了後にシリアル有効化したお客様も、同様に要約をご利用いただけるようになります。​</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l"/>
            <a:endParaRPr kumimoji="1" lang="ja-JP" altLang="en-US" sz="1000" dirty="0">
              <a:solidFill>
                <a:schemeClr val="tx1"/>
              </a:solidFill>
              <a:latin typeface="Meiryo UI" panose="020B0604030504040204" pitchFamily="50" charset="-128"/>
              <a:ea typeface="Meiryo UI" panose="020B0604030504040204" pitchFamily="50" charset="-128"/>
            </a:endParaRPr>
          </a:p>
          <a:p>
            <a:pPr algn="l"/>
            <a:r>
              <a:rPr kumimoji="1" lang="ja-JP" altLang="en-US" sz="1200" b="1" dirty="0">
                <a:solidFill>
                  <a:schemeClr val="tx1">
                    <a:lumMod val="85000"/>
                    <a:lumOff val="15000"/>
                  </a:schemeClr>
                </a:solidFill>
                <a:latin typeface="Meiryo UI" panose="020B0604030504040204" pitchFamily="50" charset="-128"/>
                <a:ea typeface="Meiryo UI" panose="020B0604030504040204" pitchFamily="50" charset="-128"/>
              </a:rPr>
              <a:t>　■特長</a:t>
            </a:r>
          </a:p>
          <a:p>
            <a:pPr algn="l"/>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・自動で話者を分離</a:t>
            </a:r>
          </a:p>
          <a:p>
            <a:pPr algn="l"/>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・「えー」や「あー」などのフィラーを除去</a:t>
            </a:r>
          </a:p>
          <a:p>
            <a:pPr algn="l"/>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　　・小さな音も正確に文字起こし　</a:t>
            </a:r>
          </a:p>
        </p:txBody>
      </p:sp>
      <p:sp>
        <p:nvSpPr>
          <p:cNvPr id="12" name="テキスト ボックス 11">
            <a:extLst>
              <a:ext uri="{FF2B5EF4-FFF2-40B4-BE49-F238E27FC236}">
                <a16:creationId xmlns:a16="http://schemas.microsoft.com/office/drawing/2014/main" id="{FF2953CB-0FE2-99E5-2CB2-238082524154}"/>
              </a:ext>
            </a:extLst>
          </p:cNvPr>
          <p:cNvSpPr txBox="1"/>
          <p:nvPr/>
        </p:nvSpPr>
        <p:spPr>
          <a:xfrm>
            <a:off x="346521" y="687670"/>
            <a:ext cx="9047971" cy="707886"/>
          </a:xfrm>
          <a:prstGeom prst="rect">
            <a:avLst/>
          </a:prstGeom>
          <a:noFill/>
        </p:spPr>
        <p:txBody>
          <a:bodyPr wrap="square" rtlCol="0">
            <a:spAutoFit/>
          </a:bodyPr>
          <a:lstStyle/>
          <a:p>
            <a:pPr algn="l"/>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①どんなシーンにも対応</a:t>
            </a:r>
            <a:endParaRPr kumimoji="1" lang="en-US" altLang="ja-JP" sz="1600" b="1"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充実の製品ラインナップで</a:t>
            </a:r>
            <a:r>
              <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rPr>
              <a:t>Web/</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対面それぞれの場面に最適な使い方を選択できます。</a:t>
            </a:r>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ボイスレコーダーでフォーマルな場にも対応。</a:t>
            </a:r>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8A2EF2F4-316D-634F-D4CD-1426FDADDE33}"/>
              </a:ext>
            </a:extLst>
          </p:cNvPr>
          <p:cNvSpPr txBox="1"/>
          <p:nvPr/>
        </p:nvSpPr>
        <p:spPr>
          <a:xfrm>
            <a:off x="346521" y="4257092"/>
            <a:ext cx="9047971" cy="1131079"/>
          </a:xfrm>
          <a:prstGeom prst="rect">
            <a:avLst/>
          </a:prstGeom>
          <a:noFill/>
        </p:spPr>
        <p:txBody>
          <a:bodyPr wrap="square" rtlCol="0">
            <a:spAutoFit/>
          </a:bodyPr>
          <a:lstStyle/>
          <a:p>
            <a:pPr algn="l"/>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③安心安全なセキュリティ</a:t>
            </a:r>
            <a:endParaRPr kumimoji="1" lang="en-US" altLang="ja-JP" sz="1600" b="1"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a:t>
            </a:r>
            <a:r>
              <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rPr>
              <a:t>AI</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のラーニングに利用しない」、「通信・</a:t>
            </a:r>
            <a:r>
              <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rPr>
              <a:t>DB</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の暗号化」など安心のセキュリティ対策</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a:t>
            </a:r>
            <a:endParaRPr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endParaRPr lang="en-US" altLang="ja-JP" sz="5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lang="ja-JP" altLang="en-US" sz="1200" b="1" dirty="0">
                <a:solidFill>
                  <a:srgbClr val="FF0000"/>
                </a:solidFill>
                <a:latin typeface="Meiryo UI" panose="020B0604030504040204" pitchFamily="50" charset="-128"/>
                <a:ea typeface="Meiryo UI" panose="020B0604030504040204" pitchFamily="50" charset="-128"/>
              </a:rPr>
              <a:t>当社は、情報セキュリティマネジメントシステム（</a:t>
            </a:r>
            <a:r>
              <a:rPr lang="en-US" altLang="ja-JP" sz="1200" b="1" dirty="0">
                <a:solidFill>
                  <a:srgbClr val="FF0000"/>
                </a:solidFill>
                <a:latin typeface="Meiryo UI" panose="020B0604030504040204" pitchFamily="50" charset="-128"/>
                <a:ea typeface="Meiryo UI" panose="020B0604030504040204" pitchFamily="50" charset="-128"/>
              </a:rPr>
              <a:t>ISMS</a:t>
            </a:r>
            <a:r>
              <a:rPr lang="ja-JP" altLang="en-US" sz="1200" b="1" dirty="0">
                <a:solidFill>
                  <a:srgbClr val="FF0000"/>
                </a:solidFill>
                <a:latin typeface="Meiryo UI" panose="020B0604030504040204" pitchFamily="50" charset="-128"/>
                <a:ea typeface="Meiryo UI" panose="020B0604030504040204" pitchFamily="50" charset="-128"/>
              </a:rPr>
              <a:t>）の国際規格である「</a:t>
            </a:r>
            <a:r>
              <a:rPr lang="en-US" altLang="ja-JP" sz="1200" b="1" dirty="0">
                <a:solidFill>
                  <a:srgbClr val="FF0000"/>
                </a:solidFill>
                <a:latin typeface="Meiryo UI" panose="020B0604030504040204" pitchFamily="50" charset="-128"/>
                <a:ea typeface="Meiryo UI" panose="020B0604030504040204" pitchFamily="50" charset="-128"/>
              </a:rPr>
              <a:t>ISO /IEC 27001</a:t>
            </a:r>
            <a:r>
              <a:rPr lang="ja-JP" altLang="en-US" sz="1200" b="1" dirty="0">
                <a:solidFill>
                  <a:srgbClr val="FF0000"/>
                </a:solidFill>
                <a:latin typeface="Meiryo UI" panose="020B0604030504040204" pitchFamily="50" charset="-128"/>
                <a:ea typeface="Meiryo UI" panose="020B0604030504040204" pitchFamily="50" charset="-128"/>
              </a:rPr>
              <a:t>」の認証取得しています。</a:t>
            </a:r>
            <a:endParaRPr lang="en-US" altLang="ja-JP" sz="1200" b="1" dirty="0">
              <a:solidFill>
                <a:srgbClr val="FF0000"/>
              </a:solidFill>
              <a:latin typeface="Meiryo UI" panose="020B0604030504040204" pitchFamily="50" charset="-128"/>
              <a:ea typeface="Meiryo UI" panose="020B0604030504040204" pitchFamily="50" charset="-128"/>
            </a:endParaRPr>
          </a:p>
          <a:p>
            <a:pPr algn="l"/>
            <a:r>
              <a:rPr lang="ja-JP" altLang="en-US" sz="1050" dirty="0">
                <a:solidFill>
                  <a:srgbClr val="FF0000"/>
                </a:solidFill>
                <a:latin typeface="Meiryo UI" panose="020B0604030504040204" pitchFamily="50" charset="-128"/>
                <a:ea typeface="Meiryo UI" panose="020B0604030504040204" pitchFamily="50" charset="-128"/>
              </a:rPr>
              <a:t>（認証範囲：パソコン・スマートフォンソフトウェアおよびハードウェア製品の開発、及び自社</a:t>
            </a:r>
            <a:r>
              <a:rPr lang="en-US" altLang="ja-JP" sz="1050" dirty="0">
                <a:solidFill>
                  <a:srgbClr val="FF0000"/>
                </a:solidFill>
                <a:latin typeface="Meiryo UI" panose="020B0604030504040204" pitchFamily="50" charset="-128"/>
                <a:ea typeface="Meiryo UI" panose="020B0604030504040204" pitchFamily="50" charset="-128"/>
              </a:rPr>
              <a:t>EC</a:t>
            </a:r>
            <a:r>
              <a:rPr lang="ja-JP" altLang="en-US" sz="1050" dirty="0">
                <a:solidFill>
                  <a:srgbClr val="FF0000"/>
                </a:solidFill>
                <a:latin typeface="Meiryo UI" panose="020B0604030504040204" pitchFamily="50" charset="-128"/>
                <a:ea typeface="Meiryo UI" panose="020B0604030504040204" pitchFamily="50" charset="-128"/>
              </a:rPr>
              <a:t>サイトの運営、サポート業務）</a:t>
            </a:r>
          </a:p>
          <a:p>
            <a:pPr algn="l"/>
            <a:endParaRPr lang="en-US" altLang="ja-JP" sz="1200" b="1" dirty="0">
              <a:solidFill>
                <a:srgbClr val="FF0000"/>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0AC48C38-3E71-1E48-1B07-B798950EE2AF}"/>
              </a:ext>
            </a:extLst>
          </p:cNvPr>
          <p:cNvSpPr txBox="1"/>
          <p:nvPr/>
        </p:nvSpPr>
        <p:spPr>
          <a:xfrm>
            <a:off x="346521" y="5452772"/>
            <a:ext cx="9047971" cy="1077218"/>
          </a:xfrm>
          <a:prstGeom prst="rect">
            <a:avLst/>
          </a:prstGeom>
          <a:noFill/>
        </p:spPr>
        <p:txBody>
          <a:bodyPr wrap="square" rtlCol="0">
            <a:spAutoFit/>
          </a:bodyPr>
          <a:lstStyle/>
          <a:p>
            <a:pPr algn="l"/>
            <a:r>
              <a:rPr kumimoji="1" lang="ja-JP" altLang="en-US" sz="1600" b="1" dirty="0">
                <a:solidFill>
                  <a:schemeClr val="tx1">
                    <a:lumMod val="85000"/>
                    <a:lumOff val="15000"/>
                  </a:schemeClr>
                </a:solidFill>
                <a:latin typeface="Meiryo UI" panose="020B0604030504040204" pitchFamily="50" charset="-128"/>
                <a:ea typeface="Meiryo UI" panose="020B0604030504040204" pitchFamily="50" charset="-128"/>
              </a:rPr>
              <a:t>④データは自動連携、共有もラクラク</a:t>
            </a:r>
          </a:p>
          <a:p>
            <a:pPr algn="l"/>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・録音したデータは自動でオートメモクラウドに保存。</a:t>
            </a:r>
          </a:p>
          <a:p>
            <a:pPr algn="l"/>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・同じアカウントでログインするだけで、</a:t>
            </a:r>
            <a:r>
              <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rPr>
              <a:t>web/</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スマホアプリ</a:t>
            </a:r>
            <a:r>
              <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rPr>
              <a:t>/</a:t>
            </a:r>
            <a:r>
              <a:rPr kumimoji="1" lang="en-US" altLang="ja-JP" sz="1200" dirty="0" err="1">
                <a:solidFill>
                  <a:schemeClr val="tx1">
                    <a:lumMod val="85000"/>
                    <a:lumOff val="15000"/>
                  </a:schemeClr>
                </a:solidFill>
                <a:latin typeface="Meiryo UI" panose="020B0604030504040204" pitchFamily="50" charset="-128"/>
                <a:ea typeface="Meiryo UI" panose="020B0604030504040204" pitchFamily="50" charset="-128"/>
              </a:rPr>
              <a:t>AutoMemo</a:t>
            </a:r>
            <a:r>
              <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rPr>
              <a:t> S</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からクラウド内のデータを確認できます。</a:t>
            </a:r>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・オートメモユーザー以外にも共有できる「閲覧用</a:t>
            </a:r>
            <a:r>
              <a:rPr lang="en-US" altLang="ja-JP" sz="1200" dirty="0">
                <a:solidFill>
                  <a:schemeClr val="tx1">
                    <a:lumMod val="85000"/>
                    <a:lumOff val="15000"/>
                  </a:schemeClr>
                </a:solidFill>
                <a:latin typeface="Meiryo UI" panose="020B0604030504040204" pitchFamily="50" charset="-128"/>
                <a:ea typeface="Meiryo UI" panose="020B0604030504040204" pitchFamily="50" charset="-128"/>
              </a:rPr>
              <a:t>URL</a:t>
            </a:r>
            <a:r>
              <a:rPr lang="ja-JP" altLang="en-US" sz="1200" dirty="0">
                <a:solidFill>
                  <a:schemeClr val="tx1">
                    <a:lumMod val="85000"/>
                    <a:lumOff val="15000"/>
                  </a:schemeClr>
                </a:solidFill>
                <a:latin typeface="Meiryo UI" panose="020B0604030504040204" pitchFamily="50" charset="-128"/>
                <a:ea typeface="Meiryo UI" panose="020B0604030504040204" pitchFamily="50" charset="-128"/>
              </a:rPr>
              <a:t>の発行」など、</a:t>
            </a:r>
            <a:r>
              <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rPr>
              <a:t>録音した音声データ、テキストデータの共有も簡単にできます。</a:t>
            </a:r>
            <a:endParaRPr kumimoji="1" lang="en-US" altLang="ja-JP" sz="1200" dirty="0">
              <a:solidFill>
                <a:schemeClr val="tx1">
                  <a:lumMod val="85000"/>
                  <a:lumOff val="15000"/>
                </a:schemeClr>
              </a:solidFill>
              <a:latin typeface="Meiryo UI" panose="020B0604030504040204" pitchFamily="50" charset="-128"/>
              <a:ea typeface="Meiryo UI" panose="020B0604030504040204" pitchFamily="50" charset="-128"/>
            </a:endParaRPr>
          </a:p>
          <a:p>
            <a:pPr algn="l"/>
            <a:endParaRPr kumimoji="1" lang="ja-JP" altLang="en-US" sz="1200"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15" name="図 14">
            <a:extLst>
              <a:ext uri="{FF2B5EF4-FFF2-40B4-BE49-F238E27FC236}">
                <a16:creationId xmlns:a16="http://schemas.microsoft.com/office/drawing/2014/main" id="{71DEC24E-3048-3D9F-17D4-6B76D862C69A}"/>
              </a:ext>
            </a:extLst>
          </p:cNvPr>
          <p:cNvPicPr>
            <a:picLocks noChangeAspect="1"/>
          </p:cNvPicPr>
          <p:nvPr/>
        </p:nvPicPr>
        <p:blipFill>
          <a:blip r:embed="rId2"/>
          <a:stretch>
            <a:fillRect/>
          </a:stretch>
        </p:blipFill>
        <p:spPr>
          <a:xfrm>
            <a:off x="6974801" y="1834240"/>
            <a:ext cx="2447586" cy="1844940"/>
          </a:xfrm>
          <a:prstGeom prst="rect">
            <a:avLst/>
          </a:prstGeom>
        </p:spPr>
      </p:pic>
      <p:sp>
        <p:nvSpPr>
          <p:cNvPr id="5" name="Rectangle 2">
            <a:extLst>
              <a:ext uri="{FF2B5EF4-FFF2-40B4-BE49-F238E27FC236}">
                <a16:creationId xmlns:a16="http://schemas.microsoft.com/office/drawing/2014/main" id="{F61C7464-89A8-3BE2-2D58-B6223C157839}"/>
              </a:ext>
            </a:extLst>
          </p:cNvPr>
          <p:cNvSpPr txBox="1">
            <a:spLocks noChangeArrowheads="1"/>
          </p:cNvSpPr>
          <p:nvPr/>
        </p:nvSpPr>
        <p:spPr bwMode="auto">
          <a:xfrm>
            <a:off x="0" y="0"/>
            <a:ext cx="9906000" cy="463550"/>
          </a:xfrm>
          <a:prstGeom prst="rect">
            <a:avLst/>
          </a:prstGeom>
          <a:solidFill>
            <a:srgbClr val="00B0F0"/>
          </a:solidFill>
          <a:ln>
            <a:noFill/>
          </a:ln>
        </p:spPr>
        <p:txBody>
          <a:bodyPr anchor="ctr"/>
          <a:lstStyle>
            <a:lvl1pPr algn="l" rtl="0" eaLnBrk="0" fontAlgn="base" hangingPunct="0">
              <a:spcBef>
                <a:spcPct val="0"/>
              </a:spcBef>
              <a:spcAft>
                <a:spcPct val="0"/>
              </a:spcAft>
              <a:defRPr kumimoji="1" sz="2400">
                <a:solidFill>
                  <a:schemeClr val="tx2"/>
                </a:solidFill>
                <a:latin typeface="+mj-lt"/>
                <a:ea typeface="+mj-ea"/>
                <a:cs typeface="+mj-cs"/>
              </a:defRPr>
            </a:lvl1pPr>
            <a:lvl2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2pPr>
            <a:lvl3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3pPr>
            <a:lvl4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4pPr>
            <a:lvl5pPr algn="l" rtl="0" eaLnBrk="0" fontAlgn="base" hangingPunct="0">
              <a:spcBef>
                <a:spcPct val="0"/>
              </a:spcBef>
              <a:spcAft>
                <a:spcPct val="0"/>
              </a:spcAft>
              <a:defRPr kumimoji="1" sz="2400">
                <a:solidFill>
                  <a:schemeClr val="tx2"/>
                </a:solidFill>
                <a:latin typeface="HGPｺﾞｼｯｸE" pitchFamily="50" charset="-128"/>
                <a:ea typeface="HGPｺﾞｼｯｸE" pitchFamily="50" charset="-128"/>
              </a:defRPr>
            </a:lvl5pPr>
            <a:lvl6pPr marL="457200" algn="l" rtl="0" fontAlgn="base">
              <a:spcBef>
                <a:spcPct val="0"/>
              </a:spcBef>
              <a:spcAft>
                <a:spcPct val="0"/>
              </a:spcAft>
              <a:defRPr kumimoji="1" sz="2400">
                <a:solidFill>
                  <a:schemeClr val="tx2"/>
                </a:solidFill>
                <a:latin typeface="HGPｺﾞｼｯｸE" pitchFamily="50" charset="-128"/>
                <a:ea typeface="HGPｺﾞｼｯｸE" pitchFamily="50" charset="-128"/>
              </a:defRPr>
            </a:lvl6pPr>
            <a:lvl7pPr marL="914400" algn="l" rtl="0" fontAlgn="base">
              <a:spcBef>
                <a:spcPct val="0"/>
              </a:spcBef>
              <a:spcAft>
                <a:spcPct val="0"/>
              </a:spcAft>
              <a:defRPr kumimoji="1" sz="2400">
                <a:solidFill>
                  <a:schemeClr val="tx2"/>
                </a:solidFill>
                <a:latin typeface="HGPｺﾞｼｯｸE" pitchFamily="50" charset="-128"/>
                <a:ea typeface="HGPｺﾞｼｯｸE" pitchFamily="50" charset="-128"/>
              </a:defRPr>
            </a:lvl7pPr>
            <a:lvl8pPr marL="1371600" algn="l" rtl="0" fontAlgn="base">
              <a:spcBef>
                <a:spcPct val="0"/>
              </a:spcBef>
              <a:spcAft>
                <a:spcPct val="0"/>
              </a:spcAft>
              <a:defRPr kumimoji="1" sz="2400">
                <a:solidFill>
                  <a:schemeClr val="tx2"/>
                </a:solidFill>
                <a:latin typeface="HGPｺﾞｼｯｸE" pitchFamily="50" charset="-128"/>
                <a:ea typeface="HGPｺﾞｼｯｸE" pitchFamily="50" charset="-128"/>
              </a:defRPr>
            </a:lvl8pPr>
            <a:lvl9pPr marL="1828800" algn="l" rtl="0" fontAlgn="base">
              <a:spcBef>
                <a:spcPct val="0"/>
              </a:spcBef>
              <a:spcAft>
                <a:spcPct val="0"/>
              </a:spcAft>
              <a:defRPr kumimoji="1" sz="2400">
                <a:solidFill>
                  <a:schemeClr val="tx2"/>
                </a:solidFill>
                <a:latin typeface="HGPｺﾞｼｯｸE" pitchFamily="50" charset="-128"/>
                <a:ea typeface="HGPｺﾞｼｯｸE" pitchFamily="50" charset="-128"/>
              </a:defRPr>
            </a:lvl9pPr>
          </a:lstStyle>
          <a:p>
            <a:pPr eaLnBrk="1" hangingPunct="1">
              <a:defRPr/>
            </a:pPr>
            <a:r>
              <a:rPr lang="en-US" altLang="ja-JP" b="1" kern="0" err="1">
                <a:solidFill>
                  <a:schemeClr val="bg1"/>
                </a:solidFill>
                <a:latin typeface="Meiryo UI" panose="020B0604030504040204" pitchFamily="50" charset="-128"/>
                <a:ea typeface="Meiryo UI" panose="020B0604030504040204" pitchFamily="50" charset="-128"/>
              </a:rPr>
              <a:t>AutoMemo</a:t>
            </a:r>
            <a:r>
              <a:rPr lang="ja-JP" altLang="en-US" b="1" kern="0">
                <a:solidFill>
                  <a:schemeClr val="bg1"/>
                </a:solidFill>
                <a:latin typeface="Meiryo UI" panose="020B0604030504040204" pitchFamily="50" charset="-128"/>
                <a:ea typeface="Meiryo UI" panose="020B0604030504040204" pitchFamily="50" charset="-128"/>
              </a:rPr>
              <a:t>が選ばれる理由</a:t>
            </a:r>
            <a:endParaRPr lang="en-US" altLang="ja-JP" b="1" kern="0">
              <a:solidFill>
                <a:schemeClr val="bg1"/>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EC5BF7D5-18DE-AB9F-CB5F-22B8180116C9}"/>
              </a:ext>
            </a:extLst>
          </p:cNvPr>
          <p:cNvPicPr>
            <a:picLocks noChangeAspect="1"/>
          </p:cNvPicPr>
          <p:nvPr/>
        </p:nvPicPr>
        <p:blipFill>
          <a:blip r:embed="rId3"/>
          <a:stretch>
            <a:fillRect/>
          </a:stretch>
        </p:blipFill>
        <p:spPr>
          <a:xfrm>
            <a:off x="6974801" y="625204"/>
            <a:ext cx="1871725" cy="1092390"/>
          </a:xfrm>
          <a:prstGeom prst="rect">
            <a:avLst/>
          </a:prstGeom>
          <a:effectLst>
            <a:outerShdw blurRad="50800" dist="38100" dir="5400000" algn="t" rotWithShape="0">
              <a:prstClr val="black">
                <a:alpha val="40000"/>
              </a:prstClr>
            </a:outerShdw>
          </a:effectLst>
        </p:spPr>
      </p:pic>
      <p:pic>
        <p:nvPicPr>
          <p:cNvPr id="10" name="図 9" descr="電話 が含まれている画像&#10;&#10;自動的に生成された説明">
            <a:extLst>
              <a:ext uri="{FF2B5EF4-FFF2-40B4-BE49-F238E27FC236}">
                <a16:creationId xmlns:a16="http://schemas.microsoft.com/office/drawing/2014/main" id="{294986CE-D959-65E4-FAE0-50113269EB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9652" y="547725"/>
            <a:ext cx="613672" cy="1196352"/>
          </a:xfrm>
          <a:prstGeom prst="rect">
            <a:avLst/>
          </a:prstGeom>
          <a:effectLst>
            <a:outerShdw blurRad="50800" dist="38100" dir="5400000" algn="t" rotWithShape="0">
              <a:prstClr val="black">
                <a:alpha val="40000"/>
              </a:prstClr>
            </a:outerShdw>
          </a:effectLst>
        </p:spPr>
      </p:pic>
      <p:pic>
        <p:nvPicPr>
          <p:cNvPr id="7" name="図 6" descr="グラフィカル ユーザー インターフェイス, アプリケーション&#10;&#10;自動的に生成された説明">
            <a:extLst>
              <a:ext uri="{FF2B5EF4-FFF2-40B4-BE49-F238E27FC236}">
                <a16:creationId xmlns:a16="http://schemas.microsoft.com/office/drawing/2014/main" id="{B7067125-7BCF-E3BE-C7C1-1893357DD0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872" t="2111" r="41259" b="19436"/>
          <a:stretch/>
        </p:blipFill>
        <p:spPr>
          <a:xfrm>
            <a:off x="8633731" y="754349"/>
            <a:ext cx="466885" cy="982463"/>
          </a:xfrm>
          <a:prstGeom prst="rect">
            <a:avLst/>
          </a:prstGeom>
        </p:spPr>
      </p:pic>
      <p:pic>
        <p:nvPicPr>
          <p:cNvPr id="11" name="図 10" descr="白黒の写真にテキストが書いてあるスマートフォン&#10;&#10;低い精度で自動的に生成された説明">
            <a:extLst>
              <a:ext uri="{FF2B5EF4-FFF2-40B4-BE49-F238E27FC236}">
                <a16:creationId xmlns:a16="http://schemas.microsoft.com/office/drawing/2014/main" id="{0409D966-720C-4DD0-E670-C04DF87C3A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3967"/>
          <a:stretch/>
        </p:blipFill>
        <p:spPr>
          <a:xfrm>
            <a:off x="7982593" y="777018"/>
            <a:ext cx="831992" cy="967059"/>
          </a:xfrm>
          <a:prstGeom prst="rect">
            <a:avLst/>
          </a:prstGeom>
        </p:spPr>
      </p:pic>
      <p:sp>
        <p:nvSpPr>
          <p:cNvPr id="19" name="テキスト ボックス 18">
            <a:extLst>
              <a:ext uri="{FF2B5EF4-FFF2-40B4-BE49-F238E27FC236}">
                <a16:creationId xmlns:a16="http://schemas.microsoft.com/office/drawing/2014/main" id="{135E8ABA-2260-BAAD-1DE5-4FDA31D5B0EE}"/>
              </a:ext>
            </a:extLst>
          </p:cNvPr>
          <p:cNvSpPr txBox="1"/>
          <p:nvPr/>
        </p:nvSpPr>
        <p:spPr>
          <a:xfrm>
            <a:off x="568859" y="3748970"/>
            <a:ext cx="8524601" cy="400110"/>
          </a:xfrm>
          <a:prstGeom prst="rect">
            <a:avLst/>
          </a:prstGeom>
          <a:noFill/>
        </p:spPr>
        <p:txBody>
          <a:bodyPr wrap="square">
            <a:spAutoFit/>
          </a:bodyPr>
          <a:lstStyle/>
          <a:p>
            <a:pPr algn="l"/>
            <a:r>
              <a:rPr kumimoji="1" lang="en-US" altLang="ja-JP" sz="1000" dirty="0">
                <a:solidFill>
                  <a:schemeClr val="tx1">
                    <a:lumMod val="85000"/>
                    <a:lumOff val="15000"/>
                  </a:schemeClr>
                </a:solidFill>
                <a:latin typeface="Meiryo UI" panose="020B0604030504040204" pitchFamily="50" charset="-128"/>
                <a:ea typeface="Meiryo UI" panose="020B0604030504040204" pitchFamily="50" charset="-128"/>
              </a:rPr>
              <a:t>(</a:t>
            </a:r>
            <a:r>
              <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rPr>
              <a:t>注</a:t>
            </a:r>
            <a:r>
              <a:rPr kumimoji="1" lang="en-US" altLang="ja-JP" sz="1000" dirty="0">
                <a:solidFill>
                  <a:schemeClr val="tx1">
                    <a:lumMod val="85000"/>
                    <a:lumOff val="15000"/>
                  </a:schemeClr>
                </a:solidFill>
                <a:latin typeface="Meiryo UI" panose="020B0604030504040204" pitchFamily="50" charset="-128"/>
                <a:ea typeface="Meiryo UI" panose="020B0604030504040204" pitchFamily="50" charset="-128"/>
              </a:rPr>
              <a:t>)</a:t>
            </a:r>
            <a:r>
              <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rPr>
              <a:t>環境音が約</a:t>
            </a:r>
            <a:r>
              <a:rPr kumimoji="1" lang="en-US" altLang="ja-JP" sz="1000" dirty="0">
                <a:solidFill>
                  <a:schemeClr val="tx1">
                    <a:lumMod val="85000"/>
                    <a:lumOff val="15000"/>
                  </a:schemeClr>
                </a:solidFill>
                <a:latin typeface="Meiryo UI" panose="020B0604030504040204" pitchFamily="50" charset="-128"/>
                <a:ea typeface="Meiryo UI" panose="020B0604030504040204" pitchFamily="50" charset="-128"/>
              </a:rPr>
              <a:t>40db</a:t>
            </a:r>
            <a:r>
              <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rPr>
              <a:t>の会議室で、話者と端末との距離が</a:t>
            </a:r>
            <a:r>
              <a:rPr kumimoji="1" lang="en-US" altLang="ja-JP" sz="1000" dirty="0">
                <a:solidFill>
                  <a:schemeClr val="tx1">
                    <a:lumMod val="85000"/>
                    <a:lumOff val="15000"/>
                  </a:schemeClr>
                </a:solidFill>
                <a:latin typeface="Meiryo UI" panose="020B0604030504040204" pitchFamily="50" charset="-128"/>
                <a:ea typeface="Meiryo UI" panose="020B0604030504040204" pitchFamily="50" charset="-128"/>
              </a:rPr>
              <a:t>50cm</a:t>
            </a:r>
            <a:r>
              <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rPr>
              <a:t>で</a:t>
            </a:r>
            <a:r>
              <a:rPr kumimoji="1" lang="en-US" altLang="ja-JP" sz="1000" dirty="0">
                <a:solidFill>
                  <a:schemeClr val="tx1">
                    <a:lumMod val="85000"/>
                    <a:lumOff val="15000"/>
                  </a:schemeClr>
                </a:solidFill>
                <a:latin typeface="Meiryo UI" panose="020B0604030504040204" pitchFamily="50" charset="-128"/>
                <a:ea typeface="Meiryo UI" panose="020B0604030504040204" pitchFamily="50" charset="-128"/>
              </a:rPr>
              <a:t>5</a:t>
            </a:r>
            <a:r>
              <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rPr>
              <a:t>名（うちリモート参加の</a:t>
            </a:r>
            <a:r>
              <a:rPr kumimoji="1" lang="en-US" altLang="ja-JP" sz="1000" dirty="0">
                <a:solidFill>
                  <a:schemeClr val="tx1">
                    <a:lumMod val="85000"/>
                    <a:lumOff val="15000"/>
                  </a:schemeClr>
                </a:solidFill>
                <a:latin typeface="Meiryo UI" panose="020B0604030504040204" pitchFamily="50" charset="-128"/>
                <a:ea typeface="Meiryo UI" panose="020B0604030504040204" pitchFamily="50" charset="-128"/>
              </a:rPr>
              <a:t>2</a:t>
            </a:r>
            <a:r>
              <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rPr>
              <a:t>名はスピーカーからの距離）の会話を</a:t>
            </a:r>
          </a:p>
          <a:p>
            <a:pPr algn="l"/>
            <a:r>
              <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rPr>
              <a:t>      オートメモで録音して</a:t>
            </a:r>
            <a:r>
              <a:rPr kumimoji="1" lang="en-US" altLang="ja-JP" sz="1000" dirty="0">
                <a:solidFill>
                  <a:schemeClr val="tx1">
                    <a:lumMod val="85000"/>
                    <a:lumOff val="15000"/>
                  </a:schemeClr>
                </a:solidFill>
                <a:latin typeface="Meiryo UI" panose="020B0604030504040204" pitchFamily="50" charset="-128"/>
                <a:ea typeface="Meiryo UI" panose="020B0604030504040204" pitchFamily="50" charset="-128"/>
              </a:rPr>
              <a:t>1</a:t>
            </a:r>
            <a:r>
              <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rPr>
              <a:t>回の検証をテキスト化。（ソースネクスト調べ</a:t>
            </a:r>
            <a:r>
              <a:rPr kumimoji="1" lang="en-US" altLang="ja-JP" sz="1000" dirty="0">
                <a:solidFill>
                  <a:schemeClr val="tx1">
                    <a:lumMod val="85000"/>
                    <a:lumOff val="15000"/>
                  </a:schemeClr>
                </a:solidFill>
                <a:latin typeface="Meiryo UI" panose="020B0604030504040204" pitchFamily="50" charset="-128"/>
                <a:ea typeface="Meiryo UI" panose="020B0604030504040204" pitchFamily="50" charset="-128"/>
              </a:rPr>
              <a:t>/2025</a:t>
            </a:r>
            <a:r>
              <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rPr>
              <a:t>年</a:t>
            </a:r>
            <a:r>
              <a:rPr kumimoji="1" lang="en-US" altLang="ja-JP" sz="1000" dirty="0">
                <a:solidFill>
                  <a:schemeClr val="tx1">
                    <a:lumMod val="85000"/>
                    <a:lumOff val="15000"/>
                  </a:schemeClr>
                </a:solidFill>
                <a:latin typeface="Meiryo UI" panose="020B0604030504040204" pitchFamily="50" charset="-128"/>
                <a:ea typeface="Meiryo UI" panose="020B0604030504040204" pitchFamily="50" charset="-128"/>
              </a:rPr>
              <a:t>6</a:t>
            </a:r>
            <a:r>
              <a:rPr kumimoji="1" lang="ja-JP" altLang="en-US" sz="1000" dirty="0">
                <a:solidFill>
                  <a:schemeClr val="tx1">
                    <a:lumMod val="85000"/>
                    <a:lumOff val="15000"/>
                  </a:schemeClr>
                </a:solidFill>
                <a:latin typeface="Meiryo UI" panose="020B0604030504040204" pitchFamily="50" charset="-128"/>
                <a:ea typeface="Meiryo UI" panose="020B0604030504040204" pitchFamily="50" charset="-128"/>
              </a:rPr>
              <a:t>月）。</a:t>
            </a:r>
            <a:endParaRPr kumimoji="1" lang="en-US" altLang="ja-JP" sz="1000" dirty="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21" name="図 20" descr="図形&#10;&#10;低い精度で自動的に生成された説明">
            <a:extLst>
              <a:ext uri="{FF2B5EF4-FFF2-40B4-BE49-F238E27FC236}">
                <a16:creationId xmlns:a16="http://schemas.microsoft.com/office/drawing/2014/main" id="{2E920A63-FD5E-302F-65C9-86DE11E74C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8748" y="4330086"/>
            <a:ext cx="279774" cy="449423"/>
          </a:xfrm>
          <a:prstGeom prst="rect">
            <a:avLst/>
          </a:prstGeom>
        </p:spPr>
      </p:pic>
      <p:pic>
        <p:nvPicPr>
          <p:cNvPr id="22" name="図 21" descr="図形&#10;&#10;低い精度で自動的に生成された説明">
            <a:extLst>
              <a:ext uri="{FF2B5EF4-FFF2-40B4-BE49-F238E27FC236}">
                <a16:creationId xmlns:a16="http://schemas.microsoft.com/office/drawing/2014/main" id="{05494F73-E3A9-A83B-DFD8-B2338BA4C4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7166" y="4856168"/>
            <a:ext cx="291550" cy="471071"/>
          </a:xfrm>
          <a:prstGeom prst="rect">
            <a:avLst/>
          </a:prstGeom>
        </p:spPr>
      </p:pic>
      <p:pic>
        <p:nvPicPr>
          <p:cNvPr id="23" name="図 22" descr="図形&#10;&#10;中程度の精度で自動的に生成された説明">
            <a:extLst>
              <a:ext uri="{FF2B5EF4-FFF2-40B4-BE49-F238E27FC236}">
                <a16:creationId xmlns:a16="http://schemas.microsoft.com/office/drawing/2014/main" id="{F1E34726-372D-B95E-10AD-0BFCB85FB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60643" y="5464033"/>
            <a:ext cx="483746" cy="396459"/>
          </a:xfrm>
          <a:prstGeom prst="rect">
            <a:avLst/>
          </a:prstGeom>
        </p:spPr>
      </p:pic>
      <p:pic>
        <p:nvPicPr>
          <p:cNvPr id="24" name="図 23" descr="図形&#10;&#10;低い精度で自動的に生成された説明">
            <a:extLst>
              <a:ext uri="{FF2B5EF4-FFF2-40B4-BE49-F238E27FC236}">
                <a16:creationId xmlns:a16="http://schemas.microsoft.com/office/drawing/2014/main" id="{87C4E477-7D82-1832-87A2-AA96C05A1F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00616" y="4899370"/>
            <a:ext cx="418235" cy="390161"/>
          </a:xfrm>
          <a:prstGeom prst="rect">
            <a:avLst/>
          </a:prstGeom>
        </p:spPr>
      </p:pic>
      <p:pic>
        <p:nvPicPr>
          <p:cNvPr id="25" name="図 24" descr="図形&#10;&#10;中程度の精度で自動的に生成された説明">
            <a:extLst>
              <a:ext uri="{FF2B5EF4-FFF2-40B4-BE49-F238E27FC236}">
                <a16:creationId xmlns:a16="http://schemas.microsoft.com/office/drawing/2014/main" id="{E70660B0-C3FA-CC77-740B-43DC2078C2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49565" y="5426620"/>
            <a:ext cx="542107" cy="471287"/>
          </a:xfrm>
          <a:prstGeom prst="rect">
            <a:avLst/>
          </a:prstGeom>
        </p:spPr>
      </p:pic>
    </p:spTree>
    <p:extLst>
      <p:ext uri="{BB962C8B-B14F-4D97-AF65-F5344CB8AC3E}">
        <p14:creationId xmlns:p14="http://schemas.microsoft.com/office/powerpoint/2010/main" val="36797432"/>
      </p:ext>
    </p:extLst>
  </p:cSld>
  <p:clrMapOvr>
    <a:masterClrMapping/>
  </p:clrMapOvr>
  <p:transition/>
</p:sld>
</file>

<file path=ppt/theme/theme1.xml><?xml version="1.0" encoding="utf-8"?>
<a:theme xmlns:a="http://schemas.openxmlformats.org/drawingml/2006/main" name="6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標準デザイン">
      <a:majorFont>
        <a:latin typeface="HGP創英角ｺﾞｼｯｸUB"/>
        <a:ea typeface="HGP創英角ｺﾞｼｯｸUB"/>
        <a:cs typeface=""/>
      </a:majorFont>
      <a:minorFont>
        <a:latin typeface="HGPｺﾞｼｯｸ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0F0"/>
        </a:solidFill>
        <a:ln w="9525"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sz="2400" b="1" dirty="0" smtClean="0">
            <a:latin typeface="メイリオ" panose="020B0604030504040204" pitchFamily="50" charset="-128"/>
            <a:ea typeface="メイリオ" panose="020B0604030504040204" pitchFamily="50" charset="-128"/>
            <a:cs typeface="メイリオ" panose="020B060403050404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5000" b="1" i="0" u="none" strike="noStrike" cap="none" normalizeH="0" baseline="0" smtClean="0">
            <a:ln>
              <a:noFill/>
            </a:ln>
            <a:solidFill>
              <a:schemeClr val="tx1"/>
            </a:solidFill>
            <a:effectLst/>
            <a:latin typeface="Arial" charset="0"/>
            <a:ea typeface="ＭＳ Ｐゴシック" pitchFamily="50" charset="-128"/>
          </a:defRPr>
        </a:defPPr>
      </a:lstStyle>
    </a:lnDef>
    <a:txDef>
      <a:spPr>
        <a:noFill/>
      </a:spPr>
      <a:bodyPr wrap="square" rtlCol="0">
        <a:spAutoFit/>
      </a:bodyPr>
      <a:lstStyle>
        <a:defPPr algn="l">
          <a:defRPr kumimoji="1" sz="1000" dirty="0" smtClean="0">
            <a:solidFill>
              <a:schemeClr val="tx1"/>
            </a:solidFill>
            <a:latin typeface="+mj-ea"/>
            <a:ea typeface="+mj-ea"/>
          </a:defRPr>
        </a:defPPr>
      </a:lstStyle>
    </a:tx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標準デザイン 13">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f6853ee-d876-4837-94e3-2f35069a32de" xsi:nil="true"/>
    <lcf76f155ced4ddcb4097134ff3c332f xmlns="e675d737-aea0-46e4-b068-92545d244ab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64C273AB4EFC5A46B9E3EC6E2485CD0F" ma:contentTypeVersion="13" ma:contentTypeDescription="新しいドキュメントを作成します。" ma:contentTypeScope="" ma:versionID="7bf178057357726693fd17e5c1d3c33a">
  <xsd:schema xmlns:xsd="http://www.w3.org/2001/XMLSchema" xmlns:xs="http://www.w3.org/2001/XMLSchema" xmlns:p="http://schemas.microsoft.com/office/2006/metadata/properties" xmlns:ns2="e675d737-aea0-46e4-b068-92545d244ab7" xmlns:ns3="2f6853ee-d876-4837-94e3-2f35069a32de" targetNamespace="http://schemas.microsoft.com/office/2006/metadata/properties" ma:root="true" ma:fieldsID="65ee5e0b519cc2c1cc148b4147ed5165" ns2:_="" ns3:_="">
    <xsd:import namespace="e675d737-aea0-46e4-b068-92545d244ab7"/>
    <xsd:import namespace="2f6853ee-d876-4837-94e3-2f35069a32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75d737-aea0-46e4-b068-92545d244a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9a060797-c7fa-4faf-8455-be568014893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6853ee-d876-4837-94e3-2f35069a32d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3e3dccf-d745-4da7-9658-47b18fcacf0b}" ma:internalName="TaxCatchAll" ma:showField="CatchAllData" ma:web="2f6853ee-d876-4837-94e3-2f35069a32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20B064-A9B3-4E7B-A0BF-95D285D580E7}">
  <ds:schemaRefs>
    <ds:schemaRef ds:uri="http://schemas.microsoft.com/sharepoint/v3/contenttype/forms"/>
  </ds:schemaRefs>
</ds:datastoreItem>
</file>

<file path=customXml/itemProps2.xml><?xml version="1.0" encoding="utf-8"?>
<ds:datastoreItem xmlns:ds="http://schemas.openxmlformats.org/officeDocument/2006/customXml" ds:itemID="{8251479E-D949-42E6-B08E-F1DDAF841245}">
  <ds:schemaRefs>
    <ds:schemaRef ds:uri="http://purl.org/dc/elements/1.1/"/>
    <ds:schemaRef ds:uri="http://schemas.microsoft.com/office/2006/metadata/properties"/>
    <ds:schemaRef ds:uri="2f6853ee-d876-4837-94e3-2f35069a32de"/>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e675d737-aea0-46e4-b068-92545d244ab7"/>
    <ds:schemaRef ds:uri="http://www.w3.org/XML/1998/namespace"/>
  </ds:schemaRefs>
</ds:datastoreItem>
</file>

<file path=customXml/itemProps3.xml><?xml version="1.0" encoding="utf-8"?>
<ds:datastoreItem xmlns:ds="http://schemas.openxmlformats.org/officeDocument/2006/customXml" ds:itemID="{85B2AB84-12FD-4611-BA18-0284139275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75d737-aea0-46e4-b068-92545d244ab7"/>
    <ds:schemaRef ds:uri="2f6853ee-d876-4837-94e3-2f35069a32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12464</TotalTime>
  <Words>7254</Words>
  <Application>Microsoft Office PowerPoint</Application>
  <PresentationFormat>A4 210 x 297 mm</PresentationFormat>
  <Paragraphs>793</Paragraphs>
  <Slides>36</Slides>
  <Notes>21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36</vt:i4>
      </vt:variant>
    </vt:vector>
  </HeadingPairs>
  <TitlesOfParts>
    <vt:vector size="44" baseType="lpstr">
      <vt:lpstr>HGPｺﾞｼｯｸE</vt:lpstr>
      <vt:lpstr>HGP創英角ｺﾞｼｯｸUB</vt:lpstr>
      <vt:lpstr>Meiryo UI</vt:lpstr>
      <vt:lpstr>メイリオ</vt:lpstr>
      <vt:lpstr>游ゴシック Medium</vt:lpstr>
      <vt:lpstr>游ゴシック Medium</vt:lpstr>
      <vt:lpstr>Arial</vt:lpstr>
      <vt:lpstr>6_標準デザイン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Fujioka, Takashi</dc:creator>
  <cp:lastModifiedBy>Mitsuyasu, Kyosuke</cp:lastModifiedBy>
  <cp:revision>1378</cp:revision>
  <cp:lastPrinted>2024-07-31T02:31:43Z</cp:lastPrinted>
  <dcterms:created xsi:type="dcterms:W3CDTF">2020-11-11T04:51:53Z</dcterms:created>
  <dcterms:modified xsi:type="dcterms:W3CDTF">2025-06-13T05:35:35Z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0x01010064C273AB4EFC5A46B9E3EC6E2485CD0F</vt:lpwstr>
  </property>
  <property fmtid="{D5CDD505-2E9C-101B-9397-08002B2CF9AE}" pid="3" name="MediaServiceImageTags">
    <vt:lpwstr/>
  </property>
</Properties>
</file>