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8" r:id="rId4"/>
  </p:sldMasterIdLst>
  <p:notesMasterIdLst>
    <p:notesMasterId r:id="rId32"/>
  </p:notesMasterIdLst>
  <p:handoutMasterIdLst>
    <p:handoutMasterId r:id="rId33"/>
  </p:handoutMasterIdLst>
  <p:sldIdLst>
    <p:sldId id="2542" r:id="rId5"/>
    <p:sldId id="7238" r:id="rId6"/>
    <p:sldId id="261" r:id="rId7"/>
    <p:sldId id="262" r:id="rId8"/>
    <p:sldId id="258" r:id="rId9"/>
    <p:sldId id="7262" r:id="rId10"/>
    <p:sldId id="263" r:id="rId11"/>
    <p:sldId id="264" r:id="rId12"/>
    <p:sldId id="265" r:id="rId13"/>
    <p:sldId id="7271" r:id="rId14"/>
    <p:sldId id="266" r:id="rId15"/>
    <p:sldId id="267" r:id="rId16"/>
    <p:sldId id="7269" r:id="rId17"/>
    <p:sldId id="7149" r:id="rId18"/>
    <p:sldId id="7255" r:id="rId19"/>
    <p:sldId id="7270" r:id="rId20"/>
    <p:sldId id="7241" r:id="rId21"/>
    <p:sldId id="270" r:id="rId22"/>
    <p:sldId id="271" r:id="rId23"/>
    <p:sldId id="7264" r:id="rId24"/>
    <p:sldId id="260" r:id="rId25"/>
    <p:sldId id="274" r:id="rId26"/>
    <p:sldId id="275" r:id="rId27"/>
    <p:sldId id="276" r:id="rId28"/>
    <p:sldId id="7268" r:id="rId29"/>
    <p:sldId id="7265" r:id="rId30"/>
    <p:sldId id="2903" r:id="rId31"/>
  </p:sldIdLst>
  <p:sldSz cx="9906000" cy="6858000" type="A4"/>
  <p:notesSz cx="7102475" cy="10233025"/>
  <p:defaultTextStyle>
    <a:defPPr>
      <a:defRPr lang="en-GB"/>
    </a:defPPr>
    <a:lvl1pPr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1pPr>
    <a:lvl2pPr marL="457200"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2pPr>
    <a:lvl3pPr marL="914400"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3pPr>
    <a:lvl4pPr marL="1371600"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4pPr>
    <a:lvl5pPr marL="1828800" algn="ctr" rtl="0" fontAlgn="base">
      <a:spcBef>
        <a:spcPct val="0"/>
      </a:spcBef>
      <a:spcAft>
        <a:spcPct val="0"/>
      </a:spcAft>
      <a:defRPr kumimoji="1" sz="3100" kern="1200">
        <a:solidFill>
          <a:schemeClr val="bg1"/>
        </a:solidFill>
        <a:latin typeface="HGPｺﾞｼｯｸE" pitchFamily="50" charset="-128"/>
        <a:ea typeface="HGPｺﾞｼｯｸE" pitchFamily="50" charset="-128"/>
        <a:cs typeface="+mn-cs"/>
      </a:defRPr>
    </a:lvl5pPr>
    <a:lvl6pPr marL="2286000" algn="l" defTabSz="914400" rtl="0" eaLnBrk="1" latinLnBrk="0" hangingPunct="1">
      <a:defRPr kumimoji="1" sz="3100" kern="1200">
        <a:solidFill>
          <a:schemeClr val="bg1"/>
        </a:solidFill>
        <a:latin typeface="HGPｺﾞｼｯｸE" pitchFamily="50" charset="-128"/>
        <a:ea typeface="HGPｺﾞｼｯｸE" pitchFamily="50" charset="-128"/>
        <a:cs typeface="+mn-cs"/>
      </a:defRPr>
    </a:lvl6pPr>
    <a:lvl7pPr marL="2743200" algn="l" defTabSz="914400" rtl="0" eaLnBrk="1" latinLnBrk="0" hangingPunct="1">
      <a:defRPr kumimoji="1" sz="3100" kern="1200">
        <a:solidFill>
          <a:schemeClr val="bg1"/>
        </a:solidFill>
        <a:latin typeface="HGPｺﾞｼｯｸE" pitchFamily="50" charset="-128"/>
        <a:ea typeface="HGPｺﾞｼｯｸE" pitchFamily="50" charset="-128"/>
        <a:cs typeface="+mn-cs"/>
      </a:defRPr>
    </a:lvl7pPr>
    <a:lvl8pPr marL="3200400" algn="l" defTabSz="914400" rtl="0" eaLnBrk="1" latinLnBrk="0" hangingPunct="1">
      <a:defRPr kumimoji="1" sz="3100" kern="1200">
        <a:solidFill>
          <a:schemeClr val="bg1"/>
        </a:solidFill>
        <a:latin typeface="HGPｺﾞｼｯｸE" pitchFamily="50" charset="-128"/>
        <a:ea typeface="HGPｺﾞｼｯｸE" pitchFamily="50" charset="-128"/>
        <a:cs typeface="+mn-cs"/>
      </a:defRPr>
    </a:lvl8pPr>
    <a:lvl9pPr marL="3657600" algn="l" defTabSz="914400" rtl="0" eaLnBrk="1" latinLnBrk="0" hangingPunct="1">
      <a:defRPr kumimoji="1" sz="3100" kern="1200">
        <a:solidFill>
          <a:schemeClr val="bg1"/>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366" userDrawn="1">
          <p15:clr>
            <a:srgbClr val="A4A3A4"/>
          </p15:clr>
        </p15:guide>
      </p15:sldGuideLst>
    </p:ext>
    <p:ext uri="{2D200454-40CA-4A62-9FC3-DE9A4176ACB9}">
      <p15:notesGuideLst xmlns:p15="http://schemas.microsoft.com/office/powerpoint/2012/main">
        <p15:guide id="1" orient="horz" pos="2968" userDrawn="1">
          <p15:clr>
            <a:srgbClr val="A4A3A4"/>
          </p15:clr>
        </p15:guide>
        <p15:guide id="2" pos="225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242389-E97A-24F7-5B2A-101D0FC78B95}" name="Hama, Miyabi" initials="HM" userId="S::m-hama@sourcenext.com::fea4c692-659f-4ee0-ba49-a983b8a4d973" providerId="AD"/>
  <p188:author id="{1263EDD5-F025-20B3-5F93-F185E045E9DC}" name="Tsuji, Masataka" initials="TM" userId="S::m-tsuji@sourcenext.com::53b73bc5-dc52-415c-b54a-5aa8610d13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ondo" initials="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081"/>
    <a:srgbClr val="0056B3"/>
    <a:srgbClr val="FF8800"/>
    <a:srgbClr val="E3E9EE"/>
    <a:srgbClr val="FFF8F0"/>
    <a:srgbClr val="00B0F0"/>
    <a:srgbClr val="E9EDF4"/>
    <a:srgbClr val="F25137"/>
    <a:srgbClr val="355E8F"/>
    <a:srgbClr val="2F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4909" autoAdjust="0"/>
  </p:normalViewPr>
  <p:slideViewPr>
    <p:cSldViewPr>
      <p:cViewPr varScale="1">
        <p:scale>
          <a:sx n="93" d="100"/>
          <a:sy n="93" d="100"/>
        </p:scale>
        <p:origin x="1722" y="306"/>
      </p:cViewPr>
      <p:guideLst>
        <p:guide orient="horz" pos="2160"/>
        <p:guide pos="336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384"/>
    </p:cViewPr>
  </p:sorterViewPr>
  <p:notesViewPr>
    <p:cSldViewPr>
      <p:cViewPr varScale="1">
        <p:scale>
          <a:sx n="65" d="100"/>
          <a:sy n="65" d="100"/>
        </p:scale>
        <p:origin x="3106" y="67"/>
      </p:cViewPr>
      <p:guideLst>
        <p:guide orient="horz" pos="2968"/>
        <p:guide pos="225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9234" name="Rectangle 2"/>
          <p:cNvSpPr>
            <a:spLocks noGrp="1" noChangeArrowheads="1"/>
          </p:cNvSpPr>
          <p:nvPr>
            <p:ph type="hdr" sz="quarter"/>
          </p:nvPr>
        </p:nvSpPr>
        <p:spPr bwMode="auto">
          <a:xfrm>
            <a:off x="14" y="17"/>
            <a:ext cx="3079537" cy="512684"/>
          </a:xfrm>
          <a:prstGeom prst="rect">
            <a:avLst/>
          </a:prstGeom>
          <a:noFill/>
          <a:ln w="9525">
            <a:noFill/>
            <a:miter lim="800000"/>
            <a:headEnd/>
            <a:tailEnd/>
          </a:ln>
          <a:effectLst/>
        </p:spPr>
        <p:txBody>
          <a:bodyPr vert="horz" wrap="square" lIns="94774" tIns="47387" rIns="94774" bIns="47387" numCol="1" anchor="t" anchorCtr="0" compatLnSpc="1">
            <a:prstTxWarp prst="textNoShape">
              <a:avLst/>
            </a:prstTxWarp>
          </a:bodyPr>
          <a:lstStyle>
            <a:lvl1pPr algn="l" defTabSz="947379" eaLnBrk="0" hangingPunct="0">
              <a:defRPr kumimoji="0" sz="1100">
                <a:solidFill>
                  <a:schemeClr val="tx1"/>
                </a:solidFill>
              </a:defRPr>
            </a:lvl1pPr>
          </a:lstStyle>
          <a:p>
            <a:pPr>
              <a:defRPr/>
            </a:pPr>
            <a:endParaRPr lang="en-US" altLang="ja-JP"/>
          </a:p>
        </p:txBody>
      </p:sp>
      <p:sp>
        <p:nvSpPr>
          <p:cNvPr id="1119235" name="Rectangle 3"/>
          <p:cNvSpPr>
            <a:spLocks noGrp="1" noChangeArrowheads="1"/>
          </p:cNvSpPr>
          <p:nvPr>
            <p:ph type="dt" sz="quarter" idx="1"/>
          </p:nvPr>
        </p:nvSpPr>
        <p:spPr bwMode="auto">
          <a:xfrm>
            <a:off x="4022953" y="17"/>
            <a:ext cx="3077950" cy="512684"/>
          </a:xfrm>
          <a:prstGeom prst="rect">
            <a:avLst/>
          </a:prstGeom>
          <a:noFill/>
          <a:ln w="9525">
            <a:noFill/>
            <a:miter lim="800000"/>
            <a:headEnd/>
            <a:tailEnd/>
          </a:ln>
          <a:effectLst/>
        </p:spPr>
        <p:txBody>
          <a:bodyPr vert="horz" wrap="square" lIns="94774" tIns="47387" rIns="94774" bIns="47387" numCol="1" anchor="t" anchorCtr="0" compatLnSpc="1">
            <a:prstTxWarp prst="textNoShape">
              <a:avLst/>
            </a:prstTxWarp>
          </a:bodyPr>
          <a:lstStyle>
            <a:lvl1pPr algn="r" defTabSz="947379" eaLnBrk="0" hangingPunct="0">
              <a:defRPr kumimoji="0" sz="1100">
                <a:solidFill>
                  <a:schemeClr val="tx1"/>
                </a:solidFill>
              </a:defRPr>
            </a:lvl1pPr>
          </a:lstStyle>
          <a:p>
            <a:pPr>
              <a:defRPr/>
            </a:pPr>
            <a:endParaRPr lang="en-US" altLang="ja-JP"/>
          </a:p>
        </p:txBody>
      </p:sp>
      <p:sp>
        <p:nvSpPr>
          <p:cNvPr id="1119236" name="Rectangle 4"/>
          <p:cNvSpPr>
            <a:spLocks noGrp="1" noChangeArrowheads="1"/>
          </p:cNvSpPr>
          <p:nvPr>
            <p:ph type="ftr" sz="quarter" idx="2"/>
          </p:nvPr>
        </p:nvSpPr>
        <p:spPr bwMode="auto">
          <a:xfrm>
            <a:off x="14" y="9718776"/>
            <a:ext cx="3079537" cy="512680"/>
          </a:xfrm>
          <a:prstGeom prst="rect">
            <a:avLst/>
          </a:prstGeom>
          <a:noFill/>
          <a:ln w="9525">
            <a:noFill/>
            <a:miter lim="800000"/>
            <a:headEnd/>
            <a:tailEnd/>
          </a:ln>
          <a:effectLst/>
        </p:spPr>
        <p:txBody>
          <a:bodyPr vert="horz" wrap="square" lIns="94774" tIns="47387" rIns="94774" bIns="47387" numCol="1" anchor="b" anchorCtr="0" compatLnSpc="1">
            <a:prstTxWarp prst="textNoShape">
              <a:avLst/>
            </a:prstTxWarp>
          </a:bodyPr>
          <a:lstStyle>
            <a:lvl1pPr algn="l" defTabSz="947379" eaLnBrk="0" hangingPunct="0">
              <a:defRPr kumimoji="0" sz="1100">
                <a:solidFill>
                  <a:schemeClr val="tx1"/>
                </a:solidFill>
              </a:defRPr>
            </a:lvl1pPr>
          </a:lstStyle>
          <a:p>
            <a:pPr>
              <a:defRPr/>
            </a:pPr>
            <a:endParaRPr lang="en-US" altLang="ja-JP"/>
          </a:p>
        </p:txBody>
      </p:sp>
      <p:sp>
        <p:nvSpPr>
          <p:cNvPr id="1119237" name="Rectangle 5"/>
          <p:cNvSpPr>
            <a:spLocks noGrp="1" noChangeArrowheads="1"/>
          </p:cNvSpPr>
          <p:nvPr>
            <p:ph type="sldNum" sz="quarter" idx="3"/>
          </p:nvPr>
        </p:nvSpPr>
        <p:spPr bwMode="auto">
          <a:xfrm>
            <a:off x="4022953" y="9718776"/>
            <a:ext cx="3077950" cy="512680"/>
          </a:xfrm>
          <a:prstGeom prst="rect">
            <a:avLst/>
          </a:prstGeom>
          <a:noFill/>
          <a:ln w="9525">
            <a:noFill/>
            <a:miter lim="800000"/>
            <a:headEnd/>
            <a:tailEnd/>
          </a:ln>
          <a:effectLst/>
        </p:spPr>
        <p:txBody>
          <a:bodyPr vert="horz" wrap="square" lIns="94774" tIns="47387" rIns="94774" bIns="47387" numCol="1" anchor="b" anchorCtr="0" compatLnSpc="1">
            <a:prstTxWarp prst="textNoShape">
              <a:avLst/>
            </a:prstTxWarp>
          </a:bodyPr>
          <a:lstStyle>
            <a:lvl1pPr algn="r" defTabSz="947379" eaLnBrk="0" hangingPunct="0">
              <a:defRPr kumimoji="0" sz="1100">
                <a:solidFill>
                  <a:schemeClr val="tx1"/>
                </a:solidFill>
              </a:defRPr>
            </a:lvl1pPr>
          </a:lstStyle>
          <a:p>
            <a:pPr>
              <a:defRPr/>
            </a:pPr>
            <a:fld id="{6976944C-ADBB-4282-A054-DB146AB1EC9A}" type="slidenum">
              <a:rPr lang="ja-JP" altLang="en-US"/>
              <a:pPr>
                <a:defRPr/>
              </a:pPr>
              <a:t>‹#›</a:t>
            </a:fld>
            <a:endParaRPr lang="en-US" altLang="ja-JP"/>
          </a:p>
        </p:txBody>
      </p:sp>
    </p:spTree>
    <p:extLst>
      <p:ext uri="{BB962C8B-B14F-4D97-AF65-F5344CB8AC3E}">
        <p14:creationId xmlns:p14="http://schemas.microsoft.com/office/powerpoint/2010/main" val="29849610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18" y="16"/>
            <a:ext cx="7102475" cy="10233025"/>
          </a:xfrm>
          <a:prstGeom prst="roundRect">
            <a:avLst>
              <a:gd name="adj" fmla="val 23"/>
            </a:avLst>
          </a:prstGeom>
          <a:solidFill>
            <a:srgbClr val="FFFFFF"/>
          </a:solidFill>
          <a:ln w="36000">
            <a:noFill/>
            <a:round/>
            <a:headEnd/>
            <a:tailEnd/>
          </a:ln>
        </p:spPr>
        <p:txBody>
          <a:bodyPr wrap="none" lIns="91254" tIns="45628" rIns="91254" bIns="45628" anchor="ctr"/>
          <a:lstStyle/>
          <a:p>
            <a:pPr>
              <a:defRPr/>
            </a:pPr>
            <a:endParaRPr lang="ja-JP" altLang="en-US"/>
          </a:p>
        </p:txBody>
      </p:sp>
      <p:sp>
        <p:nvSpPr>
          <p:cNvPr id="203779" name="Rectangle 2"/>
          <p:cNvSpPr>
            <a:spLocks noGrp="1" noRot="1" noChangeAspect="1" noChangeArrowheads="1" noTextEdit="1"/>
          </p:cNvSpPr>
          <p:nvPr>
            <p:ph type="sldImg"/>
          </p:nvPr>
        </p:nvSpPr>
        <p:spPr bwMode="auto">
          <a:xfrm>
            <a:off x="784225" y="771525"/>
            <a:ext cx="5538788" cy="3835400"/>
          </a:xfrm>
          <a:prstGeom prst="rect">
            <a:avLst/>
          </a:prstGeom>
          <a:solidFill>
            <a:srgbClr val="FFFFFF"/>
          </a:solidFill>
          <a:ln w="9525">
            <a:solidFill>
              <a:srgbClr val="000000"/>
            </a:solidFill>
            <a:miter lim="800000"/>
            <a:headEnd/>
            <a:tailEnd/>
          </a:ln>
        </p:spPr>
      </p:sp>
      <p:sp>
        <p:nvSpPr>
          <p:cNvPr id="4099" name="Rectangle 3"/>
          <p:cNvSpPr txBox="1">
            <a:spLocks noGrp="1" noChangeArrowheads="1"/>
          </p:cNvSpPr>
          <p:nvPr>
            <p:ph type="body" idx="1"/>
          </p:nvPr>
        </p:nvSpPr>
        <p:spPr bwMode="auto">
          <a:xfrm>
            <a:off x="709943" y="4861762"/>
            <a:ext cx="5684203" cy="46014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noProof="0" dirty="0"/>
              <a:t>http://news.kddi.com/kddi/corporate/newsrelease/2014/03/18/219.html</a:t>
            </a:r>
            <a:endParaRPr lang="ja-JP" altLang="en-US" noProof="0" dirty="0"/>
          </a:p>
        </p:txBody>
      </p:sp>
    </p:spTree>
    <p:extLst>
      <p:ext uri="{BB962C8B-B14F-4D97-AF65-F5344CB8AC3E}">
        <p14:creationId xmlns:p14="http://schemas.microsoft.com/office/powerpoint/2010/main" val="1352106645"/>
      </p:ext>
    </p:extLst>
  </p:cSld>
  <p:clrMap bg1="lt1" tx1="dk1" bg2="lt2" tx2="dk2" accent1="accent1" accent2="accent2" accent3="accent3" accent4="accent4" accent5="accent5" accent6="accent6" hlink="hlink" folHlink="folHlink"/>
  <p:hf sldNum="0" hdr="0" ftr="0" dt="0"/>
  <p:notesStyle>
    <a:lvl1pPr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1pPr>
    <a:lvl2pPr marL="742950" indent="-285750"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2pPr>
    <a:lvl3pPr marL="1143000" indent="-228600"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3pPr>
    <a:lvl4pPr marL="1600200" indent="-228600"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4pPr>
    <a:lvl5pPr marL="2057400" indent="-228600" algn="l" defTabSz="449263" rtl="0" eaLnBrk="0" fontAlgn="base" hangingPunct="0">
      <a:spcBef>
        <a:spcPct val="30000"/>
      </a:spcBef>
      <a:spcAft>
        <a:spcPct val="0"/>
      </a:spcAft>
      <a:buClr>
        <a:srgbClr val="000000"/>
      </a:buClr>
      <a:buSzPct val="100000"/>
      <a:buFont typeface="HGPｺﾞｼｯｸE" pitchFamily="50" charset="-128"/>
      <a:defRPr sz="1200" kern="1200">
        <a:solidFill>
          <a:srgbClr val="000000"/>
        </a:solidFill>
        <a:latin typeface="HGPｺﾞｼｯｸE" pitchFamily="50" charset="-128"/>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3271838" y="523875"/>
            <a:ext cx="3754437" cy="2598738"/>
          </a:xfrm>
          <a:ln/>
        </p:spPr>
      </p:sp>
      <p:sp>
        <p:nvSpPr>
          <p:cNvPr id="204803" name="Rectangle 3"/>
          <p:cNvSpPr txBox="1">
            <a:spLocks noGrp="1" noChangeArrowheads="1"/>
          </p:cNvSpPr>
          <p:nvPr>
            <p:ph type="body" idx="1"/>
          </p:nvPr>
        </p:nvSpPr>
        <p:spPr>
          <a:xfrm>
            <a:off x="1028979" y="3294762"/>
            <a:ext cx="8236349" cy="3120496"/>
          </a:xfrm>
          <a:noFill/>
          <a:ln/>
        </p:spPr>
        <p:txBody>
          <a:bodyPr/>
          <a:lstStyle/>
          <a:p>
            <a:pPr defTabSz="904660"/>
            <a:endParaRPr lang="en-US" altLang="ja-JP" dirty="0">
              <a:ea typeface="HGPｺﾞｼｯｸE" pitchFamily="50" charset="-128"/>
            </a:endParaRPr>
          </a:p>
        </p:txBody>
      </p:sp>
    </p:spTree>
    <p:extLst>
      <p:ext uri="{BB962C8B-B14F-4D97-AF65-F5344CB8AC3E}">
        <p14:creationId xmlns:p14="http://schemas.microsoft.com/office/powerpoint/2010/main" val="141112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12E00-E0C4-4FCA-34BB-28A8B92A1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F6FA8-C4C5-CFDB-61F7-CD0B8524D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245F0-05BD-EFA6-BBBF-0687FC529A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018E1C-62CA-D749-B0E3-AA6D0F2C6768}"/>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80075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B791200D-227F-47E0-82FC-3350CD9A51BB}"/>
              </a:ext>
            </a:extLst>
          </p:cNvPr>
          <p:cNvSpPr>
            <a:spLocks noGrp="1" noRot="1" noChangeAspect="1" noChangeArrowheads="1" noTextEdit="1"/>
          </p:cNvSpPr>
          <p:nvPr>
            <p:ph type="sldImg"/>
          </p:nvPr>
        </p:nvSpPr>
        <p:spPr>
          <a:ln/>
        </p:spPr>
      </p:sp>
      <p:sp>
        <p:nvSpPr>
          <p:cNvPr id="29700" name="Rectangle 5">
            <a:extLst>
              <a:ext uri="{FF2B5EF4-FFF2-40B4-BE49-F238E27FC236}">
                <a16:creationId xmlns:a16="http://schemas.microsoft.com/office/drawing/2014/main" id="{210472B6-4E7C-4D67-9441-5AE19ED1A8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49442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54BEE-E251-D83D-1C5C-604BBF114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7BAD8-439C-DEAB-FAA2-6F727FCBF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E28CA-6D4F-DDF2-4262-8BA239A41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491660-A37E-BB33-D827-577D9CED9B2A}"/>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47322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31456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55663" y="793750"/>
            <a:ext cx="5703887" cy="3949700"/>
          </a:xfrm>
        </p:spPr>
      </p:sp>
      <p:sp>
        <p:nvSpPr>
          <p:cNvPr id="3" name="ノート プレースホルダ 2"/>
          <p:cNvSpPr>
            <a:spLocks noGrp="1"/>
          </p:cNvSpPr>
          <p:nvPr>
            <p:ph type="body" idx="1"/>
          </p:nvPr>
        </p:nvSpPr>
        <p:spPr/>
        <p:txBody>
          <a:bodyPr>
            <a:normAutofit/>
          </a:bodyPr>
          <a:lstStyle/>
          <a:p>
            <a:pPr defTabSz="944836"/>
            <a:endParaRPr lang="ja-JP" altLang="en-US" dirty="0">
              <a:ea typeface="HGPｺﾞｼｯｸE" pitchFamily="50" charset="-128"/>
            </a:endParaRPr>
          </a:p>
        </p:txBody>
      </p:sp>
    </p:spTree>
    <p:extLst>
      <p:ext uri="{BB962C8B-B14F-4D97-AF65-F5344CB8AC3E}">
        <p14:creationId xmlns:p14="http://schemas.microsoft.com/office/powerpoint/2010/main" val="110757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6D13C-2A40-1291-1F94-AF87410D6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AE43D-7E4C-1EE4-8D44-2686F8E53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C03B2-FA1B-40AE-DCA7-F1633AC1D2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F60AE-DC85-A4E5-8748-7ADE6ABED7B7}"/>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978115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DFE03-BB7C-D0CE-CEBE-3C713675951F}"/>
            </a:ext>
          </a:extLst>
        </p:cNvPr>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870AC65D-8600-AD9D-8538-E58E789FF24D}"/>
              </a:ext>
            </a:extLst>
          </p:cNvPr>
          <p:cNvSpPr>
            <a:spLocks noGrp="1" noRot="1" noChangeAspect="1" noChangeArrowheads="1" noTextEdit="1"/>
          </p:cNvSpPr>
          <p:nvPr>
            <p:ph type="sldImg"/>
          </p:nvPr>
        </p:nvSpPr>
        <p:spPr>
          <a:xfrm>
            <a:off x="712788" y="747713"/>
            <a:ext cx="5378450" cy="3724275"/>
          </a:xfrm>
          <a:ln/>
        </p:spPr>
      </p:sp>
      <p:sp>
        <p:nvSpPr>
          <p:cNvPr id="23555" name="ノート プレースホルダー 2">
            <a:extLst>
              <a:ext uri="{FF2B5EF4-FFF2-40B4-BE49-F238E27FC236}">
                <a16:creationId xmlns:a16="http://schemas.microsoft.com/office/drawing/2014/main" id="{DB7D0DA2-7EDE-3B2A-50DA-8872B0587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39244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40995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989E-EA2B-DE86-6A84-EAE5B77566F6}"/>
            </a:ext>
          </a:extLst>
        </p:cNvPr>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92C96B6C-FB83-85E2-7E79-2416F1518017}"/>
              </a:ext>
            </a:extLst>
          </p:cNvPr>
          <p:cNvSpPr>
            <a:spLocks noGrp="1" noRot="1" noChangeAspect="1" noChangeArrowheads="1" noTextEdit="1"/>
          </p:cNvSpPr>
          <p:nvPr>
            <p:ph type="sldImg"/>
          </p:nvPr>
        </p:nvSpPr>
        <p:spPr>
          <a:xfrm>
            <a:off x="712788" y="747713"/>
            <a:ext cx="5378450" cy="3724275"/>
          </a:xfrm>
          <a:ln/>
        </p:spPr>
      </p:sp>
      <p:sp>
        <p:nvSpPr>
          <p:cNvPr id="23555" name="ノート プレースホルダー 2">
            <a:extLst>
              <a:ext uri="{FF2B5EF4-FFF2-40B4-BE49-F238E27FC236}">
                <a16:creationId xmlns:a16="http://schemas.microsoft.com/office/drawing/2014/main" id="{7C57B544-F353-20AC-C19B-7B7898F5C8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406194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4" name="図 3" descr="文字が書かれている&#10;&#10;中程度の精度で自動的に生成された説明">
            <a:extLst>
              <a:ext uri="{FF2B5EF4-FFF2-40B4-BE49-F238E27FC236}">
                <a16:creationId xmlns:a16="http://schemas.microsoft.com/office/drawing/2014/main" id="{5D5D37FC-FFC9-4995-B568-3E78EA3603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74" y="116632"/>
            <a:ext cx="2829875" cy="736638"/>
          </a:xfrm>
          <a:prstGeom prst="rect">
            <a:avLst/>
          </a:prstGeom>
        </p:spPr>
      </p:pic>
      <p:pic>
        <p:nvPicPr>
          <p:cNvPr id="6" name="図 5" descr="電子機器, キーボード が含まれている画像&#10;&#10;自動的に生成された説明">
            <a:extLst>
              <a:ext uri="{FF2B5EF4-FFF2-40B4-BE49-F238E27FC236}">
                <a16:creationId xmlns:a16="http://schemas.microsoft.com/office/drawing/2014/main" id="{A2A5D251-59B8-4966-994F-B0AFE8968F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22" y="962764"/>
            <a:ext cx="9919023" cy="1854168"/>
          </a:xfrm>
          <a:prstGeom prst="rect">
            <a:avLst/>
          </a:prstGeom>
        </p:spPr>
      </p:pic>
      <p:sp>
        <p:nvSpPr>
          <p:cNvPr id="7" name="テキスト ボックス 6">
            <a:extLst>
              <a:ext uri="{FF2B5EF4-FFF2-40B4-BE49-F238E27FC236}">
                <a16:creationId xmlns:a16="http://schemas.microsoft.com/office/drawing/2014/main" id="{7FCCE7D2-F50C-F184-6613-A8A2F15AD674}"/>
              </a:ext>
            </a:extLst>
          </p:cNvPr>
          <p:cNvSpPr txBox="1"/>
          <p:nvPr userDrawn="1"/>
        </p:nvSpPr>
        <p:spPr>
          <a:xfrm>
            <a:off x="0" y="6577317"/>
            <a:ext cx="814647" cy="200055"/>
          </a:xfrm>
          <a:prstGeom prst="rect">
            <a:avLst/>
          </a:prstGeom>
          <a:noFill/>
        </p:spPr>
        <p:txBody>
          <a:bodyPr wrap="none" rtlCol="0">
            <a:spAutoFit/>
          </a:bodyPr>
          <a:lstStyle/>
          <a:p>
            <a:pPr algn="l"/>
            <a:r>
              <a:rPr kumimoji="1" lang="en-US" altLang="ja-JP" sz="700" dirty="0">
                <a:solidFill>
                  <a:schemeClr val="bg1">
                    <a:lumMod val="50000"/>
                  </a:schemeClr>
                </a:solidFill>
                <a:latin typeface="Meiryo UI" panose="020B0604030504040204" pitchFamily="50" charset="-128"/>
                <a:ea typeface="Meiryo UI" panose="020B0604030504040204" pitchFamily="50" charset="-128"/>
              </a:rPr>
              <a:t>Ver.20230526</a:t>
            </a:r>
            <a:endParaRPr kumimoji="1" lang="ja-JP" altLang="en-US" sz="700"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73415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82506" y="3093009"/>
            <a:ext cx="8420100" cy="1362075"/>
          </a:xfrm>
          <a:prstGeom prst="rect">
            <a:avLst/>
          </a:prstGeom>
        </p:spPr>
        <p:txBody>
          <a:bodyPr anchor="t"/>
          <a:lstStyle>
            <a:lvl1pPr algn="ctr">
              <a:defRPr sz="4000" b="1" cap="all">
                <a:latin typeface="Yu Gothic Medium" panose="020B0500000000000000" pitchFamily="50" charset="-128"/>
                <a:ea typeface="Yu Gothic Medium" panose="020B0500000000000000" pitchFamily="50" charset="-128"/>
                <a:cs typeface="Yu Gothic Medium" panose="020B0500000000000000" pitchFamily="50" charset="-128"/>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782506" y="1592797"/>
            <a:ext cx="8420100" cy="1500187"/>
          </a:xfrm>
          <a:prstGeom prst="rect">
            <a:avLst/>
          </a:prstGeom>
        </p:spPr>
        <p:txBody>
          <a:bodyPr anchor="b"/>
          <a:lstStyle>
            <a:lvl1pPr marL="0" indent="0">
              <a:buNone/>
              <a:defRPr sz="2000">
                <a:effectLst/>
                <a:latin typeface="Yu Gothic Medium" panose="020B0500000000000000" pitchFamily="50" charset="-128"/>
                <a:ea typeface="Yu Gothic Medium" panose="020B0500000000000000" pitchFamily="50" charset="-128"/>
                <a:cs typeface="Yu Gothic Medium" panose="020B0500000000000000"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a:t>マスタ テキストの書式設定</a:t>
            </a:r>
          </a:p>
        </p:txBody>
      </p:sp>
      <p:sp>
        <p:nvSpPr>
          <p:cNvPr id="7" name="スライド番号プレースホルダー 4">
            <a:extLst>
              <a:ext uri="{FF2B5EF4-FFF2-40B4-BE49-F238E27FC236}">
                <a16:creationId xmlns:a16="http://schemas.microsoft.com/office/drawing/2014/main" id="{2051BE07-14C5-458D-A5FA-83A8C166D0D2}"/>
              </a:ext>
            </a:extLst>
          </p:cNvPr>
          <p:cNvSpPr txBox="1">
            <a:spLocks/>
          </p:cNvSpPr>
          <p:nvPr userDrawn="1"/>
        </p:nvSpPr>
        <p:spPr bwMode="auto">
          <a:xfrm>
            <a:off x="0" y="6590014"/>
            <a:ext cx="9906000" cy="1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defPPr>
              <a:defRPr lang="en-US"/>
            </a:defPPr>
            <a:lvl1pPr algn="r" rtl="0" fontAlgn="base">
              <a:spcBef>
                <a:spcPct val="0"/>
              </a:spcBef>
              <a:spcAft>
                <a:spcPct val="0"/>
              </a:spcAft>
              <a:defRPr kumimoji="1" sz="800" b="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6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b="1" kern="1200">
                <a:solidFill>
                  <a:schemeClr val="tx1"/>
                </a:solidFill>
                <a:latin typeface="Arial" charset="0"/>
                <a:ea typeface="ＭＳ Ｐゴシック" charset="-128"/>
                <a:cs typeface="+mn-cs"/>
              </a:defRPr>
            </a:lvl5pPr>
            <a:lvl6pPr marL="2286000" algn="l" defTabSz="914400" rtl="0" eaLnBrk="1" latinLnBrk="0" hangingPunct="1">
              <a:defRPr kumimoji="1" sz="1600" b="1" kern="1200">
                <a:solidFill>
                  <a:schemeClr val="tx1"/>
                </a:solidFill>
                <a:latin typeface="Arial" charset="0"/>
                <a:ea typeface="ＭＳ Ｐゴシック" charset="-128"/>
                <a:cs typeface="+mn-cs"/>
              </a:defRPr>
            </a:lvl6pPr>
            <a:lvl7pPr marL="2743200" algn="l" defTabSz="914400" rtl="0" eaLnBrk="1" latinLnBrk="0" hangingPunct="1">
              <a:defRPr kumimoji="1" sz="1600" b="1" kern="1200">
                <a:solidFill>
                  <a:schemeClr val="tx1"/>
                </a:solidFill>
                <a:latin typeface="Arial" charset="0"/>
                <a:ea typeface="ＭＳ Ｐゴシック" charset="-128"/>
                <a:cs typeface="+mn-cs"/>
              </a:defRPr>
            </a:lvl7pPr>
            <a:lvl8pPr marL="3200400" algn="l" defTabSz="914400" rtl="0" eaLnBrk="1" latinLnBrk="0" hangingPunct="1">
              <a:defRPr kumimoji="1" sz="1600" b="1" kern="1200">
                <a:solidFill>
                  <a:schemeClr val="tx1"/>
                </a:solidFill>
                <a:latin typeface="Arial" charset="0"/>
                <a:ea typeface="ＭＳ Ｐゴシック" charset="-128"/>
                <a:cs typeface="+mn-cs"/>
              </a:defRPr>
            </a:lvl8pPr>
            <a:lvl9pPr marL="3657600" algn="l" defTabSz="914400" rtl="0" eaLnBrk="1" latinLnBrk="0" hangingPunct="1">
              <a:defRPr kumimoji="1" sz="1600" b="1" kern="1200">
                <a:solidFill>
                  <a:schemeClr val="tx1"/>
                </a:solidFill>
                <a:latin typeface="Arial" charset="0"/>
                <a:ea typeface="ＭＳ Ｐゴシック" charset="-128"/>
                <a:cs typeface="+mn-cs"/>
              </a:defRPr>
            </a:lvl9pPr>
          </a:lstStyle>
          <a:p>
            <a:pPr algn="r"/>
            <a:fld id="{62B8F819-705D-4F63-AA3F-CE88E854924A}" type="slidenum">
              <a:rPr lang="ja-JP" altLang="en-US" sz="1000" smtClean="0">
                <a:solidFill>
                  <a:srgbClr val="323232"/>
                </a:solidFill>
                <a:latin typeface="+mn-lt"/>
                <a:ea typeface="メイリオ" panose="020B0604030504040204" pitchFamily="50" charset="-128"/>
                <a:cs typeface="Arial" panose="020B0604020202020204" pitchFamily="34" charset="0"/>
              </a:rPr>
              <a:pPr algn="r"/>
              <a:t>‹#›</a:t>
            </a:fld>
            <a:endParaRPr lang="en-US" altLang="ja-JP" sz="1000" dirty="0">
              <a:solidFill>
                <a:srgbClr val="323232"/>
              </a:solidFill>
              <a:latin typeface="+mn-lt"/>
              <a:ea typeface="メイリオ" panose="020B0604030504040204" pitchFamily="50" charset="-128"/>
              <a:cs typeface="Arial" panose="020B0604020202020204" pitchFamily="34" charset="0"/>
            </a:endParaRPr>
          </a:p>
        </p:txBody>
      </p:sp>
      <p:pic>
        <p:nvPicPr>
          <p:cNvPr id="8" name="図 7" descr="文字が書かれている&#10;&#10;中程度の精度で自動的に生成された説明">
            <a:extLst>
              <a:ext uri="{FF2B5EF4-FFF2-40B4-BE49-F238E27FC236}">
                <a16:creationId xmlns:a16="http://schemas.microsoft.com/office/drawing/2014/main" id="{7B7A084D-3986-4728-8DF8-9C25AEA0B9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3645" y="6537937"/>
            <a:ext cx="1138710" cy="296415"/>
          </a:xfrm>
          <a:prstGeom prst="rect">
            <a:avLst/>
          </a:prstGeom>
        </p:spPr>
      </p:pic>
    </p:spTree>
    <p:extLst>
      <p:ext uri="{BB962C8B-B14F-4D97-AF65-F5344CB8AC3E}">
        <p14:creationId xmlns:p14="http://schemas.microsoft.com/office/powerpoint/2010/main" val="40355794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88854" y="126039"/>
            <a:ext cx="5914363" cy="468052"/>
          </a:xfrm>
          <a:prstGeom prst="rect">
            <a:avLst/>
          </a:prstGeom>
        </p:spPr>
        <p:txBody>
          <a:bodyPr/>
          <a:lstStyle>
            <a:lvl1pPr>
              <a:defRPr sz="2400">
                <a:latin typeface="Yu Gothic Medium" panose="020B0500000000000000" pitchFamily="50" charset="-128"/>
                <a:ea typeface="Yu Gothic Medium" panose="020B0500000000000000" pitchFamily="50" charset="-128"/>
                <a:cs typeface="Yu Gothic Medium" panose="020B0500000000000000" pitchFamily="50" charset="-128"/>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495300" y="1600205"/>
            <a:ext cx="8915400" cy="4525963"/>
          </a:xfrm>
          <a:prstGeom prst="rect">
            <a:avLst/>
          </a:prstGeom>
        </p:spPr>
        <p:txBody>
          <a:bodyPr/>
          <a:lstStyle>
            <a:lvl1pPr>
              <a:defRPr sz="2000">
                <a:effectLst/>
                <a:latin typeface="Yu Gothic Medium" panose="020B0500000000000000" pitchFamily="50" charset="-128"/>
                <a:ea typeface="Yu Gothic Medium" panose="020B0500000000000000" pitchFamily="50" charset="-128"/>
                <a:cs typeface="Yu Gothic Medium" panose="020B0500000000000000" pitchFamily="50" charset="-128"/>
              </a:defRPr>
            </a:lvl1pPr>
            <a:lvl2pPr>
              <a:defRPr sz="2600" b="1">
                <a:latin typeface="Yu Gothic Medium" panose="020B0500000000000000" pitchFamily="50" charset="-128"/>
                <a:ea typeface="Yu Gothic Medium" panose="020B0500000000000000" pitchFamily="50" charset="-128"/>
                <a:cs typeface="Yu Gothic Medium" panose="020B0500000000000000" pitchFamily="50" charset="-128"/>
              </a:defRPr>
            </a:lvl2pPr>
            <a:lvl3pPr marL="914400" indent="0">
              <a:buNone/>
              <a:defRPr sz="2000">
                <a:latin typeface="Yu Gothic Medium" panose="020B0500000000000000" pitchFamily="50" charset="-128"/>
                <a:ea typeface="Yu Gothic Medium" panose="020B0500000000000000" pitchFamily="50" charset="-128"/>
                <a:cs typeface="Yu Gothic Medium" panose="020B0500000000000000" pitchFamily="50" charset="-128"/>
              </a:defRPr>
            </a:lvl3pPr>
            <a:lvl4pPr marL="1371600" indent="0">
              <a:buNone/>
              <a:defRPr sz="1600">
                <a:latin typeface="Yu Gothic Medium" panose="020B0500000000000000" pitchFamily="50" charset="-128"/>
                <a:ea typeface="Yu Gothic Medium" panose="020B0500000000000000" pitchFamily="50" charset="-128"/>
                <a:cs typeface="Yu Gothic Medium" panose="020B0500000000000000" pitchFamily="50" charset="-128"/>
              </a:defRPr>
            </a:lvl4pPr>
            <a:lvl5pPr>
              <a:defRPr>
                <a:latin typeface="Yu Gothic Medium" panose="020B0500000000000000" pitchFamily="50" charset="-128"/>
                <a:ea typeface="Yu Gothic Medium" panose="020B0500000000000000" pitchFamily="50" charset="-128"/>
                <a:cs typeface="Yu Gothic Medium" panose="020B0500000000000000" pitchFamily="50" charset="-128"/>
              </a:defRPr>
            </a:lvl5pPr>
          </a:lstStyle>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en-US" altLang="ja-JP" dirty="0"/>
              <a:t> </a:t>
            </a:r>
            <a:r>
              <a:rPr lang="ja-JP" altLang="en-US" dirty="0"/>
              <a:t>第 </a:t>
            </a:r>
            <a:r>
              <a:rPr lang="en-US" altLang="ja-JP" dirty="0"/>
              <a:t>4 </a:t>
            </a:r>
            <a:r>
              <a:rPr lang="ja-JP" altLang="en-US" dirty="0"/>
              <a:t>レベル</a:t>
            </a:r>
          </a:p>
        </p:txBody>
      </p:sp>
      <p:sp>
        <p:nvSpPr>
          <p:cNvPr id="9" name="スライド番号プレースホルダー 4">
            <a:extLst>
              <a:ext uri="{FF2B5EF4-FFF2-40B4-BE49-F238E27FC236}">
                <a16:creationId xmlns:a16="http://schemas.microsoft.com/office/drawing/2014/main" id="{BF2D21AF-2D57-4FDC-85FF-AEAF72F35FA0}"/>
              </a:ext>
            </a:extLst>
          </p:cNvPr>
          <p:cNvSpPr txBox="1">
            <a:spLocks/>
          </p:cNvSpPr>
          <p:nvPr userDrawn="1"/>
        </p:nvSpPr>
        <p:spPr bwMode="auto">
          <a:xfrm>
            <a:off x="0" y="6590014"/>
            <a:ext cx="9906000" cy="1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defPPr>
              <a:defRPr lang="en-US"/>
            </a:defPPr>
            <a:lvl1pPr algn="r" rtl="0" fontAlgn="base">
              <a:spcBef>
                <a:spcPct val="0"/>
              </a:spcBef>
              <a:spcAft>
                <a:spcPct val="0"/>
              </a:spcAft>
              <a:defRPr kumimoji="1" sz="800" b="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6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b="1" kern="1200">
                <a:solidFill>
                  <a:schemeClr val="tx1"/>
                </a:solidFill>
                <a:latin typeface="Arial" charset="0"/>
                <a:ea typeface="ＭＳ Ｐゴシック" charset="-128"/>
                <a:cs typeface="+mn-cs"/>
              </a:defRPr>
            </a:lvl5pPr>
            <a:lvl6pPr marL="2286000" algn="l" defTabSz="914400" rtl="0" eaLnBrk="1" latinLnBrk="0" hangingPunct="1">
              <a:defRPr kumimoji="1" sz="1600" b="1" kern="1200">
                <a:solidFill>
                  <a:schemeClr val="tx1"/>
                </a:solidFill>
                <a:latin typeface="Arial" charset="0"/>
                <a:ea typeface="ＭＳ Ｐゴシック" charset="-128"/>
                <a:cs typeface="+mn-cs"/>
              </a:defRPr>
            </a:lvl6pPr>
            <a:lvl7pPr marL="2743200" algn="l" defTabSz="914400" rtl="0" eaLnBrk="1" latinLnBrk="0" hangingPunct="1">
              <a:defRPr kumimoji="1" sz="1600" b="1" kern="1200">
                <a:solidFill>
                  <a:schemeClr val="tx1"/>
                </a:solidFill>
                <a:latin typeface="Arial" charset="0"/>
                <a:ea typeface="ＭＳ Ｐゴシック" charset="-128"/>
                <a:cs typeface="+mn-cs"/>
              </a:defRPr>
            </a:lvl7pPr>
            <a:lvl8pPr marL="3200400" algn="l" defTabSz="914400" rtl="0" eaLnBrk="1" latinLnBrk="0" hangingPunct="1">
              <a:defRPr kumimoji="1" sz="1600" b="1" kern="1200">
                <a:solidFill>
                  <a:schemeClr val="tx1"/>
                </a:solidFill>
                <a:latin typeface="Arial" charset="0"/>
                <a:ea typeface="ＭＳ Ｐゴシック" charset="-128"/>
                <a:cs typeface="+mn-cs"/>
              </a:defRPr>
            </a:lvl8pPr>
            <a:lvl9pPr marL="3657600" algn="l" defTabSz="914400" rtl="0" eaLnBrk="1" latinLnBrk="0" hangingPunct="1">
              <a:defRPr kumimoji="1" sz="1600" b="1" kern="1200">
                <a:solidFill>
                  <a:schemeClr val="tx1"/>
                </a:solidFill>
                <a:latin typeface="Arial" charset="0"/>
                <a:ea typeface="ＭＳ Ｐゴシック" charset="-128"/>
                <a:cs typeface="+mn-cs"/>
              </a:defRPr>
            </a:lvl9pPr>
          </a:lstStyle>
          <a:p>
            <a:pPr algn="r"/>
            <a:fld id="{62B8F819-705D-4F63-AA3F-CE88E854924A}" type="slidenum">
              <a:rPr lang="ja-JP" altLang="en-US" sz="1000" smtClean="0">
                <a:solidFill>
                  <a:srgbClr val="323232"/>
                </a:solidFill>
                <a:latin typeface="+mn-lt"/>
                <a:ea typeface="メイリオ" panose="020B0604030504040204" pitchFamily="50" charset="-128"/>
                <a:cs typeface="Arial" panose="020B0604020202020204" pitchFamily="34" charset="0"/>
              </a:rPr>
              <a:pPr algn="r"/>
              <a:t>‹#›</a:t>
            </a:fld>
            <a:endParaRPr lang="en-US" altLang="ja-JP" sz="1000" dirty="0">
              <a:solidFill>
                <a:srgbClr val="323232"/>
              </a:solidFill>
              <a:latin typeface="+mn-lt"/>
              <a:ea typeface="メイリオ" panose="020B0604030504040204" pitchFamily="50" charset="-128"/>
              <a:cs typeface="Arial" panose="020B0604020202020204" pitchFamily="34" charset="0"/>
            </a:endParaRPr>
          </a:p>
        </p:txBody>
      </p:sp>
      <p:pic>
        <p:nvPicPr>
          <p:cNvPr id="10" name="図 9" descr="文字が書かれている&#10;&#10;中程度の精度で自動的に生成された説明">
            <a:extLst>
              <a:ext uri="{FF2B5EF4-FFF2-40B4-BE49-F238E27FC236}">
                <a16:creationId xmlns:a16="http://schemas.microsoft.com/office/drawing/2014/main" id="{EC3679D7-17C4-4998-BB02-0FC0C1C1DF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3645" y="6537937"/>
            <a:ext cx="1138710" cy="296415"/>
          </a:xfrm>
          <a:prstGeom prst="rect">
            <a:avLst/>
          </a:prstGeom>
        </p:spPr>
      </p:pic>
    </p:spTree>
    <p:extLst>
      <p:ext uri="{BB962C8B-B14F-4D97-AF65-F5344CB8AC3E}">
        <p14:creationId xmlns:p14="http://schemas.microsoft.com/office/powerpoint/2010/main" val="30650008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3" name="図 2" descr="文字が書かれている&#10;&#10;中程度の精度で自動的に生成された説明">
            <a:extLst>
              <a:ext uri="{FF2B5EF4-FFF2-40B4-BE49-F238E27FC236}">
                <a16:creationId xmlns:a16="http://schemas.microsoft.com/office/drawing/2014/main" id="{50BD3C06-366B-4BA7-BD70-9530B02FF8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4" y="3"/>
            <a:ext cx="2457273" cy="852863"/>
          </a:xfrm>
          <a:prstGeom prst="rect">
            <a:avLst/>
          </a:prstGeom>
        </p:spPr>
      </p:pic>
      <p:sp>
        <p:nvSpPr>
          <p:cNvPr id="7" name="タイトル 1">
            <a:extLst>
              <a:ext uri="{FF2B5EF4-FFF2-40B4-BE49-F238E27FC236}">
                <a16:creationId xmlns:a16="http://schemas.microsoft.com/office/drawing/2014/main" id="{EC953898-D869-4198-B630-492F9AABE2AD}"/>
              </a:ext>
            </a:extLst>
          </p:cNvPr>
          <p:cNvSpPr>
            <a:spLocks noGrp="1"/>
          </p:cNvSpPr>
          <p:nvPr>
            <p:ph type="title" hasCustomPrompt="1"/>
          </p:nvPr>
        </p:nvSpPr>
        <p:spPr>
          <a:xfrm>
            <a:off x="782506" y="3093012"/>
            <a:ext cx="8420100" cy="1362075"/>
          </a:xfrm>
          <a:prstGeom prst="rect">
            <a:avLst/>
          </a:prstGeom>
        </p:spPr>
        <p:txBody>
          <a:bodyPr anchor="t"/>
          <a:lstStyle>
            <a:lvl1pPr algn="ctr">
              <a:defRPr sz="3000" b="1" cap="all">
                <a:latin typeface="Yu Gothic Medium" panose="020B0500000000000000" pitchFamily="50" charset="-128"/>
                <a:ea typeface="Yu Gothic Medium" panose="020B0500000000000000" pitchFamily="50" charset="-128"/>
                <a:cs typeface="Yu Gothic Medium" panose="020B0500000000000000" pitchFamily="50" charset="-128"/>
              </a:defRPr>
            </a:lvl1pPr>
          </a:lstStyle>
          <a:p>
            <a:r>
              <a:rPr lang="ja-JP" altLang="en-US" dirty="0"/>
              <a:t>マスタ タイトルの書式設定</a:t>
            </a:r>
          </a:p>
        </p:txBody>
      </p:sp>
      <p:pic>
        <p:nvPicPr>
          <p:cNvPr id="8" name="図 7" descr="白いバックグラウンドの前にあるキーボード&#10;&#10;低い精度で自動的に生成された説明">
            <a:extLst>
              <a:ext uri="{FF2B5EF4-FFF2-40B4-BE49-F238E27FC236}">
                <a16:creationId xmlns:a16="http://schemas.microsoft.com/office/drawing/2014/main" id="{DFE7A06E-7043-4462-856B-CF382DEA6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36715"/>
            <a:ext cx="9906000" cy="2045765"/>
          </a:xfrm>
          <a:prstGeom prst="rect">
            <a:avLst/>
          </a:prstGeom>
        </p:spPr>
      </p:pic>
    </p:spTree>
    <p:extLst>
      <p:ext uri="{BB962C8B-B14F-4D97-AF65-F5344CB8AC3E}">
        <p14:creationId xmlns:p14="http://schemas.microsoft.com/office/powerpoint/2010/main" val="22001822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64D5EB68-DFF6-4E76-9545-8D534C647D32}"/>
              </a:ext>
            </a:extLst>
          </p:cNvPr>
          <p:cNvSpPr txBox="1">
            <a:spLocks/>
          </p:cNvSpPr>
          <p:nvPr userDrawn="1"/>
        </p:nvSpPr>
        <p:spPr bwMode="auto">
          <a:xfrm>
            <a:off x="0" y="6590014"/>
            <a:ext cx="9906000" cy="1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defPPr>
              <a:defRPr lang="en-US"/>
            </a:defPPr>
            <a:lvl1pPr algn="r" rtl="0" fontAlgn="base">
              <a:spcBef>
                <a:spcPct val="0"/>
              </a:spcBef>
              <a:spcAft>
                <a:spcPct val="0"/>
              </a:spcAft>
              <a:defRPr kumimoji="1" sz="800" b="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6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b="1" kern="1200">
                <a:solidFill>
                  <a:schemeClr val="tx1"/>
                </a:solidFill>
                <a:latin typeface="Arial" charset="0"/>
                <a:ea typeface="ＭＳ Ｐゴシック" charset="-128"/>
                <a:cs typeface="+mn-cs"/>
              </a:defRPr>
            </a:lvl5pPr>
            <a:lvl6pPr marL="2286000" algn="l" defTabSz="914400" rtl="0" eaLnBrk="1" latinLnBrk="0" hangingPunct="1">
              <a:defRPr kumimoji="1" sz="1600" b="1" kern="1200">
                <a:solidFill>
                  <a:schemeClr val="tx1"/>
                </a:solidFill>
                <a:latin typeface="Arial" charset="0"/>
                <a:ea typeface="ＭＳ Ｐゴシック" charset="-128"/>
                <a:cs typeface="+mn-cs"/>
              </a:defRPr>
            </a:lvl6pPr>
            <a:lvl7pPr marL="2743200" algn="l" defTabSz="914400" rtl="0" eaLnBrk="1" latinLnBrk="0" hangingPunct="1">
              <a:defRPr kumimoji="1" sz="1600" b="1" kern="1200">
                <a:solidFill>
                  <a:schemeClr val="tx1"/>
                </a:solidFill>
                <a:latin typeface="Arial" charset="0"/>
                <a:ea typeface="ＭＳ Ｐゴシック" charset="-128"/>
                <a:cs typeface="+mn-cs"/>
              </a:defRPr>
            </a:lvl7pPr>
            <a:lvl8pPr marL="3200400" algn="l" defTabSz="914400" rtl="0" eaLnBrk="1" latinLnBrk="0" hangingPunct="1">
              <a:defRPr kumimoji="1" sz="1600" b="1" kern="1200">
                <a:solidFill>
                  <a:schemeClr val="tx1"/>
                </a:solidFill>
                <a:latin typeface="Arial" charset="0"/>
                <a:ea typeface="ＭＳ Ｐゴシック" charset="-128"/>
                <a:cs typeface="+mn-cs"/>
              </a:defRPr>
            </a:lvl8pPr>
            <a:lvl9pPr marL="3657600" algn="l" defTabSz="914400" rtl="0" eaLnBrk="1" latinLnBrk="0" hangingPunct="1">
              <a:defRPr kumimoji="1" sz="1600" b="1" kern="1200">
                <a:solidFill>
                  <a:schemeClr val="tx1"/>
                </a:solidFill>
                <a:latin typeface="Arial" charset="0"/>
                <a:ea typeface="ＭＳ Ｐゴシック" charset="-128"/>
                <a:cs typeface="+mn-cs"/>
              </a:defRPr>
            </a:lvl9pPr>
          </a:lstStyle>
          <a:p>
            <a:pPr algn="r"/>
            <a:fld id="{62B8F819-705D-4F63-AA3F-CE88E854924A}" type="slidenum">
              <a:rPr lang="ja-JP" altLang="en-US" sz="1000" smtClean="0">
                <a:solidFill>
                  <a:srgbClr val="323232"/>
                </a:solidFill>
                <a:latin typeface="+mn-lt"/>
                <a:ea typeface="メイリオ" panose="020B0604030504040204" pitchFamily="50" charset="-128"/>
                <a:cs typeface="Arial" panose="020B0604020202020204" pitchFamily="34" charset="0"/>
              </a:rPr>
              <a:pPr algn="r"/>
              <a:t>‹#›</a:t>
            </a:fld>
            <a:endParaRPr lang="en-US" altLang="ja-JP" sz="1000" dirty="0">
              <a:solidFill>
                <a:srgbClr val="323232"/>
              </a:solidFill>
              <a:latin typeface="+mn-lt"/>
              <a:ea typeface="メイリオ" panose="020B0604030504040204" pitchFamily="50" charset="-128"/>
              <a:cs typeface="Arial" panose="020B0604020202020204" pitchFamily="34" charset="0"/>
            </a:endParaRPr>
          </a:p>
        </p:txBody>
      </p:sp>
      <p:pic>
        <p:nvPicPr>
          <p:cNvPr id="5" name="図 4" descr="文字が書かれている&#10;&#10;中程度の精度で自動的に生成された説明">
            <a:extLst>
              <a:ext uri="{FF2B5EF4-FFF2-40B4-BE49-F238E27FC236}">
                <a16:creationId xmlns:a16="http://schemas.microsoft.com/office/drawing/2014/main" id="{916E6AB9-C76B-4D14-8FDA-6B2079606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3645" y="6537937"/>
            <a:ext cx="1138710" cy="296415"/>
          </a:xfrm>
          <a:prstGeom prst="rect">
            <a:avLst/>
          </a:prstGeom>
        </p:spPr>
      </p:pic>
    </p:spTree>
    <p:extLst>
      <p:ext uri="{BB962C8B-B14F-4D97-AF65-F5344CB8AC3E}">
        <p14:creationId xmlns:p14="http://schemas.microsoft.com/office/powerpoint/2010/main" val="178387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E66963-D518-42A3-AB6A-3C332F1CAE3C}"/>
              </a:ext>
            </a:extLst>
          </p:cNvPr>
          <p:cNvSpPr>
            <a:spLocks noGrp="1"/>
          </p:cNvSpPr>
          <p:nvPr>
            <p:ph type="title"/>
          </p:nvPr>
        </p:nvSpPr>
        <p:spPr>
          <a:xfrm>
            <a:off x="2144688" y="3007147"/>
            <a:ext cx="5130058" cy="435583"/>
          </a:xfrm>
          <a:prstGeom prst="rect">
            <a:avLst/>
          </a:prstGeom>
        </p:spPr>
        <p:txBody>
          <a:bodyPr/>
          <a:lstStyle>
            <a:lvl1pPr>
              <a:defRPr sz="2600">
                <a:latin typeface="游ゴシック Medium" panose="020B0500000000000000" pitchFamily="50" charset="-128"/>
                <a:ea typeface="游ゴシック Medium" panose="020B05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2460673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26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223DF37F-A416-4F3A-A36A-0B84A49B5D08}"/>
              </a:ext>
            </a:extLst>
          </p:cNvPr>
          <p:cNvSpPr txBox="1">
            <a:spLocks/>
          </p:cNvSpPr>
          <p:nvPr userDrawn="1"/>
        </p:nvSpPr>
        <p:spPr bwMode="auto">
          <a:xfrm>
            <a:off x="0" y="6590014"/>
            <a:ext cx="9906000" cy="1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defPPr>
              <a:defRPr lang="en-US"/>
            </a:defPPr>
            <a:lvl1pPr algn="r" rtl="0" fontAlgn="base">
              <a:spcBef>
                <a:spcPct val="0"/>
              </a:spcBef>
              <a:spcAft>
                <a:spcPct val="0"/>
              </a:spcAft>
              <a:defRPr kumimoji="1" sz="800" b="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600"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600"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600"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600" b="1" kern="1200">
                <a:solidFill>
                  <a:schemeClr val="tx1"/>
                </a:solidFill>
                <a:latin typeface="Arial" charset="0"/>
                <a:ea typeface="ＭＳ Ｐゴシック" charset="-128"/>
                <a:cs typeface="+mn-cs"/>
              </a:defRPr>
            </a:lvl5pPr>
            <a:lvl6pPr marL="2286000" algn="l" defTabSz="914400" rtl="0" eaLnBrk="1" latinLnBrk="0" hangingPunct="1">
              <a:defRPr kumimoji="1" sz="1600" b="1" kern="1200">
                <a:solidFill>
                  <a:schemeClr val="tx1"/>
                </a:solidFill>
                <a:latin typeface="Arial" charset="0"/>
                <a:ea typeface="ＭＳ Ｐゴシック" charset="-128"/>
                <a:cs typeface="+mn-cs"/>
              </a:defRPr>
            </a:lvl6pPr>
            <a:lvl7pPr marL="2743200" algn="l" defTabSz="914400" rtl="0" eaLnBrk="1" latinLnBrk="0" hangingPunct="1">
              <a:defRPr kumimoji="1" sz="1600" b="1" kern="1200">
                <a:solidFill>
                  <a:schemeClr val="tx1"/>
                </a:solidFill>
                <a:latin typeface="Arial" charset="0"/>
                <a:ea typeface="ＭＳ Ｐゴシック" charset="-128"/>
                <a:cs typeface="+mn-cs"/>
              </a:defRPr>
            </a:lvl7pPr>
            <a:lvl8pPr marL="3200400" algn="l" defTabSz="914400" rtl="0" eaLnBrk="1" latinLnBrk="0" hangingPunct="1">
              <a:defRPr kumimoji="1" sz="1600" b="1" kern="1200">
                <a:solidFill>
                  <a:schemeClr val="tx1"/>
                </a:solidFill>
                <a:latin typeface="Arial" charset="0"/>
                <a:ea typeface="ＭＳ Ｐゴシック" charset="-128"/>
                <a:cs typeface="+mn-cs"/>
              </a:defRPr>
            </a:lvl8pPr>
            <a:lvl9pPr marL="3657600" algn="l" defTabSz="914400" rtl="0" eaLnBrk="1" latinLnBrk="0" hangingPunct="1">
              <a:defRPr kumimoji="1" sz="1600" b="1" kern="1200">
                <a:solidFill>
                  <a:schemeClr val="tx1"/>
                </a:solidFill>
                <a:latin typeface="Arial" charset="0"/>
                <a:ea typeface="ＭＳ Ｐゴシック" charset="-128"/>
                <a:cs typeface="+mn-cs"/>
              </a:defRPr>
            </a:lvl9pPr>
          </a:lstStyle>
          <a:p>
            <a:pPr algn="r"/>
            <a:fld id="{62B8F819-705D-4F63-AA3F-CE88E854924A}" type="slidenum">
              <a:rPr lang="ja-JP" altLang="en-US" sz="1000" smtClean="0">
                <a:solidFill>
                  <a:srgbClr val="323232"/>
                </a:solidFill>
                <a:latin typeface="+mn-lt"/>
                <a:ea typeface="メイリオ" panose="020B0604030504040204" pitchFamily="50" charset="-128"/>
                <a:cs typeface="Arial" panose="020B0604020202020204" pitchFamily="34" charset="0"/>
              </a:rPr>
              <a:pPr algn="r"/>
              <a:t>‹#›</a:t>
            </a:fld>
            <a:endParaRPr lang="en-US" altLang="ja-JP" sz="1000" dirty="0">
              <a:solidFill>
                <a:srgbClr val="323232"/>
              </a:solidFill>
              <a:latin typeface="+mn-lt"/>
              <a:ea typeface="メイリオ" panose="020B0604030504040204" pitchFamily="50" charset="-128"/>
              <a:cs typeface="Arial" panose="020B0604020202020204" pitchFamily="34" charset="0"/>
            </a:endParaRPr>
          </a:p>
        </p:txBody>
      </p:sp>
      <p:pic>
        <p:nvPicPr>
          <p:cNvPr id="3" name="図 2" descr="文字が書かれている&#10;&#10;中程度の精度で自動的に生成された説明">
            <a:extLst>
              <a:ext uri="{FF2B5EF4-FFF2-40B4-BE49-F238E27FC236}">
                <a16:creationId xmlns:a16="http://schemas.microsoft.com/office/drawing/2014/main" id="{F31613FA-978E-4228-8A74-ECE987FD33E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83645" y="6537937"/>
            <a:ext cx="1138710" cy="296415"/>
          </a:xfrm>
          <a:prstGeom prst="rect">
            <a:avLst/>
          </a:prstGeom>
        </p:spPr>
      </p:pic>
    </p:spTree>
    <p:extLst>
      <p:ext uri="{BB962C8B-B14F-4D97-AF65-F5344CB8AC3E}">
        <p14:creationId xmlns:p14="http://schemas.microsoft.com/office/powerpoint/2010/main" val="3127155655"/>
      </p:ext>
    </p:extLst>
  </p:cSld>
  <p:clrMap bg1="lt1" tx1="dk1" bg2="lt2" tx2="dk2" accent1="accent1" accent2="accent2" accent3="accent3" accent4="accent4" accent5="accent5" accent6="accent6" hlink="hlink" folHlink="folHlink"/>
  <p:sldLayoutIdLst>
    <p:sldLayoutId id="2147483969" r:id="rId1"/>
    <p:sldLayoutId id="2147483972" r:id="rId2"/>
    <p:sldLayoutId id="2147483971" r:id="rId3"/>
    <p:sldLayoutId id="2147483973" r:id="rId4"/>
    <p:sldLayoutId id="2147483974" r:id="rId5"/>
    <p:sldLayoutId id="2147483978" r:id="rId6"/>
    <p:sldLayoutId id="2147483979" r:id="rId7"/>
  </p:sldLayoutIdLst>
  <p:transition/>
  <p:hf sldNum="0" hdr="0" ftr="0" dt="0"/>
  <p:txStyles>
    <p:titleStyle>
      <a:lvl1pPr algn="l" rtl="0" eaLnBrk="1" fontAlgn="base" hangingPunct="1">
        <a:spcBef>
          <a:spcPct val="0"/>
        </a:spcBef>
        <a:spcAft>
          <a:spcPct val="0"/>
        </a:spcAft>
        <a:defRPr kumimoji="1" sz="2500">
          <a:solidFill>
            <a:schemeClr val="tx1"/>
          </a:solidFill>
          <a:latin typeface="+mj-lt"/>
          <a:ea typeface="+mj-ea"/>
          <a:cs typeface="+mj-cs"/>
        </a:defRPr>
      </a:lvl1pPr>
      <a:lvl2pPr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500">
          <a:solidFill>
            <a:schemeClr val="tx1"/>
          </a:solidFill>
          <a:latin typeface="HGP創英角ｺﾞｼｯｸUB" pitchFamily="50" charset="-128"/>
          <a:ea typeface="HGP創英角ｺﾞｼｯｸUB" pitchFamily="50" charset="-128"/>
        </a:defRPr>
      </a:lvl9pPr>
    </p:titleStyle>
    <p:bodyStyle>
      <a:lvl1pPr marL="342900" indent="-342900" algn="ctr" rtl="0" eaLnBrk="1" fontAlgn="base" hangingPunct="1">
        <a:spcBef>
          <a:spcPct val="20000"/>
        </a:spcBef>
        <a:spcAft>
          <a:spcPct val="0"/>
        </a:spcAft>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defRPr kumimoji="1" sz="2800">
          <a:solidFill>
            <a:schemeClr val="tx1"/>
          </a:solidFill>
          <a:latin typeface="Arial" charset="0"/>
          <a:ea typeface="+mn-ea"/>
        </a:defRPr>
      </a:lvl2pPr>
      <a:lvl3pPr marL="1143000" indent="-228600" algn="l" rtl="0" eaLnBrk="1" fontAlgn="base" hangingPunct="1">
        <a:spcBef>
          <a:spcPct val="20000"/>
        </a:spcBef>
        <a:spcAft>
          <a:spcPct val="0"/>
        </a:spcAft>
        <a:buChar char="•"/>
        <a:defRPr kumimoji="1" sz="2400">
          <a:solidFill>
            <a:schemeClr val="tx1"/>
          </a:solidFill>
          <a:latin typeface="Arial" charset="0"/>
          <a:ea typeface="+mn-ea"/>
        </a:defRPr>
      </a:lvl3pPr>
      <a:lvl4pPr marL="1600200" indent="-228600" algn="l" rtl="0" eaLnBrk="1" fontAlgn="base" hangingPunct="1">
        <a:spcBef>
          <a:spcPct val="20000"/>
        </a:spcBef>
        <a:spcAft>
          <a:spcPct val="0"/>
        </a:spcAft>
        <a:buChar char="–"/>
        <a:defRPr kumimoji="1" sz="2000">
          <a:solidFill>
            <a:schemeClr val="tx1"/>
          </a:solidFill>
          <a:latin typeface="Arial"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Arial" charset="0"/>
          <a:ea typeface="+mn-ea"/>
        </a:defRPr>
      </a:lvl6pPr>
      <a:lvl7pPr marL="2971800" indent="-228600" algn="l" rtl="0" eaLnBrk="1" fontAlgn="base" hangingPunct="1">
        <a:spcBef>
          <a:spcPct val="20000"/>
        </a:spcBef>
        <a:spcAft>
          <a:spcPct val="0"/>
        </a:spcAft>
        <a:buChar char="»"/>
        <a:defRPr kumimoji="1" sz="2000">
          <a:solidFill>
            <a:schemeClr val="tx1"/>
          </a:solidFill>
          <a:latin typeface="Arial" charset="0"/>
          <a:ea typeface="+mn-ea"/>
        </a:defRPr>
      </a:lvl7pPr>
      <a:lvl8pPr marL="3429000" indent="-228600" algn="l" rtl="0" eaLnBrk="1" fontAlgn="base" hangingPunct="1">
        <a:spcBef>
          <a:spcPct val="20000"/>
        </a:spcBef>
        <a:spcAft>
          <a:spcPct val="0"/>
        </a:spcAft>
        <a:buChar char="»"/>
        <a:defRPr kumimoji="1" sz="2000">
          <a:solidFill>
            <a:schemeClr val="tx1"/>
          </a:solidFill>
          <a:latin typeface="Arial" charset="0"/>
          <a:ea typeface="+mn-ea"/>
        </a:defRPr>
      </a:lvl8pPr>
      <a:lvl9pPr marL="3886200" indent="-228600" algn="l" rtl="0" eaLnBrk="1" fontAlgn="base" hangingPunct="1">
        <a:spcBef>
          <a:spcPct val="20000"/>
        </a:spcBef>
        <a:spcAft>
          <a:spcPct val="0"/>
        </a:spcAft>
        <a:buChar char="»"/>
        <a:defRPr kumimoji="1" sz="2000">
          <a:solidFill>
            <a:schemeClr val="tx1"/>
          </a:solidFill>
          <a:latin typeface="Arial"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ourcenext.com/r/business/seminar/ChoiceRESERVE/?i=mailsi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sourcenext.com/~/media/Files/business/doc/automemo_sec" TargetMode="External"/><Relationship Id="rId5" Type="http://schemas.openxmlformats.org/officeDocument/2006/relationships/image" Target="../media/image6.png"/><Relationship Id="rId4" Type="http://schemas.openxmlformats.org/officeDocument/2006/relationships/hyperlink" Target="http://www.sourcenext.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jpeg"/></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1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1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notesSlide" Target="../notesSlides/notesSlide14.xml"/><Relationship Id="rId16"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support.sourcenext.com/fa/support/web/knowledge21117.html" TargetMode="External"/><Relationship Id="rId4" Type="http://schemas.openxmlformats.org/officeDocument/2006/relationships/image" Target="../media/image122.png"/></Relationships>
</file>

<file path=ppt/slides/_rels/slide18.xml.rels><?xml version="1.0" encoding="UTF-8" standalone="yes"?>
<Relationships xmlns="http://schemas.openxmlformats.org/package/2006/relationships"><Relationship Id="rId8" Type="http://schemas.openxmlformats.org/officeDocument/2006/relationships/hyperlink" Target="https://www.sourcenext.com/~/media/Files/business/doc/automemo_sec" TargetMode="External"/><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9.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hyperlink" Target="https://www.sourcenext.com/~/media/Files/business/doc/biz_product" TargetMode="External"/><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9.png"/><Relationship Id="rId4" Type="http://schemas.openxmlformats.org/officeDocument/2006/relationships/image" Target="../media/image138.png"/></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s>
</file>

<file path=ppt/slides/_rels/slide2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9.png"/></Relationships>
</file>

<file path=ppt/slides/_rels/slide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25.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4.png"/><Relationship Id="rId7" Type="http://schemas.openxmlformats.org/officeDocument/2006/relationships/image" Target="../media/image15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34.jpeg"/><Relationship Id="rId9" Type="http://schemas.openxmlformats.org/officeDocument/2006/relationships/image" Target="../media/image159.png"/></Relationships>
</file>

<file path=ppt/slides/_rels/slide26.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160.png"/><Relationship Id="rId7" Type="http://schemas.openxmlformats.org/officeDocument/2006/relationships/image" Target="../media/image164.png"/><Relationship Id="rId12" Type="http://schemas.openxmlformats.org/officeDocument/2006/relationships/image" Target="../media/image16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5" Type="http://schemas.openxmlformats.org/officeDocument/2006/relationships/image" Target="../media/image46.pn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image" Target="../media/image171.png"/></Relationships>
</file>

<file path=ppt/slides/_rels/slide2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7.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8.xml"/><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hyperlink" Target="https://automemo.com/voc/" TargetMode="External"/><Relationship Id="rId5" Type="http://schemas.openxmlformats.org/officeDocument/2006/relationships/image" Target="../media/image61.png"/><Relationship Id="rId15" Type="http://schemas.openxmlformats.org/officeDocument/2006/relationships/image" Target="../media/image70.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3">
            <a:extLst>
              <a:ext uri="{FF2B5EF4-FFF2-40B4-BE49-F238E27FC236}">
                <a16:creationId xmlns:a16="http://schemas.microsoft.com/office/drawing/2014/main" id="{1DFA39BC-84AC-41BD-AC60-0265F7685690}"/>
              </a:ext>
            </a:extLst>
          </p:cNvPr>
          <p:cNvGrpSpPr>
            <a:grpSpLocks/>
          </p:cNvGrpSpPr>
          <p:nvPr/>
        </p:nvGrpSpPr>
        <p:grpSpPr bwMode="auto">
          <a:xfrm>
            <a:off x="455762" y="4178856"/>
            <a:ext cx="5418992" cy="2128158"/>
            <a:chOff x="241300" y="4223287"/>
            <a:chExt cx="5870575" cy="2386610"/>
          </a:xfrm>
        </p:grpSpPr>
        <p:sp>
          <p:nvSpPr>
            <p:cNvPr id="13" name="Rectangle 5">
              <a:extLst>
                <a:ext uri="{FF2B5EF4-FFF2-40B4-BE49-F238E27FC236}">
                  <a16:creationId xmlns:a16="http://schemas.microsoft.com/office/drawing/2014/main" id="{D492B57D-0563-477F-BE3D-E9677A809FDB}"/>
                </a:ext>
              </a:extLst>
            </p:cNvPr>
            <p:cNvSpPr>
              <a:spLocks noChangeArrowheads="1"/>
            </p:cNvSpPr>
            <p:nvPr/>
          </p:nvSpPr>
          <p:spPr bwMode="auto">
            <a:xfrm>
              <a:off x="700038" y="4223287"/>
              <a:ext cx="200125" cy="597477"/>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ja-JP" altLang="en-US" sz="2862">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188C2686-66A9-46E1-B720-D4FBBACA000B}"/>
                </a:ext>
              </a:extLst>
            </p:cNvPr>
            <p:cNvSpPr/>
            <p:nvPr/>
          </p:nvSpPr>
          <p:spPr>
            <a:xfrm>
              <a:off x="241300" y="5035571"/>
              <a:ext cx="5870575" cy="1574326"/>
            </a:xfrm>
            <a:prstGeom prst="rect">
              <a:avLst/>
            </a:prstGeom>
            <a:solidFill>
              <a:srgbClr val="FF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831" b="1" dirty="0">
                <a:solidFill>
                  <a:schemeClr val="tx1"/>
                </a:solidFill>
                <a:latin typeface="Meiryo UI" panose="020B0604030504040204" pitchFamily="50" charset="-128"/>
                <a:ea typeface="Meiryo UI" panose="020B0604030504040204" pitchFamily="50" charset="-128"/>
              </a:endParaRPr>
            </a:p>
          </p:txBody>
        </p:sp>
        <p:sp>
          <p:nvSpPr>
            <p:cNvPr id="15" name="コンテンツ プレースホルダ 2">
              <a:extLst>
                <a:ext uri="{FF2B5EF4-FFF2-40B4-BE49-F238E27FC236}">
                  <a16:creationId xmlns:a16="http://schemas.microsoft.com/office/drawing/2014/main" id="{55310474-6E10-475A-B70F-EEF425015E9A}"/>
                </a:ext>
              </a:extLst>
            </p:cNvPr>
            <p:cNvSpPr txBox="1">
              <a:spLocks noChangeArrowheads="1"/>
            </p:cNvSpPr>
            <p:nvPr/>
          </p:nvSpPr>
          <p:spPr bwMode="auto">
            <a:xfrm>
              <a:off x="320675" y="5148962"/>
              <a:ext cx="5791200" cy="1400131"/>
            </a:xfrm>
            <a:prstGeom prst="rect">
              <a:avLst/>
            </a:prstGeom>
            <a:noFill/>
            <a:ln w="3175">
              <a:noFill/>
              <a:miter lim="800000"/>
              <a:headEnd/>
              <a:tailEnd/>
            </a:ln>
            <a:effectLst>
              <a:prstShdw prst="shdw17" dist="17961" dir="2700000">
                <a:schemeClr val="accent1">
                  <a:gamma/>
                  <a:shade val="60000"/>
                  <a:invGamma/>
                </a:schemeClr>
              </a:prstShdw>
            </a:effectLst>
          </p:spPr>
          <p:txBody>
            <a:bodyPr/>
            <a:lstStyle>
              <a:lvl1pPr marL="342900" indent="-342900" algn="ctr"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buFontTx/>
                <a:buNone/>
                <a:defRPr/>
              </a:pPr>
              <a:r>
                <a:rPr lang="ja-JP" altLang="en-US" sz="1292" b="1" u="sng" kern="0" dirty="0">
                  <a:effectLst/>
                  <a:latin typeface="Meiryo UI" panose="020B0604030504040204" pitchFamily="50" charset="-128"/>
                  <a:ea typeface="Meiryo UI" panose="020B0604030504040204" pitchFamily="50" charset="-128"/>
                </a:rPr>
                <a:t>オンラインセミナー情報</a:t>
              </a:r>
            </a:p>
            <a:p>
              <a:pPr algn="l" eaLnBrk="1" hangingPunct="1">
                <a:buFontTx/>
                <a:buNone/>
                <a:defRPr/>
              </a:pPr>
              <a:r>
                <a:rPr lang="ja-JP" altLang="en-US" sz="969" b="1" dirty="0">
                  <a:effectLst/>
                  <a:latin typeface="Meiryo UI" panose="020B0604030504040204" pitchFamily="50" charset="-128"/>
                  <a:ea typeface="Meiryo UI" panose="020B0604030504040204" pitchFamily="50" charset="-128"/>
                </a:rPr>
                <a:t>・参加費用：無料</a:t>
              </a:r>
              <a:r>
                <a:rPr lang="en-US" altLang="ja-JP" sz="969" b="1" dirty="0">
                  <a:effectLst/>
                  <a:latin typeface="Meiryo UI" panose="020B0604030504040204" pitchFamily="50" charset="-128"/>
                  <a:ea typeface="Meiryo UI" panose="020B0604030504040204" pitchFamily="50" charset="-128"/>
                </a:rPr>
                <a:t>(</a:t>
              </a:r>
              <a:r>
                <a:rPr lang="ja-JP" altLang="en-US" sz="969" b="1" dirty="0">
                  <a:effectLst/>
                  <a:latin typeface="Meiryo UI" panose="020B0604030504040204" pitchFamily="50" charset="-128"/>
                  <a:ea typeface="Meiryo UI" panose="020B0604030504040204" pitchFamily="50" charset="-128"/>
                </a:rPr>
                <a:t>事前申込制</a:t>
              </a:r>
              <a:r>
                <a:rPr lang="en-US" altLang="ja-JP" sz="969" b="1" dirty="0">
                  <a:effectLst/>
                  <a:latin typeface="Meiryo UI" panose="020B0604030504040204" pitchFamily="50" charset="-128"/>
                  <a:ea typeface="Meiryo UI" panose="020B0604030504040204" pitchFamily="50" charset="-128"/>
                </a:rPr>
                <a:t>)</a:t>
              </a:r>
            </a:p>
            <a:p>
              <a:pPr algn="l" eaLnBrk="1" hangingPunct="1">
                <a:buFontTx/>
                <a:buNone/>
                <a:defRPr/>
              </a:pPr>
              <a:r>
                <a:rPr lang="ja-JP" altLang="en-US" sz="969" b="1" dirty="0">
                  <a:effectLst/>
                  <a:latin typeface="Meiryo UI" panose="020B0604030504040204" pitchFamily="50" charset="-128"/>
                  <a:ea typeface="Meiryo UI" panose="020B0604030504040204" pitchFamily="50" charset="-128"/>
                </a:rPr>
                <a:t>・それぞれのスケジュールは下記</a:t>
              </a:r>
              <a:r>
                <a:rPr lang="en-US" altLang="ja-JP" sz="969" b="1" dirty="0">
                  <a:effectLst/>
                  <a:latin typeface="Meiryo UI" panose="020B0604030504040204" pitchFamily="50" charset="-128"/>
                  <a:ea typeface="Meiryo UI" panose="020B0604030504040204" pitchFamily="50" charset="-128"/>
                </a:rPr>
                <a:t>URL</a:t>
              </a:r>
              <a:r>
                <a:rPr lang="ja-JP" altLang="en-US" sz="969" b="1" dirty="0">
                  <a:effectLst/>
                  <a:latin typeface="Meiryo UI" panose="020B0604030504040204" pitchFamily="50" charset="-128"/>
                  <a:ea typeface="Meiryo UI" panose="020B0604030504040204" pitchFamily="50" charset="-128"/>
                </a:rPr>
                <a:t>からご確認ください</a:t>
              </a:r>
              <a:endParaRPr lang="en-US" altLang="ja-JP" sz="969" b="1" dirty="0">
                <a:effectLst/>
                <a:latin typeface="Meiryo UI" panose="020B0604030504040204" pitchFamily="50" charset="-128"/>
                <a:ea typeface="Meiryo UI" panose="020B0604030504040204" pitchFamily="50" charset="-128"/>
              </a:endParaRPr>
            </a:p>
            <a:p>
              <a:pPr algn="l" eaLnBrk="1" hangingPunct="1">
                <a:buFontTx/>
                <a:buNone/>
                <a:defRPr/>
              </a:pPr>
              <a:r>
                <a:rPr lang="ja-JP" altLang="en-US" sz="969" b="1" dirty="0">
                  <a:effectLst/>
                  <a:latin typeface="Meiryo UI" panose="020B0604030504040204" pitchFamily="50" charset="-128"/>
                  <a:ea typeface="Meiryo UI" panose="020B0604030504040204" pitchFamily="50" charset="-128"/>
                </a:rPr>
                <a:t>・お申込方法：下記サイトの申込フォームから、必要事項を記入のうえお申し込みください。</a:t>
              </a:r>
              <a:endParaRPr lang="en-US" altLang="ja-JP" sz="969" b="1" dirty="0">
                <a:effectLst/>
                <a:latin typeface="Meiryo UI" panose="020B0604030504040204" pitchFamily="50" charset="-128"/>
                <a:ea typeface="Meiryo UI" panose="020B0604030504040204" pitchFamily="50" charset="-128"/>
              </a:endParaRPr>
            </a:p>
            <a:p>
              <a:pPr algn="l" eaLnBrk="1" hangingPunct="1">
                <a:buFontTx/>
                <a:buNone/>
                <a:defRPr/>
              </a:pPr>
              <a:r>
                <a:rPr lang="ja-JP" altLang="en-US" sz="923" b="1" dirty="0">
                  <a:effectLst/>
                  <a:latin typeface="Meiryo UI" panose="020B0604030504040204" pitchFamily="50" charset="-128"/>
                  <a:ea typeface="Meiryo UI" panose="020B0604030504040204" pitchFamily="50" charset="-128"/>
                  <a:hlinkClick r:id="rId3"/>
                </a:rPr>
                <a:t>　</a:t>
              </a:r>
              <a:r>
                <a:rPr lang="en-US" altLang="ja-JP" sz="923" b="1" u="sng" dirty="0">
                  <a:effectLst/>
                  <a:latin typeface="Meiryo UI" panose="020B0604030504040204" pitchFamily="50" charset="-128"/>
                  <a:ea typeface="Meiryo UI" panose="020B0604030504040204" pitchFamily="50" charset="-128"/>
                  <a:hlinkClick r:id="rId3"/>
                </a:rPr>
                <a:t>https://www.sourcenext.com/r/business/seminar/ChoiceRESERVE/?i=mailsig</a:t>
              </a:r>
              <a:endParaRPr lang="en-US" altLang="ja-JP" sz="923" b="1" u="sng" dirty="0">
                <a:effectLst/>
                <a:latin typeface="Meiryo UI" panose="020B0604030504040204" pitchFamily="50" charset="-128"/>
                <a:ea typeface="Meiryo UI" panose="020B0604030504040204" pitchFamily="50" charset="-128"/>
              </a:endParaRPr>
            </a:p>
            <a:p>
              <a:pPr algn="l" eaLnBrk="1" hangingPunct="1">
                <a:buFontTx/>
                <a:buNone/>
                <a:defRPr/>
              </a:pPr>
              <a:r>
                <a:rPr lang="ja-JP" altLang="en-US" sz="969" b="1" dirty="0">
                  <a:effectLst/>
                  <a:latin typeface="Meiryo UI" panose="020B0604030504040204" pitchFamily="50" charset="-128"/>
                  <a:ea typeface="Meiryo UI" panose="020B0604030504040204" pitchFamily="50" charset="-128"/>
                </a:rPr>
                <a:t>　</a:t>
              </a:r>
              <a:r>
                <a:rPr lang="en-US" altLang="ja-JP" sz="969" b="1" dirty="0">
                  <a:effectLst/>
                  <a:latin typeface="Meiryo UI" panose="020B0604030504040204" pitchFamily="50" charset="-128"/>
                  <a:ea typeface="Meiryo UI" panose="020B0604030504040204" pitchFamily="50" charset="-128"/>
                </a:rPr>
                <a:t>※</a:t>
              </a:r>
              <a:r>
                <a:rPr lang="ja-JP" altLang="en-US" sz="969" b="1" dirty="0">
                  <a:effectLst/>
                  <a:latin typeface="Meiryo UI" panose="020B0604030504040204" pitchFamily="50" charset="-128"/>
                  <a:ea typeface="Meiryo UI" panose="020B0604030504040204" pitchFamily="50" charset="-128"/>
                </a:rPr>
                <a:t>現在お申込み可能なセミナー情報のみが掲載されています。</a:t>
              </a:r>
              <a:endParaRPr lang="en-US" altLang="ja-JP" sz="969" b="1" dirty="0">
                <a:effectLst/>
                <a:latin typeface="Meiryo UI" panose="020B0604030504040204" pitchFamily="50" charset="-128"/>
                <a:ea typeface="Meiryo UI" panose="020B0604030504040204" pitchFamily="50" charset="-128"/>
              </a:endParaRPr>
            </a:p>
          </p:txBody>
        </p:sp>
      </p:grpSp>
      <p:sp>
        <p:nvSpPr>
          <p:cNvPr id="16" name="Text Box 9">
            <a:extLst>
              <a:ext uri="{FF2B5EF4-FFF2-40B4-BE49-F238E27FC236}">
                <a16:creationId xmlns:a16="http://schemas.microsoft.com/office/drawing/2014/main" id="{2ACDCB1E-DBC9-4BC4-AEAF-B1525C726C30}"/>
              </a:ext>
            </a:extLst>
          </p:cNvPr>
          <p:cNvSpPr txBox="1">
            <a:spLocks noChangeArrowheads="1"/>
          </p:cNvSpPr>
          <p:nvPr/>
        </p:nvSpPr>
        <p:spPr bwMode="auto">
          <a:xfrm>
            <a:off x="6663870" y="5180641"/>
            <a:ext cx="3005653" cy="91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r>
              <a:rPr lang="ja-JP" altLang="en-US" sz="1292" b="1" dirty="0">
                <a:latin typeface="Meiryo UI" panose="020B0604030504040204" pitchFamily="50" charset="-128"/>
                <a:ea typeface="Meiryo UI" panose="020B0604030504040204" pitchFamily="50" charset="-128"/>
              </a:rPr>
              <a:t>ソースネクスト株式会社　</a:t>
            </a:r>
          </a:p>
          <a:p>
            <a:pPr algn="l">
              <a:spcBef>
                <a:spcPct val="0"/>
              </a:spcBef>
              <a:buFontTx/>
              <a:buNone/>
            </a:pPr>
            <a:r>
              <a:rPr lang="zh-TW" altLang="en-US" sz="1015" b="1" dirty="0">
                <a:latin typeface="Meiryo UI" panose="020B0604030504040204" pitchFamily="50" charset="-128"/>
                <a:ea typeface="Meiryo UI" panose="020B0604030504040204" pitchFamily="50" charset="-128"/>
              </a:rPr>
              <a:t>東京都千代田区三番町３−８ 泉館三番町 </a:t>
            </a:r>
            <a:r>
              <a:rPr lang="en-US" altLang="zh-TW" sz="1015" b="1" dirty="0">
                <a:latin typeface="Meiryo UI" panose="020B0604030504040204" pitchFamily="50" charset="-128"/>
                <a:ea typeface="Meiryo UI" panose="020B0604030504040204" pitchFamily="50" charset="-128"/>
              </a:rPr>
              <a:t>3</a:t>
            </a:r>
            <a:r>
              <a:rPr lang="zh-TW" altLang="en-US" sz="1015" b="1" dirty="0">
                <a:latin typeface="Meiryo UI" panose="020B0604030504040204" pitchFamily="50" charset="-128"/>
                <a:ea typeface="Meiryo UI" panose="020B0604030504040204" pitchFamily="50" charset="-128"/>
              </a:rPr>
              <a:t>階</a:t>
            </a:r>
            <a:endParaRPr lang="en-US" altLang="ja-JP" sz="1015" b="1" dirty="0">
              <a:latin typeface="Meiryo UI" panose="020B0604030504040204" pitchFamily="50" charset="-128"/>
              <a:ea typeface="Meiryo UI" panose="020B0604030504040204" pitchFamily="50" charset="-128"/>
            </a:endParaRPr>
          </a:p>
          <a:p>
            <a:pPr algn="l">
              <a:spcBef>
                <a:spcPct val="0"/>
              </a:spcBef>
              <a:buFontTx/>
              <a:buNone/>
            </a:pPr>
            <a:r>
              <a:rPr lang="ja-JP" altLang="en-US" sz="1015" b="1" dirty="0">
                <a:latin typeface="Meiryo UI" panose="020B0604030504040204" pitchFamily="50" charset="-128"/>
                <a:ea typeface="Meiryo UI" panose="020B0604030504040204" pitchFamily="50" charset="-128"/>
              </a:rPr>
              <a:t>東京証券取引所 プライム市場</a:t>
            </a:r>
            <a:endParaRPr lang="en-US" altLang="ja-JP" sz="1015" b="1" dirty="0">
              <a:latin typeface="Meiryo UI" panose="020B0604030504040204" pitchFamily="50" charset="-128"/>
              <a:ea typeface="Meiryo UI" panose="020B0604030504040204" pitchFamily="50" charset="-128"/>
            </a:endParaRPr>
          </a:p>
          <a:p>
            <a:pPr algn="l">
              <a:spcBef>
                <a:spcPct val="0"/>
              </a:spcBef>
              <a:buFontTx/>
              <a:buNone/>
            </a:pPr>
            <a:r>
              <a:rPr lang="ja-JP" altLang="en-US" sz="1015" b="1" dirty="0">
                <a:latin typeface="Meiryo UI" panose="020B0604030504040204" pitchFamily="50" charset="-128"/>
                <a:ea typeface="Meiryo UI" panose="020B0604030504040204" pitchFamily="50" charset="-128"/>
              </a:rPr>
              <a:t>（証券コード</a:t>
            </a:r>
            <a:r>
              <a:rPr lang="en-US" altLang="ja-JP" sz="1015" b="1" dirty="0">
                <a:latin typeface="Meiryo UI" panose="020B0604030504040204" pitchFamily="50" charset="-128"/>
                <a:ea typeface="Meiryo UI" panose="020B0604030504040204" pitchFamily="50" charset="-128"/>
              </a:rPr>
              <a:t>4344</a:t>
            </a:r>
            <a:r>
              <a:rPr lang="ja-JP" altLang="en-US" sz="1015" b="1" dirty="0">
                <a:latin typeface="Meiryo UI" panose="020B0604030504040204" pitchFamily="50" charset="-128"/>
                <a:ea typeface="Meiryo UI" panose="020B0604030504040204" pitchFamily="50" charset="-128"/>
              </a:rPr>
              <a:t>）</a:t>
            </a:r>
            <a:endParaRPr lang="en-US" altLang="ja-JP" sz="1015" b="1" dirty="0">
              <a:latin typeface="Meiryo UI" panose="020B0604030504040204" pitchFamily="50" charset="-128"/>
              <a:ea typeface="Meiryo UI" panose="020B0604030504040204" pitchFamily="50" charset="-128"/>
            </a:endParaRPr>
          </a:p>
          <a:p>
            <a:pPr algn="l">
              <a:spcBef>
                <a:spcPct val="0"/>
              </a:spcBef>
              <a:buFontTx/>
              <a:buNone/>
            </a:pPr>
            <a:r>
              <a:rPr lang="en-US" altLang="ja-JP" sz="1015" b="1" dirty="0">
                <a:latin typeface="Meiryo UI" panose="020B0604030504040204" pitchFamily="50" charset="-128"/>
                <a:ea typeface="Meiryo UI" panose="020B0604030504040204" pitchFamily="50" charset="-128"/>
                <a:hlinkClick r:id="rId4"/>
              </a:rPr>
              <a:t>http://www.sourcenext.com/</a:t>
            </a:r>
            <a:endParaRPr lang="en-US" altLang="ja-JP" sz="1015" b="1" dirty="0">
              <a:latin typeface="Meiryo UI" panose="020B0604030504040204" pitchFamily="50" charset="-128"/>
              <a:ea typeface="Meiryo UI" panose="020B0604030504040204" pitchFamily="50" charset="-128"/>
            </a:endParaRPr>
          </a:p>
        </p:txBody>
      </p:sp>
      <p:sp>
        <p:nvSpPr>
          <p:cNvPr id="17" name="Text Box 7">
            <a:extLst>
              <a:ext uri="{FF2B5EF4-FFF2-40B4-BE49-F238E27FC236}">
                <a16:creationId xmlns:a16="http://schemas.microsoft.com/office/drawing/2014/main" id="{40E29E34-414D-4334-86B6-D8CD486A9C19}"/>
              </a:ext>
            </a:extLst>
          </p:cNvPr>
          <p:cNvSpPr txBox="1">
            <a:spLocks noChangeArrowheads="1"/>
          </p:cNvSpPr>
          <p:nvPr/>
        </p:nvSpPr>
        <p:spPr bwMode="auto">
          <a:xfrm>
            <a:off x="452500" y="3255921"/>
            <a:ext cx="5898000" cy="73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68" algn="ctr">
                <a:solidFill>
                  <a:srgbClr val="000000"/>
                </a:solidFill>
                <a:miter lim="800000"/>
                <a:headEnd/>
                <a:tailEnd/>
              </a14:hiddenLine>
            </a:ext>
          </a:extLst>
        </p:spPr>
        <p:txBody>
          <a:bodyPr wrap="square" lIns="0" tIns="0" rIns="0" bIns="0" anchor="ctr">
            <a:spAutoFit/>
          </a:bodyPr>
          <a:lstStyle>
            <a:lvl1pPr algn="ct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Arial" panose="020B0604020202020204" pitchFamily="34" charset="0"/>
                <a:ea typeface="ＭＳ Ｐゴシック" panose="020B0600070205080204" pitchFamily="50" charset="-128"/>
              </a:defRPr>
            </a:lvl9pPr>
          </a:lstStyle>
          <a:p>
            <a:pPr algn="l">
              <a:lnSpc>
                <a:spcPct val="93000"/>
              </a:lnSpc>
              <a:spcBef>
                <a:spcPts val="600"/>
              </a:spcBef>
              <a:buClr>
                <a:srgbClr val="000000"/>
              </a:buClr>
              <a:buFontTx/>
              <a:buNone/>
            </a:pPr>
            <a:r>
              <a:rPr kumimoji="0" lang="ja-JP" altLang="en-US" sz="180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サッと議事録！文字起こし</a:t>
            </a:r>
            <a:r>
              <a:rPr kumimoji="0" lang="en-US" altLang="ja-JP" sz="180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AI</a:t>
            </a:r>
          </a:p>
          <a:p>
            <a:pPr algn="l">
              <a:lnSpc>
                <a:spcPct val="93000"/>
              </a:lnSpc>
              <a:spcBef>
                <a:spcPts val="600"/>
              </a:spcBef>
              <a:buClr>
                <a:srgbClr val="000000"/>
              </a:buClr>
              <a:buFontTx/>
              <a:buNone/>
            </a:pPr>
            <a:r>
              <a:rPr kumimoji="0" lang="en-US" altLang="ja-JP" sz="2800" b="1" dirty="0" err="1">
                <a:solidFill>
                  <a:srgbClr val="000000"/>
                </a:solidFill>
                <a:latin typeface="Meiryo UI" panose="020B0604030504040204" pitchFamily="50" charset="-128"/>
                <a:ea typeface="Meiryo UI" panose="020B0604030504040204" pitchFamily="50" charset="-128"/>
                <a:cs typeface="メイリオ" panose="020B0604030504040204" pitchFamily="50" charset="-128"/>
              </a:rPr>
              <a:t>AutoMemo</a:t>
            </a:r>
            <a:r>
              <a:rPr kumimoji="0" lang="ja-JP" altLang="en-US" sz="28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（オートメモ）シリーズ</a:t>
            </a:r>
            <a:endParaRPr kumimoji="0" lang="en-US" altLang="ja-JP" sz="2800" b="1" dirty="0">
              <a:solidFill>
                <a:srgbClr val="00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5056B934-364C-E660-F679-3EB91E1034BB}"/>
              </a:ext>
            </a:extLst>
          </p:cNvPr>
          <p:cNvSpPr txBox="1"/>
          <p:nvPr/>
        </p:nvSpPr>
        <p:spPr>
          <a:xfrm>
            <a:off x="56456" y="6597352"/>
            <a:ext cx="814647" cy="200055"/>
          </a:xfrm>
          <a:prstGeom prst="rect">
            <a:avLst/>
          </a:prstGeom>
          <a:noFill/>
        </p:spPr>
        <p:txBody>
          <a:bodyPr wrap="none" rtlCol="0">
            <a:spAutoFit/>
          </a:bodyPr>
          <a:lstStyle/>
          <a:p>
            <a:pPr algn="l"/>
            <a:r>
              <a:rPr kumimoji="1" lang="en-US" altLang="ja-JP" sz="700" dirty="0">
                <a:solidFill>
                  <a:schemeClr val="bg1">
                    <a:lumMod val="50000"/>
                  </a:schemeClr>
                </a:solidFill>
                <a:latin typeface="Meiryo UI" panose="020B0604030504040204" pitchFamily="50" charset="-128"/>
                <a:ea typeface="Meiryo UI" panose="020B0604030504040204" pitchFamily="50" charset="-128"/>
              </a:rPr>
              <a:t>Ver.20251204</a:t>
            </a:r>
            <a:endParaRPr kumimoji="1" lang="ja-JP" altLang="en-US" sz="700" dirty="0">
              <a:solidFill>
                <a:schemeClr val="bg1">
                  <a:lumMod val="50000"/>
                </a:schemeClr>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717594DB-3EF5-162E-7AC9-AA96DF6E5117}"/>
              </a:ext>
            </a:extLst>
          </p:cNvPr>
          <p:cNvPicPr>
            <a:picLocks noChangeAspect="1"/>
          </p:cNvPicPr>
          <p:nvPr/>
        </p:nvPicPr>
        <p:blipFill>
          <a:blip r:embed="rId5"/>
          <a:stretch>
            <a:fillRect/>
          </a:stretch>
        </p:blipFill>
        <p:spPr>
          <a:xfrm>
            <a:off x="6325863" y="3039989"/>
            <a:ext cx="2052228" cy="2060761"/>
          </a:xfrm>
          <a:prstGeom prst="rect">
            <a:avLst/>
          </a:prstGeom>
        </p:spPr>
      </p:pic>
      <p:sp>
        <p:nvSpPr>
          <p:cNvPr id="3" name="四角形: 角を丸くする 2">
            <a:hlinkClick r:id="rId6"/>
            <a:extLst>
              <a:ext uri="{FF2B5EF4-FFF2-40B4-BE49-F238E27FC236}">
                <a16:creationId xmlns:a16="http://schemas.microsoft.com/office/drawing/2014/main" id="{62354EB7-04BC-EAB1-6CA4-983C0909FFD0}"/>
              </a:ext>
            </a:extLst>
          </p:cNvPr>
          <p:cNvSpPr/>
          <p:nvPr/>
        </p:nvSpPr>
        <p:spPr bwMode="auto">
          <a:xfrm>
            <a:off x="452500" y="4314225"/>
            <a:ext cx="3708412" cy="463550"/>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rPr>
              <a:t>法人向けセキュリティの詳細</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資料</a:t>
            </a:r>
            <a:r>
              <a:rPr kumimoji="1" lang="en-US" altLang="ja-JP" sz="1400" b="1" dirty="0">
                <a:latin typeface="Meiryo UI" panose="020B0604030504040204" pitchFamily="50" charset="-128"/>
                <a:ea typeface="Meiryo UI" panose="020B0604030504040204" pitchFamily="50" charset="-128"/>
                <a:cs typeface="メイリオ" panose="020B0604030504040204" pitchFamily="50" charset="-128"/>
              </a:rPr>
              <a:t>DL</a:t>
            </a:r>
            <a:r>
              <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rPr>
              <a:t>はこちら</a:t>
            </a:r>
            <a:endParaRPr kumimoji="1" lang="en-US" altLang="ja-JP" sz="1400" b="1" dirty="0">
              <a:latin typeface="Meiryo UI" panose="020B0604030504040204" pitchFamily="50" charset="-128"/>
              <a:ea typeface="Meiryo UI" panose="020B0604030504040204" pitchFamily="50" charset="-128"/>
              <a:cs typeface="メイリオ"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rPr>
              <a:t>（セキュリティチェックステートメント）</a:t>
            </a:r>
          </a:p>
        </p:txBody>
      </p:sp>
    </p:spTree>
    <p:extLst>
      <p:ext uri="{BB962C8B-B14F-4D97-AF65-F5344CB8AC3E}">
        <p14:creationId xmlns:p14="http://schemas.microsoft.com/office/powerpoint/2010/main" val="117191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E6885-583A-B067-DB37-74A552422881}"/>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E426DA1D-EAD9-CA27-5869-D68A8FD66DFC}"/>
              </a:ext>
            </a:extLst>
          </p:cNvPr>
          <p:cNvSpPr/>
          <p:nvPr/>
        </p:nvSpPr>
        <p:spPr>
          <a:xfrm>
            <a:off x="620267" y="1098387"/>
            <a:ext cx="8673355" cy="17434"/>
          </a:xfrm>
          <a:prstGeom prst="rect">
            <a:avLst/>
          </a:prstGeom>
          <a:solidFill>
            <a:srgbClr val="0056B3"/>
          </a:solidFill>
          <a:ln/>
        </p:spPr>
        <p:txBody>
          <a:bodyPr/>
          <a:lstStyle/>
          <a:p>
            <a:endParaRPr lang="ja-JP" altLang="en-US" sz="1502">
              <a:latin typeface="Meiryo UI" panose="020B0604030504040204" pitchFamily="50" charset="-128"/>
              <a:ea typeface="Meiryo UI" panose="020B0604030504040204" pitchFamily="50" charset="-128"/>
            </a:endParaRPr>
          </a:p>
        </p:txBody>
      </p:sp>
      <p:sp>
        <p:nvSpPr>
          <p:cNvPr id="4" name="Text 2">
            <a:extLst>
              <a:ext uri="{FF2B5EF4-FFF2-40B4-BE49-F238E27FC236}">
                <a16:creationId xmlns:a16="http://schemas.microsoft.com/office/drawing/2014/main" id="{516BC0E5-86A9-4066-8B33-45AE8B2EA0BB}"/>
              </a:ext>
            </a:extLst>
          </p:cNvPr>
          <p:cNvSpPr txBox="1"/>
          <p:nvPr/>
        </p:nvSpPr>
        <p:spPr>
          <a:xfrm>
            <a:off x="620267" y="346204"/>
            <a:ext cx="666670" cy="207556"/>
          </a:xfrm>
          <a:prstGeom prst="rect">
            <a:avLst/>
          </a:prstGeom>
          <a:noFill/>
          <a:ln/>
        </p:spPr>
        <p:txBody>
          <a:bodyPr wrap="square" lIns="0" tIns="0" rIns="0" bIns="0" rtlCol="0" anchor="ctr"/>
          <a:lstStyle/>
          <a:p>
            <a:r>
              <a:rPr lang="en-US" sz="999" b="1" dirty="0">
                <a:solidFill>
                  <a:srgbClr val="666666"/>
                </a:solidFill>
                <a:latin typeface="Meiryo UI" panose="020B0604030504040204" pitchFamily="50" charset="-128"/>
                <a:ea typeface="Meiryo UI" panose="020B0604030504040204" pitchFamily="50" charset="-128"/>
                <a:cs typeface="Meiryo UI" pitchFamily="34" charset="-120"/>
              </a:rPr>
              <a:t>機能紹介</a:t>
            </a:r>
            <a:endParaRPr lang="en-US" sz="999" dirty="0">
              <a:latin typeface="Meiryo UI" panose="020B0604030504040204" pitchFamily="50" charset="-128"/>
              <a:ea typeface="Meiryo UI" panose="020B0604030504040204" pitchFamily="50" charset="-128"/>
            </a:endParaRPr>
          </a:p>
        </p:txBody>
      </p:sp>
      <p:sp>
        <p:nvSpPr>
          <p:cNvPr id="5" name="Text 3">
            <a:extLst>
              <a:ext uri="{FF2B5EF4-FFF2-40B4-BE49-F238E27FC236}">
                <a16:creationId xmlns:a16="http://schemas.microsoft.com/office/drawing/2014/main" id="{80AB1228-DDF8-F02F-4733-A02ED815156D}"/>
              </a:ext>
            </a:extLst>
          </p:cNvPr>
          <p:cNvSpPr txBox="1"/>
          <p:nvPr/>
        </p:nvSpPr>
        <p:spPr>
          <a:xfrm>
            <a:off x="620266" y="605234"/>
            <a:ext cx="4644276" cy="398508"/>
          </a:xfrm>
          <a:prstGeom prst="rect">
            <a:avLst/>
          </a:prstGeom>
          <a:noFill/>
          <a:ln/>
        </p:spPr>
        <p:txBody>
          <a:bodyPr wrap="square" lIns="0" tIns="0" rIns="0" bIns="0" rtlCol="0" anchor="ctr"/>
          <a:lstStyle/>
          <a:p>
            <a:pPr algn="l"/>
            <a:r>
              <a:rPr lang="ja-JP" altLang="en-US" sz="2088" b="1" dirty="0">
                <a:solidFill>
                  <a:srgbClr val="0056B3"/>
                </a:solidFill>
                <a:latin typeface="Meiryo UI" panose="020B0604030504040204" pitchFamily="50" charset="-128"/>
                <a:ea typeface="Meiryo UI" panose="020B0604030504040204" pitchFamily="50" charset="-128"/>
                <a:cs typeface="Meiryo UI" pitchFamily="34" charset="-120"/>
              </a:rPr>
              <a:t>　どんなシーンにも対応</a:t>
            </a:r>
          </a:p>
        </p:txBody>
      </p:sp>
      <p:sp>
        <p:nvSpPr>
          <p:cNvPr id="7" name="Shape 6">
            <a:extLst>
              <a:ext uri="{FF2B5EF4-FFF2-40B4-BE49-F238E27FC236}">
                <a16:creationId xmlns:a16="http://schemas.microsoft.com/office/drawing/2014/main" id="{C75EFD6D-289C-CA1E-6B72-8139B02B16B4}"/>
              </a:ext>
            </a:extLst>
          </p:cNvPr>
          <p:cNvSpPr/>
          <p:nvPr/>
        </p:nvSpPr>
        <p:spPr>
          <a:xfrm>
            <a:off x="709699" y="1330710"/>
            <a:ext cx="2791457" cy="4400093"/>
          </a:xfrm>
          <a:prstGeom prst="roundRect">
            <a:avLst>
              <a:gd name="adj" fmla="val 2034"/>
            </a:avLst>
          </a:prstGeom>
          <a:solidFill>
            <a:srgbClr val="FFFFFF"/>
          </a:solidFill>
          <a:ln w="12699">
            <a:solidFill>
              <a:srgbClr val="E5E7EB"/>
            </a:solidFill>
            <a:prstDash val="solid"/>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8" name="Shape 7">
            <a:extLst>
              <a:ext uri="{FF2B5EF4-FFF2-40B4-BE49-F238E27FC236}">
                <a16:creationId xmlns:a16="http://schemas.microsoft.com/office/drawing/2014/main" id="{A21C56D6-2192-54A7-5446-9C3528174ED3}"/>
              </a:ext>
            </a:extLst>
          </p:cNvPr>
          <p:cNvSpPr/>
          <p:nvPr/>
        </p:nvSpPr>
        <p:spPr>
          <a:xfrm>
            <a:off x="718844" y="1232342"/>
            <a:ext cx="2781398" cy="1146270"/>
          </a:xfrm>
          <a:prstGeom prst="rect">
            <a:avLst/>
          </a:prstGeom>
          <a:solidFill>
            <a:srgbClr val="EFF6FF"/>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9" name="Shape 8">
            <a:extLst>
              <a:ext uri="{FF2B5EF4-FFF2-40B4-BE49-F238E27FC236}">
                <a16:creationId xmlns:a16="http://schemas.microsoft.com/office/drawing/2014/main" id="{5F11D344-12C1-A80F-0BB0-E21683A55ECD}"/>
              </a:ext>
            </a:extLst>
          </p:cNvPr>
          <p:cNvSpPr/>
          <p:nvPr/>
        </p:nvSpPr>
        <p:spPr>
          <a:xfrm>
            <a:off x="718844" y="2369468"/>
            <a:ext cx="2247595" cy="9144"/>
          </a:xfrm>
          <a:prstGeom prst="rect">
            <a:avLst/>
          </a:prstGeom>
          <a:solidFill>
            <a:srgbClr val="DBEAFE"/>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10" name="Image 0" descr="preencoded.png">
            <a:extLst>
              <a:ext uri="{FF2B5EF4-FFF2-40B4-BE49-F238E27FC236}">
                <a16:creationId xmlns:a16="http://schemas.microsoft.com/office/drawing/2014/main" id="{69483760-C104-B7B5-CCB1-D5FEC5555597}"/>
              </a:ext>
            </a:extLst>
          </p:cNvPr>
          <p:cNvPicPr>
            <a:picLocks noChangeAspect="1"/>
          </p:cNvPicPr>
          <p:nvPr/>
        </p:nvPicPr>
        <p:blipFill>
          <a:blip r:embed="rId3"/>
          <a:srcRect l="-769" r="-769"/>
          <a:stretch/>
        </p:blipFill>
        <p:spPr>
          <a:xfrm>
            <a:off x="871549" y="1383343"/>
            <a:ext cx="362102" cy="285293"/>
          </a:xfrm>
          <a:prstGeom prst="rect">
            <a:avLst/>
          </a:prstGeom>
        </p:spPr>
      </p:pic>
      <p:sp>
        <p:nvSpPr>
          <p:cNvPr id="11" name="Text 9">
            <a:extLst>
              <a:ext uri="{FF2B5EF4-FFF2-40B4-BE49-F238E27FC236}">
                <a16:creationId xmlns:a16="http://schemas.microsoft.com/office/drawing/2014/main" id="{A746F28C-8BD7-BB8A-251C-A428110650C9}"/>
              </a:ext>
            </a:extLst>
          </p:cNvPr>
          <p:cNvSpPr txBox="1"/>
          <p:nvPr/>
        </p:nvSpPr>
        <p:spPr>
          <a:xfrm>
            <a:off x="1307718" y="1304764"/>
            <a:ext cx="814730" cy="247802"/>
          </a:xfrm>
          <a:prstGeom prst="rect">
            <a:avLst/>
          </a:prstGeom>
          <a:noFill/>
          <a:ln/>
        </p:spPr>
        <p:txBody>
          <a:bodyPr wrap="square" lIns="0" tIns="0" rIns="0" bIns="0" rtlCol="0" anchor="ctr"/>
          <a:lstStyle/>
          <a:p>
            <a:pPr marL="0" indent="0" algn="ctr">
              <a:buNone/>
            </a:pPr>
            <a:r>
              <a:rPr lang="en-US" sz="1300" b="1" dirty="0">
                <a:solidFill>
                  <a:srgbClr val="1E40AF"/>
                </a:solidFill>
                <a:latin typeface="Meiryo UI" panose="020B0604030504040204" pitchFamily="50" charset="-128"/>
                <a:ea typeface="Meiryo UI" panose="020B0604030504040204" pitchFamily="50" charset="-128"/>
                <a:cs typeface="Noto Sans JP" pitchFamily="34" charset="-120"/>
              </a:rPr>
              <a:t>対面会議</a:t>
            </a:r>
            <a:endParaRPr lang="en-US" sz="1300" dirty="0">
              <a:latin typeface="Meiryo UI" panose="020B0604030504040204" pitchFamily="50" charset="-128"/>
              <a:ea typeface="Meiryo UI" panose="020B0604030504040204" pitchFamily="50" charset="-128"/>
            </a:endParaRPr>
          </a:p>
        </p:txBody>
      </p:sp>
      <p:sp>
        <p:nvSpPr>
          <p:cNvPr id="12" name="Text 10">
            <a:extLst>
              <a:ext uri="{FF2B5EF4-FFF2-40B4-BE49-F238E27FC236}">
                <a16:creationId xmlns:a16="http://schemas.microsoft.com/office/drawing/2014/main" id="{F539AC4E-107D-1FFD-1B43-1561F64F2697}"/>
              </a:ext>
            </a:extLst>
          </p:cNvPr>
          <p:cNvSpPr txBox="1"/>
          <p:nvPr/>
        </p:nvSpPr>
        <p:spPr>
          <a:xfrm>
            <a:off x="1242795" y="1573002"/>
            <a:ext cx="1581912" cy="162763"/>
          </a:xfrm>
          <a:prstGeom prst="rect">
            <a:avLst/>
          </a:prstGeom>
          <a:noFill/>
          <a:ln/>
        </p:spPr>
        <p:txBody>
          <a:bodyPr wrap="square" lIns="0" tIns="0" rIns="0" bIns="0" rtlCol="0" anchor="ctr"/>
          <a:lstStyle/>
          <a:p>
            <a:pPr marL="0" indent="0" algn="ctr">
              <a:buNone/>
            </a:pPr>
            <a:r>
              <a:rPr lang="en-US" sz="800" dirty="0">
                <a:solidFill>
                  <a:srgbClr val="2563EB"/>
                </a:solidFill>
                <a:latin typeface="Meiryo UI" panose="020B0604030504040204" pitchFamily="50" charset="-128"/>
                <a:ea typeface="Meiryo UI" panose="020B0604030504040204" pitchFamily="50" charset="-128"/>
                <a:cs typeface="Noto Sans JP" pitchFamily="34" charset="-120"/>
              </a:rPr>
              <a:t>少人数～大人数の商談・会議</a:t>
            </a:r>
            <a:endParaRPr lang="en-US" sz="800" dirty="0">
              <a:latin typeface="Meiryo UI" panose="020B0604030504040204" pitchFamily="50" charset="-128"/>
              <a:ea typeface="Meiryo UI" panose="020B0604030504040204" pitchFamily="50" charset="-128"/>
            </a:endParaRPr>
          </a:p>
        </p:txBody>
      </p:sp>
      <p:sp>
        <p:nvSpPr>
          <p:cNvPr id="13" name="Shape 11">
            <a:extLst>
              <a:ext uri="{FF2B5EF4-FFF2-40B4-BE49-F238E27FC236}">
                <a16:creationId xmlns:a16="http://schemas.microsoft.com/office/drawing/2014/main" id="{9B68FDC8-2353-6823-13DC-A937208B5085}"/>
              </a:ext>
            </a:extLst>
          </p:cNvPr>
          <p:cNvSpPr/>
          <p:nvPr/>
        </p:nvSpPr>
        <p:spPr>
          <a:xfrm>
            <a:off x="871549" y="3181917"/>
            <a:ext cx="1943100" cy="9144"/>
          </a:xfrm>
          <a:prstGeom prst="rect">
            <a:avLst/>
          </a:prstGeom>
          <a:solidFill>
            <a:srgbClr val="D1D5DB"/>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14" name="Image 1" descr="preencoded.png">
            <a:extLst>
              <a:ext uri="{FF2B5EF4-FFF2-40B4-BE49-F238E27FC236}">
                <a16:creationId xmlns:a16="http://schemas.microsoft.com/office/drawing/2014/main" id="{8A512048-0912-1D7E-6005-145A95C5DBB6}"/>
              </a:ext>
            </a:extLst>
          </p:cNvPr>
          <p:cNvPicPr>
            <a:picLocks noChangeAspect="1"/>
          </p:cNvPicPr>
          <p:nvPr/>
        </p:nvPicPr>
        <p:blipFill>
          <a:blip r:embed="rId4"/>
          <a:srcRect t="-100" b="-100"/>
          <a:stretch/>
        </p:blipFill>
        <p:spPr>
          <a:xfrm>
            <a:off x="1461337" y="2571550"/>
            <a:ext cx="114300" cy="152705"/>
          </a:xfrm>
          <a:prstGeom prst="rect">
            <a:avLst/>
          </a:prstGeom>
        </p:spPr>
      </p:pic>
      <p:sp>
        <p:nvSpPr>
          <p:cNvPr id="15" name="Text 12">
            <a:extLst>
              <a:ext uri="{FF2B5EF4-FFF2-40B4-BE49-F238E27FC236}">
                <a16:creationId xmlns:a16="http://schemas.microsoft.com/office/drawing/2014/main" id="{0D221970-69C7-44C8-90A1-17038F40510A}"/>
              </a:ext>
            </a:extLst>
          </p:cNvPr>
          <p:cNvSpPr txBox="1"/>
          <p:nvPr/>
        </p:nvSpPr>
        <p:spPr>
          <a:xfrm>
            <a:off x="1614042" y="2524002"/>
            <a:ext cx="734263" cy="228600"/>
          </a:xfrm>
          <a:prstGeom prst="rect">
            <a:avLst/>
          </a:prstGeom>
          <a:noFill/>
          <a:ln/>
        </p:spPr>
        <p:txBody>
          <a:bodyPr wrap="square" lIns="0" tIns="0" rIns="0" bIns="0" rtlCol="0" anchor="ctr"/>
          <a:lstStyle/>
          <a:p>
            <a:pPr marL="0" indent="0" algn="ctr">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専用端末</a:t>
            </a:r>
            <a:endParaRPr lang="en-US" sz="1100" dirty="0">
              <a:latin typeface="Meiryo UI" panose="020B0604030504040204" pitchFamily="50" charset="-128"/>
              <a:ea typeface="Meiryo UI" panose="020B0604030504040204" pitchFamily="50" charset="-128"/>
            </a:endParaRPr>
          </a:p>
        </p:txBody>
      </p:sp>
      <p:sp>
        <p:nvSpPr>
          <p:cNvPr id="16" name="Text 13">
            <a:extLst>
              <a:ext uri="{FF2B5EF4-FFF2-40B4-BE49-F238E27FC236}">
                <a16:creationId xmlns:a16="http://schemas.microsoft.com/office/drawing/2014/main" id="{51A19571-2FD0-2147-A712-E60379B3174C}"/>
              </a:ext>
            </a:extLst>
          </p:cNvPr>
          <p:cNvSpPr txBox="1"/>
          <p:nvPr/>
        </p:nvSpPr>
        <p:spPr>
          <a:xfrm>
            <a:off x="1256511" y="2752602"/>
            <a:ext cx="1634948" cy="288452"/>
          </a:xfrm>
          <a:prstGeom prst="rect">
            <a:avLst/>
          </a:prstGeom>
          <a:noFill/>
          <a:ln/>
        </p:spPr>
        <p:txBody>
          <a:bodyPr wrap="square" lIns="0" tIns="0" rIns="0" bIns="0" rtlCol="0" anchor="ctr"/>
          <a:lstStyle/>
          <a:p>
            <a:pPr marL="0" indent="0" algn="ctr">
              <a:buNone/>
            </a:pPr>
            <a:r>
              <a:rPr lang="en-US" sz="1100" b="1" dirty="0">
                <a:solidFill>
                  <a:srgbClr val="2563EB"/>
                </a:solidFill>
                <a:latin typeface="Meiryo UI" panose="020B0604030504040204" pitchFamily="50" charset="-128"/>
                <a:ea typeface="Meiryo UI" panose="020B0604030504040204" pitchFamily="50" charset="-128"/>
                <a:cs typeface="Noto Sans JP" pitchFamily="34" charset="-120"/>
              </a:rPr>
              <a:t>AutoMemo S / R</a:t>
            </a:r>
            <a:endParaRPr lang="en-US" altLang="ja-JP" sz="1100" b="1" dirty="0">
              <a:solidFill>
                <a:srgbClr val="2563EB"/>
              </a:solidFill>
              <a:latin typeface="Meiryo UI" panose="020B0604030504040204" pitchFamily="50" charset="-128"/>
              <a:ea typeface="Meiryo UI" panose="020B0604030504040204" pitchFamily="50" charset="-128"/>
              <a:cs typeface="Noto Sans JP" pitchFamily="34" charset="-120"/>
            </a:endParaRPr>
          </a:p>
          <a:p>
            <a:pPr marL="0" indent="0" algn="ctr">
              <a:buNone/>
            </a:pPr>
            <a:r>
              <a:rPr lang="ja-JP" altLang="en-US" sz="1100" b="1" dirty="0">
                <a:solidFill>
                  <a:srgbClr val="2563EB"/>
                </a:solidFill>
                <a:latin typeface="Meiryo UI" panose="020B0604030504040204" pitchFamily="50" charset="-128"/>
                <a:ea typeface="Meiryo UI" panose="020B0604030504040204" pitchFamily="50" charset="-128"/>
                <a:cs typeface="Noto Sans JP" pitchFamily="34" charset="-120"/>
              </a:rPr>
              <a:t>ブラウザ版、アプリ</a:t>
            </a:r>
            <a:endParaRPr lang="en-US" sz="1100" dirty="0">
              <a:latin typeface="Meiryo UI" panose="020B0604030504040204" pitchFamily="50" charset="-128"/>
              <a:ea typeface="Meiryo UI" panose="020B0604030504040204" pitchFamily="50" charset="-128"/>
            </a:endParaRPr>
          </a:p>
        </p:txBody>
      </p:sp>
      <p:sp>
        <p:nvSpPr>
          <p:cNvPr id="17" name="Text 14">
            <a:extLst>
              <a:ext uri="{FF2B5EF4-FFF2-40B4-BE49-F238E27FC236}">
                <a16:creationId xmlns:a16="http://schemas.microsoft.com/office/drawing/2014/main" id="{3BEA297D-44E2-C2A7-4F3B-A638FCB917BD}"/>
              </a:ext>
            </a:extLst>
          </p:cNvPr>
          <p:cNvSpPr txBox="1"/>
          <p:nvPr/>
        </p:nvSpPr>
        <p:spPr>
          <a:xfrm>
            <a:off x="871549" y="3256898"/>
            <a:ext cx="667512" cy="162763"/>
          </a:xfrm>
          <a:prstGeom prst="rect">
            <a:avLst/>
          </a:prstGeom>
          <a:noFill/>
          <a:ln/>
        </p:spPr>
        <p:txBody>
          <a:bodyPr wrap="square" lIns="0" tIns="0" rIns="0" bIns="0" rtlCol="0" anchor="ct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Noto Sans JP" pitchFamily="34" charset="-120"/>
              </a:rPr>
              <a:t>推奨モデル</a:t>
            </a:r>
            <a:endParaRPr lang="en-US" sz="800" dirty="0">
              <a:latin typeface="Meiryo UI" panose="020B0604030504040204" pitchFamily="50" charset="-128"/>
              <a:ea typeface="Meiryo UI" panose="020B0604030504040204" pitchFamily="50" charset="-128"/>
            </a:endParaRPr>
          </a:p>
        </p:txBody>
      </p:sp>
      <p:sp>
        <p:nvSpPr>
          <p:cNvPr id="18" name="Shape 15">
            <a:extLst>
              <a:ext uri="{FF2B5EF4-FFF2-40B4-BE49-F238E27FC236}">
                <a16:creationId xmlns:a16="http://schemas.microsoft.com/office/drawing/2014/main" id="{ACF31B86-9130-D8C8-FAD6-B3B4E6FC3B8B}"/>
              </a:ext>
            </a:extLst>
          </p:cNvPr>
          <p:cNvSpPr/>
          <p:nvPr/>
        </p:nvSpPr>
        <p:spPr>
          <a:xfrm>
            <a:off x="871549" y="3504700"/>
            <a:ext cx="733349" cy="181051"/>
          </a:xfrm>
          <a:prstGeom prst="roundRect">
            <a:avLst>
              <a:gd name="adj" fmla="val 106327"/>
            </a:avLst>
          </a:prstGeom>
          <a:solidFill>
            <a:srgbClr val="F3F4F6"/>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19" name="Shape 16">
            <a:extLst>
              <a:ext uri="{FF2B5EF4-FFF2-40B4-BE49-F238E27FC236}">
                <a16:creationId xmlns:a16="http://schemas.microsoft.com/office/drawing/2014/main" id="{DF475F72-D16A-57D9-3E18-4979FA78370B}"/>
              </a:ext>
            </a:extLst>
          </p:cNvPr>
          <p:cNvSpPr/>
          <p:nvPr/>
        </p:nvSpPr>
        <p:spPr>
          <a:xfrm>
            <a:off x="871549" y="3504700"/>
            <a:ext cx="28346" cy="181051"/>
          </a:xfrm>
          <a:prstGeom prst="rect">
            <a:avLst/>
          </a:prstGeom>
          <a:solidFill>
            <a:srgbClr val="3B82F6"/>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20" name="Text 17">
            <a:extLst>
              <a:ext uri="{FF2B5EF4-FFF2-40B4-BE49-F238E27FC236}">
                <a16:creationId xmlns:a16="http://schemas.microsoft.com/office/drawing/2014/main" id="{3D1659DA-21C9-0B17-9931-0174027B87F4}"/>
              </a:ext>
            </a:extLst>
          </p:cNvPr>
          <p:cNvSpPr txBox="1"/>
          <p:nvPr/>
        </p:nvSpPr>
        <p:spPr>
          <a:xfrm>
            <a:off x="957502" y="3523903"/>
            <a:ext cx="667512" cy="143561"/>
          </a:xfrm>
          <a:prstGeom prst="rect">
            <a:avLst/>
          </a:prstGeom>
          <a:noFill/>
          <a:ln/>
        </p:spPr>
        <p:txBody>
          <a:bodyPr wrap="square" lIns="0" tIns="0" rIns="0" bIns="0" rtlCol="0" anchor="ct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Noto Sans JP" pitchFamily="34" charset="-120"/>
              </a:rPr>
              <a:t>AutoMemo S</a:t>
            </a:r>
            <a:endParaRPr lang="en-US" sz="800" dirty="0">
              <a:latin typeface="Meiryo UI" panose="020B0604030504040204" pitchFamily="50" charset="-128"/>
              <a:ea typeface="Meiryo UI" panose="020B0604030504040204" pitchFamily="50" charset="-128"/>
            </a:endParaRPr>
          </a:p>
        </p:txBody>
      </p:sp>
      <p:sp>
        <p:nvSpPr>
          <p:cNvPr id="21" name="Text 18">
            <a:extLst>
              <a:ext uri="{FF2B5EF4-FFF2-40B4-BE49-F238E27FC236}">
                <a16:creationId xmlns:a16="http://schemas.microsoft.com/office/drawing/2014/main" id="{66D4C66F-8EAF-D0CA-B8D5-0EABAEDE76E0}"/>
              </a:ext>
            </a:extLst>
          </p:cNvPr>
          <p:cNvSpPr txBox="1"/>
          <p:nvPr/>
        </p:nvSpPr>
        <p:spPr>
          <a:xfrm>
            <a:off x="909954" y="3724156"/>
            <a:ext cx="1943100" cy="295351"/>
          </a:xfrm>
          <a:prstGeom prst="rect">
            <a:avLst/>
          </a:prstGeom>
          <a:noFill/>
          <a:ln/>
        </p:spPr>
        <p:txBody>
          <a:bodyPr wrap="square" lIns="0" tIns="0" rIns="0" bIns="0" rtlCol="0" anchor="ctr"/>
          <a:lstStyle/>
          <a:p>
            <a:pPr marL="0" indent="0" algn="l">
              <a:buNone/>
            </a:pPr>
            <a:r>
              <a:rPr lang="en-US" sz="800" dirty="0" err="1">
                <a:solidFill>
                  <a:srgbClr val="4B5563"/>
                </a:solidFill>
                <a:latin typeface="Meiryo UI" panose="020B0604030504040204" pitchFamily="50" charset="-128"/>
                <a:ea typeface="Meiryo UI" panose="020B0604030504040204" pitchFamily="50" charset="-128"/>
                <a:cs typeface="Noto Sans JP" pitchFamily="34" charset="-120"/>
              </a:rPr>
              <a:t>小型で持ち運び便利。USB転送</a:t>
            </a: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a:t>
            </a:r>
          </a:p>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最大8時間録音。</a:t>
            </a:r>
            <a:endParaRPr lang="en-US" sz="800" dirty="0">
              <a:latin typeface="Meiryo UI" panose="020B0604030504040204" pitchFamily="50" charset="-128"/>
              <a:ea typeface="Meiryo UI" panose="020B0604030504040204" pitchFamily="50" charset="-128"/>
            </a:endParaRPr>
          </a:p>
        </p:txBody>
      </p:sp>
      <p:sp>
        <p:nvSpPr>
          <p:cNvPr id="22" name="Shape 19">
            <a:extLst>
              <a:ext uri="{FF2B5EF4-FFF2-40B4-BE49-F238E27FC236}">
                <a16:creationId xmlns:a16="http://schemas.microsoft.com/office/drawing/2014/main" id="{B086360E-21C4-375F-070A-F42E08F214CD}"/>
              </a:ext>
            </a:extLst>
          </p:cNvPr>
          <p:cNvSpPr/>
          <p:nvPr/>
        </p:nvSpPr>
        <p:spPr>
          <a:xfrm>
            <a:off x="871549" y="4153010"/>
            <a:ext cx="742493" cy="181051"/>
          </a:xfrm>
          <a:prstGeom prst="roundRect">
            <a:avLst>
              <a:gd name="adj" fmla="val 106327"/>
            </a:avLst>
          </a:prstGeom>
          <a:solidFill>
            <a:srgbClr val="F3F4F6"/>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23" name="Shape 20">
            <a:extLst>
              <a:ext uri="{FF2B5EF4-FFF2-40B4-BE49-F238E27FC236}">
                <a16:creationId xmlns:a16="http://schemas.microsoft.com/office/drawing/2014/main" id="{2EB11145-68F7-C51C-6414-99F499C12E43}"/>
              </a:ext>
            </a:extLst>
          </p:cNvPr>
          <p:cNvSpPr/>
          <p:nvPr/>
        </p:nvSpPr>
        <p:spPr>
          <a:xfrm>
            <a:off x="871549" y="4153010"/>
            <a:ext cx="28346" cy="181051"/>
          </a:xfrm>
          <a:prstGeom prst="rect">
            <a:avLst/>
          </a:prstGeom>
          <a:solidFill>
            <a:srgbClr val="EF4444"/>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24" name="Text 21">
            <a:extLst>
              <a:ext uri="{FF2B5EF4-FFF2-40B4-BE49-F238E27FC236}">
                <a16:creationId xmlns:a16="http://schemas.microsoft.com/office/drawing/2014/main" id="{DCE67F4B-CC56-DD2F-50CA-E248586BC841}"/>
              </a:ext>
            </a:extLst>
          </p:cNvPr>
          <p:cNvSpPr txBox="1"/>
          <p:nvPr/>
        </p:nvSpPr>
        <p:spPr>
          <a:xfrm>
            <a:off x="957502" y="4171298"/>
            <a:ext cx="676656" cy="143561"/>
          </a:xfrm>
          <a:prstGeom prst="rect">
            <a:avLst/>
          </a:prstGeom>
          <a:noFill/>
          <a:ln/>
        </p:spPr>
        <p:txBody>
          <a:bodyPr wrap="square" lIns="0" tIns="0" rIns="0" bIns="0" rtlCol="0" anchor="ct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Noto Sans JP" pitchFamily="34" charset="-120"/>
              </a:rPr>
              <a:t>AutoMemo R</a:t>
            </a:r>
            <a:endParaRPr lang="en-US" sz="800" dirty="0">
              <a:latin typeface="Meiryo UI" panose="020B0604030504040204" pitchFamily="50" charset="-128"/>
              <a:ea typeface="Meiryo UI" panose="020B0604030504040204" pitchFamily="50" charset="-128"/>
            </a:endParaRPr>
          </a:p>
        </p:txBody>
      </p:sp>
      <p:sp>
        <p:nvSpPr>
          <p:cNvPr id="25" name="Text 22">
            <a:extLst>
              <a:ext uri="{FF2B5EF4-FFF2-40B4-BE49-F238E27FC236}">
                <a16:creationId xmlns:a16="http://schemas.microsoft.com/office/drawing/2014/main" id="{6BAC72A8-25D8-5A00-6C75-CFD865291404}"/>
              </a:ext>
            </a:extLst>
          </p:cNvPr>
          <p:cNvSpPr txBox="1"/>
          <p:nvPr/>
        </p:nvSpPr>
        <p:spPr>
          <a:xfrm>
            <a:off x="909954" y="4371552"/>
            <a:ext cx="1981505" cy="295351"/>
          </a:xfrm>
          <a:prstGeom prst="rect">
            <a:avLst/>
          </a:prstGeom>
          <a:noFill/>
          <a:ln/>
        </p:spPr>
        <p:txBody>
          <a:bodyPr wrap="square" lIns="0" tIns="0" rIns="0" bIns="0" rtlCol="0" anchor="ctr"/>
          <a:lstStyle/>
          <a:p>
            <a:pPr marL="0" indent="0" algn="l">
              <a:buNone/>
            </a:pPr>
            <a:r>
              <a:rPr lang="en-US" sz="800" dirty="0" err="1">
                <a:solidFill>
                  <a:srgbClr val="4B5563"/>
                </a:solidFill>
                <a:latin typeface="Meiryo UI" panose="020B0604030504040204" pitchFamily="50" charset="-128"/>
                <a:ea typeface="Meiryo UI" panose="020B0604030504040204" pitchFamily="50" charset="-128"/>
                <a:cs typeface="Noto Sans JP" pitchFamily="34" charset="-120"/>
              </a:rPr>
              <a:t>高性能マイク搭載</a:t>
            </a: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a:t>
            </a:r>
          </a:p>
          <a:p>
            <a:pPr marL="0" indent="0" algn="l">
              <a:buNone/>
            </a:pPr>
            <a:r>
              <a:rPr lang="en-US" sz="800" dirty="0" err="1">
                <a:solidFill>
                  <a:srgbClr val="4B5563"/>
                </a:solidFill>
                <a:latin typeface="Meiryo UI" panose="020B0604030504040204" pitchFamily="50" charset="-128"/>
                <a:ea typeface="Meiryo UI" panose="020B0604030504040204" pitchFamily="50" charset="-128"/>
                <a:cs typeface="Noto Sans JP" pitchFamily="34" charset="-120"/>
              </a:rPr>
              <a:t>大人数の会議でも高精度に録音</a:t>
            </a: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a:t>
            </a:r>
            <a:endParaRPr lang="en-US" sz="800" dirty="0">
              <a:latin typeface="Meiryo UI" panose="020B0604030504040204" pitchFamily="50" charset="-128"/>
              <a:ea typeface="Meiryo UI" panose="020B0604030504040204" pitchFamily="50" charset="-128"/>
            </a:endParaRPr>
          </a:p>
        </p:txBody>
      </p:sp>
      <p:sp>
        <p:nvSpPr>
          <p:cNvPr id="26" name="Text 23">
            <a:extLst>
              <a:ext uri="{FF2B5EF4-FFF2-40B4-BE49-F238E27FC236}">
                <a16:creationId xmlns:a16="http://schemas.microsoft.com/office/drawing/2014/main" id="{458F6F23-FE38-E039-D451-17AF127A3A17}"/>
              </a:ext>
            </a:extLst>
          </p:cNvPr>
          <p:cNvSpPr txBox="1"/>
          <p:nvPr/>
        </p:nvSpPr>
        <p:spPr>
          <a:xfrm>
            <a:off x="1005051" y="4790347"/>
            <a:ext cx="1335938"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ワンタッチ操作で簡単録音</a:t>
            </a:r>
            <a:endParaRPr lang="en-US" sz="800" dirty="0">
              <a:latin typeface="Meiryo UI" panose="020B0604030504040204" pitchFamily="50" charset="-128"/>
              <a:ea typeface="Meiryo UI" panose="020B0604030504040204" pitchFamily="50" charset="-128"/>
            </a:endParaRPr>
          </a:p>
        </p:txBody>
      </p:sp>
      <p:sp>
        <p:nvSpPr>
          <p:cNvPr id="27" name="Text 24">
            <a:extLst>
              <a:ext uri="{FF2B5EF4-FFF2-40B4-BE49-F238E27FC236}">
                <a16:creationId xmlns:a16="http://schemas.microsoft.com/office/drawing/2014/main" id="{99EC17C0-EFD0-0806-DD1A-70EC27446857}"/>
              </a:ext>
            </a:extLst>
          </p:cNvPr>
          <p:cNvSpPr txBox="1"/>
          <p:nvPr/>
        </p:nvSpPr>
        <p:spPr>
          <a:xfrm>
            <a:off x="1005051" y="5015289"/>
            <a:ext cx="1546250"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会議室での発言を正確に捉える</a:t>
            </a:r>
            <a:endParaRPr lang="en-US" sz="800" dirty="0">
              <a:latin typeface="Meiryo UI" panose="020B0604030504040204" pitchFamily="50" charset="-128"/>
              <a:ea typeface="Meiryo UI" panose="020B0604030504040204" pitchFamily="50" charset="-128"/>
            </a:endParaRPr>
          </a:p>
        </p:txBody>
      </p:sp>
      <p:sp>
        <p:nvSpPr>
          <p:cNvPr id="28" name="Text 25">
            <a:extLst>
              <a:ext uri="{FF2B5EF4-FFF2-40B4-BE49-F238E27FC236}">
                <a16:creationId xmlns:a16="http://schemas.microsoft.com/office/drawing/2014/main" id="{A0CAE649-4204-59A6-FF00-0AF19A17B42A}"/>
              </a:ext>
            </a:extLst>
          </p:cNvPr>
          <p:cNvSpPr txBox="1"/>
          <p:nvPr/>
        </p:nvSpPr>
        <p:spPr>
          <a:xfrm>
            <a:off x="1005051" y="5240232"/>
            <a:ext cx="1650492"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録音データは自動でクラウド保存</a:t>
            </a:r>
            <a:endParaRPr lang="en-US" sz="800" dirty="0">
              <a:latin typeface="Meiryo UI" panose="020B0604030504040204" pitchFamily="50" charset="-128"/>
              <a:ea typeface="Meiryo UI" panose="020B0604030504040204" pitchFamily="50" charset="-128"/>
            </a:endParaRPr>
          </a:p>
        </p:txBody>
      </p:sp>
      <p:sp>
        <p:nvSpPr>
          <p:cNvPr id="29" name="Text 26">
            <a:extLst>
              <a:ext uri="{FF2B5EF4-FFF2-40B4-BE49-F238E27FC236}">
                <a16:creationId xmlns:a16="http://schemas.microsoft.com/office/drawing/2014/main" id="{28AC484A-F0FB-0C7A-94F2-C13A4CC099EA}"/>
              </a:ext>
            </a:extLst>
          </p:cNvPr>
          <p:cNvSpPr txBox="1"/>
          <p:nvPr/>
        </p:nvSpPr>
        <p:spPr>
          <a:xfrm>
            <a:off x="1005051" y="5465174"/>
            <a:ext cx="1546250"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スマホアプリで管理・確認可能</a:t>
            </a:r>
            <a:endParaRPr lang="en-US" sz="800" dirty="0">
              <a:latin typeface="Meiryo UI" panose="020B0604030504040204" pitchFamily="50" charset="-128"/>
              <a:ea typeface="Meiryo UI" panose="020B0604030504040204" pitchFamily="50" charset="-128"/>
            </a:endParaRPr>
          </a:p>
        </p:txBody>
      </p:sp>
      <p:sp>
        <p:nvSpPr>
          <p:cNvPr id="30" name="Shape 27">
            <a:extLst>
              <a:ext uri="{FF2B5EF4-FFF2-40B4-BE49-F238E27FC236}">
                <a16:creationId xmlns:a16="http://schemas.microsoft.com/office/drawing/2014/main" id="{240F637D-25B2-41B5-3F4F-C147D8B110A8}"/>
              </a:ext>
            </a:extLst>
          </p:cNvPr>
          <p:cNvSpPr/>
          <p:nvPr/>
        </p:nvSpPr>
        <p:spPr>
          <a:xfrm>
            <a:off x="3796507" y="1330710"/>
            <a:ext cx="2791457" cy="4400093"/>
          </a:xfrm>
          <a:prstGeom prst="roundRect">
            <a:avLst>
              <a:gd name="adj" fmla="val 2034"/>
            </a:avLst>
          </a:prstGeom>
          <a:solidFill>
            <a:srgbClr val="FFFFFF"/>
          </a:solidFill>
          <a:ln w="12699">
            <a:solidFill>
              <a:srgbClr val="E5E7EB"/>
            </a:solidFill>
            <a:prstDash val="solid"/>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31" name="Shape 28">
            <a:extLst>
              <a:ext uri="{FF2B5EF4-FFF2-40B4-BE49-F238E27FC236}">
                <a16:creationId xmlns:a16="http://schemas.microsoft.com/office/drawing/2014/main" id="{907DDB8F-D0D6-4F26-BE49-BF875FD9DF6A}"/>
              </a:ext>
            </a:extLst>
          </p:cNvPr>
          <p:cNvSpPr/>
          <p:nvPr/>
        </p:nvSpPr>
        <p:spPr>
          <a:xfrm>
            <a:off x="3805652" y="1232342"/>
            <a:ext cx="2781398" cy="1146270"/>
          </a:xfrm>
          <a:prstGeom prst="rect">
            <a:avLst/>
          </a:prstGeom>
          <a:solidFill>
            <a:srgbClr val="ECFDF5"/>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2056" name="Shape 29">
            <a:extLst>
              <a:ext uri="{FF2B5EF4-FFF2-40B4-BE49-F238E27FC236}">
                <a16:creationId xmlns:a16="http://schemas.microsoft.com/office/drawing/2014/main" id="{1B7A8F1D-7DB6-C7A1-9BCE-2704F4A18D44}"/>
              </a:ext>
            </a:extLst>
          </p:cNvPr>
          <p:cNvSpPr/>
          <p:nvPr/>
        </p:nvSpPr>
        <p:spPr>
          <a:xfrm>
            <a:off x="3805652" y="2369468"/>
            <a:ext cx="2247595" cy="9144"/>
          </a:xfrm>
          <a:prstGeom prst="rect">
            <a:avLst/>
          </a:prstGeom>
          <a:solidFill>
            <a:srgbClr val="D1FAE5"/>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2058" name="Image 2" descr="preencoded.png">
            <a:extLst>
              <a:ext uri="{FF2B5EF4-FFF2-40B4-BE49-F238E27FC236}">
                <a16:creationId xmlns:a16="http://schemas.microsoft.com/office/drawing/2014/main" id="{397808CD-5671-D59F-2E12-B80CD1A79AEA}"/>
              </a:ext>
            </a:extLst>
          </p:cNvPr>
          <p:cNvPicPr>
            <a:picLocks noChangeAspect="1"/>
          </p:cNvPicPr>
          <p:nvPr/>
        </p:nvPicPr>
        <p:blipFill>
          <a:blip r:embed="rId5"/>
          <a:srcRect l="-769" r="-769"/>
          <a:stretch/>
        </p:blipFill>
        <p:spPr>
          <a:xfrm>
            <a:off x="3900750" y="1377531"/>
            <a:ext cx="362102" cy="285293"/>
          </a:xfrm>
          <a:prstGeom prst="rect">
            <a:avLst/>
          </a:prstGeom>
        </p:spPr>
      </p:pic>
      <p:sp>
        <p:nvSpPr>
          <p:cNvPr id="2080" name="Text 30">
            <a:extLst>
              <a:ext uri="{FF2B5EF4-FFF2-40B4-BE49-F238E27FC236}">
                <a16:creationId xmlns:a16="http://schemas.microsoft.com/office/drawing/2014/main" id="{5059AB33-F93E-BDCA-0452-C8A46E856FA7}"/>
              </a:ext>
            </a:extLst>
          </p:cNvPr>
          <p:cNvSpPr txBox="1"/>
          <p:nvPr/>
        </p:nvSpPr>
        <p:spPr>
          <a:xfrm>
            <a:off x="4328689" y="1304764"/>
            <a:ext cx="1329538" cy="247802"/>
          </a:xfrm>
          <a:prstGeom prst="rect">
            <a:avLst/>
          </a:prstGeom>
          <a:noFill/>
          <a:ln/>
        </p:spPr>
        <p:txBody>
          <a:bodyPr wrap="square" lIns="0" tIns="0" rIns="0" bIns="0" rtlCol="0" anchor="ctr"/>
          <a:lstStyle/>
          <a:p>
            <a:pPr marL="0" indent="0" algn="ctr">
              <a:buNone/>
            </a:pPr>
            <a:r>
              <a:rPr lang="en-US" sz="1300" b="1" dirty="0">
                <a:solidFill>
                  <a:srgbClr val="065F46"/>
                </a:solidFill>
                <a:latin typeface="Meiryo UI" panose="020B0604030504040204" pitchFamily="50" charset="-128"/>
                <a:ea typeface="Meiryo UI" panose="020B0604030504040204" pitchFamily="50" charset="-128"/>
                <a:cs typeface="Noto Sans JP" pitchFamily="34" charset="-120"/>
              </a:rPr>
              <a:t>オンライン会議</a:t>
            </a:r>
            <a:endParaRPr lang="en-US" sz="1300" dirty="0">
              <a:latin typeface="Meiryo UI" panose="020B0604030504040204" pitchFamily="50" charset="-128"/>
              <a:ea typeface="Meiryo UI" panose="020B0604030504040204" pitchFamily="50" charset="-128"/>
            </a:endParaRPr>
          </a:p>
        </p:txBody>
      </p:sp>
      <p:sp>
        <p:nvSpPr>
          <p:cNvPr id="2081" name="Text 31">
            <a:extLst>
              <a:ext uri="{FF2B5EF4-FFF2-40B4-BE49-F238E27FC236}">
                <a16:creationId xmlns:a16="http://schemas.microsoft.com/office/drawing/2014/main" id="{44C07EAF-4969-3699-177C-96BCC9580379}"/>
              </a:ext>
            </a:extLst>
          </p:cNvPr>
          <p:cNvSpPr txBox="1"/>
          <p:nvPr/>
        </p:nvSpPr>
        <p:spPr>
          <a:xfrm>
            <a:off x="4287541" y="1573002"/>
            <a:ext cx="1371600" cy="162763"/>
          </a:xfrm>
          <a:prstGeom prst="rect">
            <a:avLst/>
          </a:prstGeom>
          <a:noFill/>
          <a:ln/>
        </p:spPr>
        <p:txBody>
          <a:bodyPr wrap="square" lIns="0" tIns="0" rIns="0" bIns="0" rtlCol="0" anchor="ctr"/>
          <a:lstStyle/>
          <a:p>
            <a:pPr marL="0" indent="0" algn="ctr">
              <a:buNone/>
            </a:pPr>
            <a:r>
              <a:rPr lang="en-US" sz="800" dirty="0">
                <a:solidFill>
                  <a:srgbClr val="059669"/>
                </a:solidFill>
                <a:latin typeface="Meiryo UI" panose="020B0604030504040204" pitchFamily="50" charset="-128"/>
                <a:ea typeface="Meiryo UI" panose="020B0604030504040204" pitchFamily="50" charset="-128"/>
                <a:cs typeface="Noto Sans JP" pitchFamily="34" charset="-120"/>
              </a:rPr>
              <a:t>Zoom, Teams, Meetなど</a:t>
            </a:r>
            <a:endParaRPr lang="en-US" sz="800" dirty="0">
              <a:latin typeface="Meiryo UI" panose="020B0604030504040204" pitchFamily="50" charset="-128"/>
              <a:ea typeface="Meiryo UI" panose="020B0604030504040204" pitchFamily="50" charset="-128"/>
            </a:endParaRPr>
          </a:p>
        </p:txBody>
      </p:sp>
      <p:sp>
        <p:nvSpPr>
          <p:cNvPr id="2082" name="Shape 32">
            <a:extLst>
              <a:ext uri="{FF2B5EF4-FFF2-40B4-BE49-F238E27FC236}">
                <a16:creationId xmlns:a16="http://schemas.microsoft.com/office/drawing/2014/main" id="{ACDADACB-8D93-B613-F755-E321C881732D}"/>
              </a:ext>
            </a:extLst>
          </p:cNvPr>
          <p:cNvSpPr/>
          <p:nvPr/>
        </p:nvSpPr>
        <p:spPr>
          <a:xfrm>
            <a:off x="3958357" y="3181917"/>
            <a:ext cx="1943100" cy="9144"/>
          </a:xfrm>
          <a:prstGeom prst="rect">
            <a:avLst/>
          </a:prstGeom>
          <a:solidFill>
            <a:srgbClr val="D1D5DB"/>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2083" name="Image 3" descr="preencoded.png">
            <a:extLst>
              <a:ext uri="{FF2B5EF4-FFF2-40B4-BE49-F238E27FC236}">
                <a16:creationId xmlns:a16="http://schemas.microsoft.com/office/drawing/2014/main" id="{8BE3CB28-E793-79C9-06DC-60AA0473916F}"/>
              </a:ext>
            </a:extLst>
          </p:cNvPr>
          <p:cNvPicPr>
            <a:picLocks noChangeAspect="1"/>
          </p:cNvPicPr>
          <p:nvPr/>
        </p:nvPicPr>
        <p:blipFill>
          <a:blip r:embed="rId6"/>
          <a:srcRect/>
          <a:stretch/>
        </p:blipFill>
        <p:spPr>
          <a:xfrm>
            <a:off x="4442074" y="2571550"/>
            <a:ext cx="152705" cy="152705"/>
          </a:xfrm>
          <a:prstGeom prst="rect">
            <a:avLst/>
          </a:prstGeom>
        </p:spPr>
      </p:pic>
      <p:sp>
        <p:nvSpPr>
          <p:cNvPr id="2084" name="Text 33">
            <a:extLst>
              <a:ext uri="{FF2B5EF4-FFF2-40B4-BE49-F238E27FC236}">
                <a16:creationId xmlns:a16="http://schemas.microsoft.com/office/drawing/2014/main" id="{1919BC42-B4F8-889E-2A6E-3F325649C553}"/>
              </a:ext>
            </a:extLst>
          </p:cNvPr>
          <p:cNvSpPr txBox="1"/>
          <p:nvPr/>
        </p:nvSpPr>
        <p:spPr>
          <a:xfrm>
            <a:off x="4632270" y="2524002"/>
            <a:ext cx="905256" cy="228600"/>
          </a:xfrm>
          <a:prstGeom prst="rect">
            <a:avLst/>
          </a:prstGeom>
          <a:noFill/>
          <a:ln/>
        </p:spPr>
        <p:txBody>
          <a:bodyPr wrap="square" lIns="0" tIns="0" rIns="0" bIns="0" rtlCol="0" anchor="ctr"/>
          <a:lstStyle/>
          <a:p>
            <a:pPr marL="0" indent="0" algn="ctr">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Webツール</a:t>
            </a:r>
            <a:endParaRPr lang="en-US" sz="1100" dirty="0">
              <a:latin typeface="Meiryo UI" panose="020B0604030504040204" pitchFamily="50" charset="-128"/>
              <a:ea typeface="Meiryo UI" panose="020B0604030504040204" pitchFamily="50" charset="-128"/>
            </a:endParaRPr>
          </a:p>
        </p:txBody>
      </p:sp>
      <p:sp>
        <p:nvSpPr>
          <p:cNvPr id="2085" name="Text 34">
            <a:extLst>
              <a:ext uri="{FF2B5EF4-FFF2-40B4-BE49-F238E27FC236}">
                <a16:creationId xmlns:a16="http://schemas.microsoft.com/office/drawing/2014/main" id="{C0985CD2-1AAF-950A-BA58-9861458CD86C}"/>
              </a:ext>
            </a:extLst>
          </p:cNvPr>
          <p:cNvSpPr txBox="1"/>
          <p:nvPr/>
        </p:nvSpPr>
        <p:spPr>
          <a:xfrm>
            <a:off x="4125692" y="2752602"/>
            <a:ext cx="2015440" cy="228600"/>
          </a:xfrm>
          <a:prstGeom prst="rect">
            <a:avLst/>
          </a:prstGeom>
          <a:noFill/>
          <a:ln/>
        </p:spPr>
        <p:txBody>
          <a:bodyPr wrap="square" lIns="0" tIns="0" rIns="0" bIns="0" rtlCol="0" anchor="ctr"/>
          <a:lstStyle/>
          <a:p>
            <a:pPr marL="0" indent="0" algn="ctr">
              <a:buNone/>
            </a:pPr>
            <a:r>
              <a:rPr lang="en-US" sz="1100" b="1" dirty="0">
                <a:solidFill>
                  <a:srgbClr val="059669"/>
                </a:solidFill>
                <a:latin typeface="Meiryo UI" panose="020B0604030504040204" pitchFamily="50" charset="-128"/>
                <a:ea typeface="Meiryo UI" panose="020B0604030504040204" pitchFamily="50" charset="-128"/>
                <a:cs typeface="Noto Sans JP" pitchFamily="34" charset="-120"/>
              </a:rPr>
              <a:t>ブラウザ版 AutoMemo</a:t>
            </a:r>
            <a:endParaRPr lang="en-US" sz="1100" dirty="0">
              <a:latin typeface="Meiryo UI" panose="020B0604030504040204" pitchFamily="50" charset="-128"/>
              <a:ea typeface="Meiryo UI" panose="020B0604030504040204" pitchFamily="50" charset="-128"/>
            </a:endParaRPr>
          </a:p>
        </p:txBody>
      </p:sp>
      <p:sp>
        <p:nvSpPr>
          <p:cNvPr id="2086" name="Text 35">
            <a:extLst>
              <a:ext uri="{FF2B5EF4-FFF2-40B4-BE49-F238E27FC236}">
                <a16:creationId xmlns:a16="http://schemas.microsoft.com/office/drawing/2014/main" id="{0F11E21F-8BCB-43CB-802E-433B2634C6D8}"/>
              </a:ext>
            </a:extLst>
          </p:cNvPr>
          <p:cNvSpPr txBox="1"/>
          <p:nvPr/>
        </p:nvSpPr>
        <p:spPr>
          <a:xfrm>
            <a:off x="3958357" y="3256898"/>
            <a:ext cx="886054" cy="162763"/>
          </a:xfrm>
          <a:prstGeom prst="rect">
            <a:avLst/>
          </a:prstGeom>
          <a:noFill/>
          <a:ln/>
        </p:spPr>
        <p:txBody>
          <a:bodyPr wrap="square" lIns="0" tIns="0" rIns="0" bIns="0" rtlCol="0" anchor="ct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Noto Sans JP" pitchFamily="34" charset="-120"/>
              </a:rPr>
              <a:t>主な利用シーン</a:t>
            </a:r>
            <a:endParaRPr lang="en-US" sz="800" dirty="0">
              <a:latin typeface="Meiryo UI" panose="020B0604030504040204" pitchFamily="50" charset="-128"/>
              <a:ea typeface="Meiryo UI" panose="020B0604030504040204" pitchFamily="50" charset="-128"/>
            </a:endParaRPr>
          </a:p>
        </p:txBody>
      </p:sp>
      <p:sp>
        <p:nvSpPr>
          <p:cNvPr id="2087" name="Text 36">
            <a:extLst>
              <a:ext uri="{FF2B5EF4-FFF2-40B4-BE49-F238E27FC236}">
                <a16:creationId xmlns:a16="http://schemas.microsoft.com/office/drawing/2014/main" id="{BE6752E8-89B2-F9ED-EB2F-AD4014549BC8}"/>
              </a:ext>
            </a:extLst>
          </p:cNvPr>
          <p:cNvSpPr txBox="1"/>
          <p:nvPr/>
        </p:nvSpPr>
        <p:spPr>
          <a:xfrm>
            <a:off x="3958357" y="3448008"/>
            <a:ext cx="1610258" cy="162763"/>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PCから参加するWeb会議全般</a:t>
            </a:r>
            <a:endParaRPr lang="en-US" sz="800" dirty="0">
              <a:latin typeface="Meiryo UI" panose="020B0604030504040204" pitchFamily="50" charset="-128"/>
              <a:ea typeface="Meiryo UI" panose="020B0604030504040204" pitchFamily="50" charset="-128"/>
            </a:endParaRPr>
          </a:p>
        </p:txBody>
      </p:sp>
      <p:sp>
        <p:nvSpPr>
          <p:cNvPr id="2097" name="Shape 37">
            <a:extLst>
              <a:ext uri="{FF2B5EF4-FFF2-40B4-BE49-F238E27FC236}">
                <a16:creationId xmlns:a16="http://schemas.microsoft.com/office/drawing/2014/main" id="{6856E794-BD25-254F-89A0-9ADD27A92D48}"/>
              </a:ext>
            </a:extLst>
          </p:cNvPr>
          <p:cNvSpPr/>
          <p:nvPr/>
        </p:nvSpPr>
        <p:spPr>
          <a:xfrm>
            <a:off x="3958356" y="3685752"/>
            <a:ext cx="2338003" cy="476402"/>
          </a:xfrm>
          <a:prstGeom prst="roundRect">
            <a:avLst>
              <a:gd name="adj" fmla="val 15355"/>
            </a:avLst>
          </a:prstGeom>
          <a:solidFill>
            <a:srgbClr val="F9FAFB"/>
          </a:solidFill>
          <a:ln w="12699">
            <a:solidFill>
              <a:srgbClr val="F3F4F6"/>
            </a:solidFill>
            <a:prstDash val="solid"/>
          </a:ln>
        </p:spPr>
        <p:txBody>
          <a:bodyPr/>
          <a:lstStyle/>
          <a:p>
            <a:pPr algn="l"/>
            <a:endParaRPr lang="ja-JP" altLang="en-US">
              <a:latin typeface="Meiryo UI" panose="020B0604030504040204" pitchFamily="50" charset="-128"/>
              <a:ea typeface="Meiryo UI" panose="020B0604030504040204" pitchFamily="50" charset="-128"/>
            </a:endParaRPr>
          </a:p>
        </p:txBody>
      </p:sp>
      <p:sp>
        <p:nvSpPr>
          <p:cNvPr id="2098" name="Text 38">
            <a:extLst>
              <a:ext uri="{FF2B5EF4-FFF2-40B4-BE49-F238E27FC236}">
                <a16:creationId xmlns:a16="http://schemas.microsoft.com/office/drawing/2014/main" id="{6FAA5048-FEBA-5650-3B12-FA543A850A96}"/>
              </a:ext>
            </a:extLst>
          </p:cNvPr>
          <p:cNvSpPr txBox="1"/>
          <p:nvPr/>
        </p:nvSpPr>
        <p:spPr>
          <a:xfrm>
            <a:off x="4232920" y="3797307"/>
            <a:ext cx="1339608" cy="107899"/>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PC内部音声(相手の声)も</a:t>
            </a:r>
            <a:endParaRPr lang="en-US" sz="800" dirty="0">
              <a:latin typeface="Meiryo UI" panose="020B0604030504040204" pitchFamily="50" charset="-128"/>
              <a:ea typeface="Meiryo UI" panose="020B0604030504040204" pitchFamily="50" charset="-128"/>
            </a:endParaRPr>
          </a:p>
        </p:txBody>
      </p:sp>
      <p:sp>
        <p:nvSpPr>
          <p:cNvPr id="2099" name="Text 39">
            <a:extLst>
              <a:ext uri="{FF2B5EF4-FFF2-40B4-BE49-F238E27FC236}">
                <a16:creationId xmlns:a16="http://schemas.microsoft.com/office/drawing/2014/main" id="{991A00CD-6C7F-C34C-25AE-A8D09F8C2E57}"/>
              </a:ext>
            </a:extLst>
          </p:cNvPr>
          <p:cNvSpPr txBox="1"/>
          <p:nvPr/>
        </p:nvSpPr>
        <p:spPr>
          <a:xfrm>
            <a:off x="4232920" y="3950012"/>
            <a:ext cx="1752905" cy="107899"/>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マイク音声(自分の声)もクリアに</a:t>
            </a:r>
            <a:endParaRPr lang="en-US" sz="800" dirty="0">
              <a:latin typeface="Meiryo UI" panose="020B0604030504040204" pitchFamily="50" charset="-128"/>
              <a:ea typeface="Meiryo UI" panose="020B0604030504040204" pitchFamily="50" charset="-128"/>
            </a:endParaRPr>
          </a:p>
        </p:txBody>
      </p:sp>
      <p:sp>
        <p:nvSpPr>
          <p:cNvPr id="2100" name="Text 40">
            <a:extLst>
              <a:ext uri="{FF2B5EF4-FFF2-40B4-BE49-F238E27FC236}">
                <a16:creationId xmlns:a16="http://schemas.microsoft.com/office/drawing/2014/main" id="{DD6C8DE0-6426-96BE-F615-3C9898433419}"/>
              </a:ext>
            </a:extLst>
          </p:cNvPr>
          <p:cNvSpPr txBox="1"/>
          <p:nvPr/>
        </p:nvSpPr>
        <p:spPr>
          <a:xfrm>
            <a:off x="4090945" y="4276454"/>
            <a:ext cx="1469441"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PCマイクから直接録音が可能</a:t>
            </a:r>
            <a:endParaRPr lang="en-US" sz="800" dirty="0">
              <a:latin typeface="Meiryo UI" panose="020B0604030504040204" pitchFamily="50" charset="-128"/>
              <a:ea typeface="Meiryo UI" panose="020B0604030504040204" pitchFamily="50" charset="-128"/>
            </a:endParaRPr>
          </a:p>
        </p:txBody>
      </p:sp>
      <p:sp>
        <p:nvSpPr>
          <p:cNvPr id="2101" name="Text 41">
            <a:extLst>
              <a:ext uri="{FF2B5EF4-FFF2-40B4-BE49-F238E27FC236}">
                <a16:creationId xmlns:a16="http://schemas.microsoft.com/office/drawing/2014/main" id="{8B1AF773-6299-F3DC-B2AD-72D83F357C83}"/>
              </a:ext>
            </a:extLst>
          </p:cNvPr>
          <p:cNvSpPr txBox="1"/>
          <p:nvPr/>
        </p:nvSpPr>
        <p:spPr>
          <a:xfrm>
            <a:off x="4090945" y="4501396"/>
            <a:ext cx="1859890"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オンライン上の発言を直接キャプチャ</a:t>
            </a:r>
            <a:endParaRPr lang="en-US" sz="800" dirty="0">
              <a:latin typeface="Meiryo UI" panose="020B0604030504040204" pitchFamily="50" charset="-128"/>
              <a:ea typeface="Meiryo UI" panose="020B0604030504040204" pitchFamily="50" charset="-128"/>
            </a:endParaRPr>
          </a:p>
        </p:txBody>
      </p:sp>
      <p:sp>
        <p:nvSpPr>
          <p:cNvPr id="2102" name="Text 42">
            <a:extLst>
              <a:ext uri="{FF2B5EF4-FFF2-40B4-BE49-F238E27FC236}">
                <a16:creationId xmlns:a16="http://schemas.microsoft.com/office/drawing/2014/main" id="{9CD8CE27-ECDB-C362-AE32-C902841433E9}"/>
              </a:ext>
            </a:extLst>
          </p:cNvPr>
          <p:cNvSpPr txBox="1"/>
          <p:nvPr/>
        </p:nvSpPr>
        <p:spPr>
          <a:xfrm>
            <a:off x="4090945" y="4725424"/>
            <a:ext cx="1755648"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専用機器不要、ブラウザだけで完結</a:t>
            </a:r>
            <a:endParaRPr lang="en-US" sz="800" dirty="0">
              <a:latin typeface="Meiryo UI" panose="020B0604030504040204" pitchFamily="50" charset="-128"/>
              <a:ea typeface="Meiryo UI" panose="020B0604030504040204" pitchFamily="50" charset="-128"/>
            </a:endParaRPr>
          </a:p>
        </p:txBody>
      </p:sp>
      <p:sp>
        <p:nvSpPr>
          <p:cNvPr id="2103" name="Text 43">
            <a:extLst>
              <a:ext uri="{FF2B5EF4-FFF2-40B4-BE49-F238E27FC236}">
                <a16:creationId xmlns:a16="http://schemas.microsoft.com/office/drawing/2014/main" id="{8A0BB616-5633-FAD9-2A37-8FC6EF9B0CEF}"/>
              </a:ext>
            </a:extLst>
          </p:cNvPr>
          <p:cNvSpPr txBox="1"/>
          <p:nvPr/>
        </p:nvSpPr>
        <p:spPr>
          <a:xfrm>
            <a:off x="4090945" y="4950367"/>
            <a:ext cx="1755648"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会議終了後、すぐに文字起こし開始</a:t>
            </a:r>
            <a:endParaRPr lang="en-US" sz="800" dirty="0">
              <a:latin typeface="Meiryo UI" panose="020B0604030504040204" pitchFamily="50" charset="-128"/>
              <a:ea typeface="Meiryo UI" panose="020B0604030504040204" pitchFamily="50" charset="-128"/>
            </a:endParaRPr>
          </a:p>
        </p:txBody>
      </p:sp>
      <p:sp>
        <p:nvSpPr>
          <p:cNvPr id="2104" name="Shape 44">
            <a:extLst>
              <a:ext uri="{FF2B5EF4-FFF2-40B4-BE49-F238E27FC236}">
                <a16:creationId xmlns:a16="http://schemas.microsoft.com/office/drawing/2014/main" id="{8D69D3EA-BEF2-2A1C-4AF8-E65875C3532F}"/>
              </a:ext>
            </a:extLst>
          </p:cNvPr>
          <p:cNvSpPr/>
          <p:nvPr/>
        </p:nvSpPr>
        <p:spPr>
          <a:xfrm>
            <a:off x="6722988" y="1330710"/>
            <a:ext cx="2791457" cy="4400093"/>
          </a:xfrm>
          <a:prstGeom prst="roundRect">
            <a:avLst>
              <a:gd name="adj" fmla="val 2034"/>
            </a:avLst>
          </a:prstGeom>
          <a:solidFill>
            <a:srgbClr val="FFFFFF"/>
          </a:solidFill>
          <a:ln w="12699">
            <a:solidFill>
              <a:srgbClr val="E5E7EB"/>
            </a:solidFill>
            <a:prstDash val="solid"/>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2105" name="Shape 45">
            <a:extLst>
              <a:ext uri="{FF2B5EF4-FFF2-40B4-BE49-F238E27FC236}">
                <a16:creationId xmlns:a16="http://schemas.microsoft.com/office/drawing/2014/main" id="{DE19F045-FBFD-1145-3CE1-D080FAFCCAFE}"/>
              </a:ext>
            </a:extLst>
          </p:cNvPr>
          <p:cNvSpPr/>
          <p:nvPr/>
        </p:nvSpPr>
        <p:spPr>
          <a:xfrm>
            <a:off x="6733047" y="1232342"/>
            <a:ext cx="2781398" cy="1146270"/>
          </a:xfrm>
          <a:prstGeom prst="rect">
            <a:avLst/>
          </a:prstGeom>
          <a:solidFill>
            <a:srgbClr val="F5F3FF"/>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2106" name="Shape 46">
            <a:extLst>
              <a:ext uri="{FF2B5EF4-FFF2-40B4-BE49-F238E27FC236}">
                <a16:creationId xmlns:a16="http://schemas.microsoft.com/office/drawing/2014/main" id="{D761CBCE-A910-3DF8-F1A1-0BDAA34FE410}"/>
              </a:ext>
            </a:extLst>
          </p:cNvPr>
          <p:cNvSpPr/>
          <p:nvPr/>
        </p:nvSpPr>
        <p:spPr>
          <a:xfrm>
            <a:off x="5781092" y="2369468"/>
            <a:ext cx="2247595" cy="9144"/>
          </a:xfrm>
          <a:prstGeom prst="rect">
            <a:avLst/>
          </a:prstGeom>
          <a:solidFill>
            <a:srgbClr val="EDE9FE"/>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2107" name="Image 4" descr="preencoded.png">
            <a:extLst>
              <a:ext uri="{FF2B5EF4-FFF2-40B4-BE49-F238E27FC236}">
                <a16:creationId xmlns:a16="http://schemas.microsoft.com/office/drawing/2014/main" id="{FFC86902-4663-7772-5E56-755C13F91B74}"/>
              </a:ext>
            </a:extLst>
          </p:cNvPr>
          <p:cNvPicPr>
            <a:picLocks noChangeAspect="1"/>
          </p:cNvPicPr>
          <p:nvPr/>
        </p:nvPicPr>
        <p:blipFill>
          <a:blip r:embed="rId7"/>
          <a:srcRect l="-1282" r="-1282"/>
          <a:stretch/>
        </p:blipFill>
        <p:spPr>
          <a:xfrm>
            <a:off x="7018340" y="1376378"/>
            <a:ext cx="219456" cy="285293"/>
          </a:xfrm>
          <a:prstGeom prst="rect">
            <a:avLst/>
          </a:prstGeom>
        </p:spPr>
      </p:pic>
      <p:sp>
        <p:nvSpPr>
          <p:cNvPr id="2108" name="Text 47">
            <a:extLst>
              <a:ext uri="{FF2B5EF4-FFF2-40B4-BE49-F238E27FC236}">
                <a16:creationId xmlns:a16="http://schemas.microsoft.com/office/drawing/2014/main" id="{25054AF5-A718-761E-A8A9-1EDC7FEBCE1F}"/>
              </a:ext>
            </a:extLst>
          </p:cNvPr>
          <p:cNvSpPr txBox="1"/>
          <p:nvPr/>
        </p:nvSpPr>
        <p:spPr>
          <a:xfrm>
            <a:off x="7427077" y="1304764"/>
            <a:ext cx="986638" cy="247802"/>
          </a:xfrm>
          <a:prstGeom prst="rect">
            <a:avLst/>
          </a:prstGeom>
          <a:noFill/>
          <a:ln/>
        </p:spPr>
        <p:txBody>
          <a:bodyPr wrap="square" lIns="0" tIns="0" rIns="0" bIns="0" rtlCol="0" anchor="ctr"/>
          <a:lstStyle/>
          <a:p>
            <a:pPr marL="0" indent="0" algn="ctr">
              <a:buNone/>
            </a:pPr>
            <a:r>
              <a:rPr lang="en-US" sz="1300" b="1" dirty="0">
                <a:solidFill>
                  <a:srgbClr val="5B21B6"/>
                </a:solidFill>
                <a:latin typeface="Meiryo UI" panose="020B0604030504040204" pitchFamily="50" charset="-128"/>
                <a:ea typeface="Meiryo UI" panose="020B0604030504040204" pitchFamily="50" charset="-128"/>
                <a:cs typeface="Noto Sans JP" pitchFamily="34" charset="-120"/>
              </a:rPr>
              <a:t>広い会議室</a:t>
            </a:r>
            <a:endParaRPr lang="en-US" sz="1300" dirty="0">
              <a:latin typeface="Meiryo UI" panose="020B0604030504040204" pitchFamily="50" charset="-128"/>
              <a:ea typeface="Meiryo UI" panose="020B0604030504040204" pitchFamily="50" charset="-128"/>
            </a:endParaRPr>
          </a:p>
        </p:txBody>
      </p:sp>
      <p:sp>
        <p:nvSpPr>
          <p:cNvPr id="2109" name="Text 48">
            <a:extLst>
              <a:ext uri="{FF2B5EF4-FFF2-40B4-BE49-F238E27FC236}">
                <a16:creationId xmlns:a16="http://schemas.microsoft.com/office/drawing/2014/main" id="{7E895DB9-D587-AC51-6A0D-03FABB64A311}"/>
              </a:ext>
            </a:extLst>
          </p:cNvPr>
          <p:cNvSpPr txBox="1"/>
          <p:nvPr/>
        </p:nvSpPr>
        <p:spPr>
          <a:xfrm>
            <a:off x="7294489" y="1573002"/>
            <a:ext cx="1209751" cy="162763"/>
          </a:xfrm>
          <a:prstGeom prst="rect">
            <a:avLst/>
          </a:prstGeom>
          <a:noFill/>
          <a:ln/>
        </p:spPr>
        <p:txBody>
          <a:bodyPr wrap="square" lIns="0" tIns="0" rIns="0" bIns="0" rtlCol="0" anchor="ctr"/>
          <a:lstStyle/>
          <a:p>
            <a:pPr marL="0" indent="0" algn="ctr">
              <a:buNone/>
            </a:pPr>
            <a:r>
              <a:rPr lang="en-US" sz="800" dirty="0">
                <a:solidFill>
                  <a:srgbClr val="7C3AED"/>
                </a:solidFill>
                <a:latin typeface="Meiryo UI" panose="020B0604030504040204" pitchFamily="50" charset="-128"/>
                <a:ea typeface="Meiryo UI" panose="020B0604030504040204" pitchFamily="50" charset="-128"/>
                <a:cs typeface="Noto Sans JP" pitchFamily="34" charset="-120"/>
              </a:rPr>
              <a:t>ハイブリッド / 大人数</a:t>
            </a:r>
            <a:endParaRPr lang="en-US" sz="800" dirty="0">
              <a:latin typeface="Meiryo UI" panose="020B0604030504040204" pitchFamily="50" charset="-128"/>
              <a:ea typeface="Meiryo UI" panose="020B0604030504040204" pitchFamily="50" charset="-128"/>
            </a:endParaRPr>
          </a:p>
        </p:txBody>
      </p:sp>
      <p:sp>
        <p:nvSpPr>
          <p:cNvPr id="2110" name="Shape 49">
            <a:extLst>
              <a:ext uri="{FF2B5EF4-FFF2-40B4-BE49-F238E27FC236}">
                <a16:creationId xmlns:a16="http://schemas.microsoft.com/office/drawing/2014/main" id="{572332A5-DD63-B084-6466-16DCFC3DD00C}"/>
              </a:ext>
            </a:extLst>
          </p:cNvPr>
          <p:cNvSpPr/>
          <p:nvPr/>
        </p:nvSpPr>
        <p:spPr>
          <a:xfrm>
            <a:off x="6884837" y="3181917"/>
            <a:ext cx="1943100" cy="9144"/>
          </a:xfrm>
          <a:prstGeom prst="rect">
            <a:avLst/>
          </a:prstGeom>
          <a:solidFill>
            <a:srgbClr val="D1D5DB"/>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2111" name="Image 5" descr="preencoded.png">
            <a:extLst>
              <a:ext uri="{FF2B5EF4-FFF2-40B4-BE49-F238E27FC236}">
                <a16:creationId xmlns:a16="http://schemas.microsoft.com/office/drawing/2014/main" id="{00666E80-2296-3404-5904-6869F93A49FD}"/>
              </a:ext>
            </a:extLst>
          </p:cNvPr>
          <p:cNvPicPr>
            <a:picLocks noChangeAspect="1"/>
          </p:cNvPicPr>
          <p:nvPr/>
        </p:nvPicPr>
        <p:blipFill>
          <a:blip r:embed="rId8"/>
          <a:srcRect t="-100" b="-100"/>
          <a:stretch/>
        </p:blipFill>
        <p:spPr>
          <a:xfrm>
            <a:off x="7474625" y="2571550"/>
            <a:ext cx="114300" cy="152705"/>
          </a:xfrm>
          <a:prstGeom prst="rect">
            <a:avLst/>
          </a:prstGeom>
        </p:spPr>
      </p:pic>
      <p:sp>
        <p:nvSpPr>
          <p:cNvPr id="128" name="Text 50">
            <a:extLst>
              <a:ext uri="{FF2B5EF4-FFF2-40B4-BE49-F238E27FC236}">
                <a16:creationId xmlns:a16="http://schemas.microsoft.com/office/drawing/2014/main" id="{842F21B0-B3B1-E947-6C3F-E13BAAA8044A}"/>
              </a:ext>
            </a:extLst>
          </p:cNvPr>
          <p:cNvSpPr txBox="1"/>
          <p:nvPr/>
        </p:nvSpPr>
        <p:spPr>
          <a:xfrm>
            <a:off x="7627330" y="2524002"/>
            <a:ext cx="734263" cy="228600"/>
          </a:xfrm>
          <a:prstGeom prst="rect">
            <a:avLst/>
          </a:prstGeom>
          <a:noFill/>
          <a:ln/>
        </p:spPr>
        <p:txBody>
          <a:bodyPr wrap="square" lIns="0" tIns="0" rIns="0" bIns="0" rtlCol="0" anchor="ctr"/>
          <a:lstStyle/>
          <a:p>
            <a:pPr marL="0" indent="0" algn="ctr">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併用活用</a:t>
            </a:r>
            <a:endParaRPr lang="en-US" sz="1100" dirty="0">
              <a:latin typeface="Meiryo UI" panose="020B0604030504040204" pitchFamily="50" charset="-128"/>
              <a:ea typeface="Meiryo UI" panose="020B0604030504040204" pitchFamily="50" charset="-128"/>
            </a:endParaRPr>
          </a:p>
        </p:txBody>
      </p:sp>
      <p:sp>
        <p:nvSpPr>
          <p:cNvPr id="129" name="Text 51">
            <a:extLst>
              <a:ext uri="{FF2B5EF4-FFF2-40B4-BE49-F238E27FC236}">
                <a16:creationId xmlns:a16="http://schemas.microsoft.com/office/drawing/2014/main" id="{EAE03349-8595-BF9E-2589-2B6920DBBE57}"/>
              </a:ext>
            </a:extLst>
          </p:cNvPr>
          <p:cNvSpPr txBox="1"/>
          <p:nvPr/>
        </p:nvSpPr>
        <p:spPr>
          <a:xfrm>
            <a:off x="7036628" y="2752602"/>
            <a:ext cx="2159673" cy="214426"/>
          </a:xfrm>
          <a:prstGeom prst="rect">
            <a:avLst/>
          </a:prstGeom>
          <a:noFill/>
          <a:ln/>
        </p:spPr>
        <p:txBody>
          <a:bodyPr wrap="square" lIns="0" tIns="0" rIns="0" bIns="0" rtlCol="0" anchor="ctr"/>
          <a:lstStyle/>
          <a:p>
            <a:pPr marL="0" indent="0" algn="ctr">
              <a:buNone/>
            </a:pPr>
            <a:r>
              <a:rPr lang="ja-JP" altLang="en-US" sz="1100" b="1" dirty="0">
                <a:solidFill>
                  <a:srgbClr val="7C3AED"/>
                </a:solidFill>
                <a:latin typeface="Meiryo UI" panose="020B0604030504040204" pitchFamily="50" charset="-128"/>
                <a:ea typeface="Meiryo UI" panose="020B0604030504040204" pitchFamily="50" charset="-128"/>
                <a:cs typeface="Noto Sans JP" pitchFamily="34" charset="-120"/>
              </a:rPr>
              <a:t>お持ちの</a:t>
            </a:r>
            <a:r>
              <a:rPr lang="en-US" sz="1100" b="1" dirty="0" err="1">
                <a:solidFill>
                  <a:srgbClr val="7C3AED"/>
                </a:solidFill>
                <a:latin typeface="Meiryo UI" panose="020B0604030504040204" pitchFamily="50" charset="-128"/>
                <a:ea typeface="Meiryo UI" panose="020B0604030504040204" pitchFamily="50" charset="-128"/>
                <a:cs typeface="Noto Sans JP" pitchFamily="34" charset="-120"/>
              </a:rPr>
              <a:t>PCマイク</a:t>
            </a:r>
            <a:r>
              <a:rPr lang="en-US" sz="1100" b="1" dirty="0">
                <a:solidFill>
                  <a:srgbClr val="7C3AED"/>
                </a:solidFill>
                <a:latin typeface="Meiryo UI" panose="020B0604030504040204" pitchFamily="50" charset="-128"/>
                <a:ea typeface="Meiryo UI" panose="020B0604030504040204" pitchFamily="50" charset="-128"/>
                <a:cs typeface="Noto Sans JP" pitchFamily="34" charset="-120"/>
              </a:rPr>
              <a:t> ＋ ブラウザ版</a:t>
            </a:r>
            <a:endParaRPr lang="en-US" sz="1100" dirty="0">
              <a:latin typeface="Meiryo UI" panose="020B0604030504040204" pitchFamily="50" charset="-128"/>
              <a:ea typeface="Meiryo UI" panose="020B0604030504040204" pitchFamily="50" charset="-128"/>
            </a:endParaRPr>
          </a:p>
        </p:txBody>
      </p:sp>
      <p:sp>
        <p:nvSpPr>
          <p:cNvPr id="130" name="Text 52">
            <a:extLst>
              <a:ext uri="{FF2B5EF4-FFF2-40B4-BE49-F238E27FC236}">
                <a16:creationId xmlns:a16="http://schemas.microsoft.com/office/drawing/2014/main" id="{45E1EB1D-B784-564A-6AEF-01E0B6F7026D}"/>
              </a:ext>
            </a:extLst>
          </p:cNvPr>
          <p:cNvSpPr txBox="1"/>
          <p:nvPr/>
        </p:nvSpPr>
        <p:spPr>
          <a:xfrm>
            <a:off x="6884837" y="3256898"/>
            <a:ext cx="781812" cy="162763"/>
          </a:xfrm>
          <a:prstGeom prst="rect">
            <a:avLst/>
          </a:prstGeom>
          <a:noFill/>
          <a:ln/>
        </p:spPr>
        <p:txBody>
          <a:bodyPr wrap="square" lIns="0" tIns="0" rIns="0" bIns="0" rtlCol="0" anchor="ctr"/>
          <a:lstStyle/>
          <a:p>
            <a:pPr marL="0" indent="0" algn="l">
              <a:buNone/>
            </a:pPr>
            <a:r>
              <a:rPr lang="en-US" sz="800" b="1" dirty="0">
                <a:solidFill>
                  <a:srgbClr val="374151"/>
                </a:solidFill>
                <a:latin typeface="Meiryo UI" panose="020B0604030504040204" pitchFamily="50" charset="-128"/>
                <a:ea typeface="Meiryo UI" panose="020B0604030504040204" pitchFamily="50" charset="-128"/>
                <a:cs typeface="Noto Sans JP" pitchFamily="34" charset="-120"/>
              </a:rPr>
              <a:t>解決する課題</a:t>
            </a:r>
            <a:endParaRPr lang="en-US" sz="800" dirty="0">
              <a:latin typeface="Meiryo UI" panose="020B0604030504040204" pitchFamily="50" charset="-128"/>
              <a:ea typeface="Meiryo UI" panose="020B0604030504040204" pitchFamily="50" charset="-128"/>
            </a:endParaRPr>
          </a:p>
        </p:txBody>
      </p:sp>
      <p:sp>
        <p:nvSpPr>
          <p:cNvPr id="131" name="Text 53">
            <a:extLst>
              <a:ext uri="{FF2B5EF4-FFF2-40B4-BE49-F238E27FC236}">
                <a16:creationId xmlns:a16="http://schemas.microsoft.com/office/drawing/2014/main" id="{4A6D346C-9E5A-C78A-36C2-1BE0DFDFD9EC}"/>
              </a:ext>
            </a:extLst>
          </p:cNvPr>
          <p:cNvSpPr txBox="1"/>
          <p:nvPr/>
        </p:nvSpPr>
        <p:spPr>
          <a:xfrm>
            <a:off x="6884837" y="3448008"/>
            <a:ext cx="1924812" cy="162763"/>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対面参加者とリモート参加者が混在</a:t>
            </a:r>
            <a:endParaRPr lang="en-US" sz="800" dirty="0">
              <a:latin typeface="Meiryo UI" panose="020B0604030504040204" pitchFamily="50" charset="-128"/>
              <a:ea typeface="Meiryo UI" panose="020B0604030504040204" pitchFamily="50" charset="-128"/>
            </a:endParaRPr>
          </a:p>
        </p:txBody>
      </p:sp>
      <p:sp>
        <p:nvSpPr>
          <p:cNvPr id="132" name="Shape 54">
            <a:extLst>
              <a:ext uri="{FF2B5EF4-FFF2-40B4-BE49-F238E27FC236}">
                <a16:creationId xmlns:a16="http://schemas.microsoft.com/office/drawing/2014/main" id="{7BD4DFF9-BE8B-9557-AEDC-9ABA682B321F}"/>
              </a:ext>
            </a:extLst>
          </p:cNvPr>
          <p:cNvSpPr/>
          <p:nvPr/>
        </p:nvSpPr>
        <p:spPr>
          <a:xfrm>
            <a:off x="6884837" y="3685752"/>
            <a:ext cx="2311464" cy="476402"/>
          </a:xfrm>
          <a:prstGeom prst="roundRect">
            <a:avLst>
              <a:gd name="adj" fmla="val 15355"/>
            </a:avLst>
          </a:prstGeom>
          <a:solidFill>
            <a:srgbClr val="F9FAFB"/>
          </a:solidFill>
          <a:ln w="12699">
            <a:solidFill>
              <a:srgbClr val="F3F4F6"/>
            </a:solidFill>
            <a:prstDash val="solid"/>
          </a:ln>
        </p:spPr>
        <p:txBody>
          <a:bodyPr/>
          <a:lstStyle/>
          <a:p>
            <a:pPr algn="l"/>
            <a:endParaRPr lang="ja-JP" altLang="en-US">
              <a:latin typeface="Meiryo UI" panose="020B0604030504040204" pitchFamily="50" charset="-128"/>
              <a:ea typeface="Meiryo UI" panose="020B0604030504040204" pitchFamily="50" charset="-128"/>
            </a:endParaRPr>
          </a:p>
        </p:txBody>
      </p:sp>
      <p:sp>
        <p:nvSpPr>
          <p:cNvPr id="133" name="Text 55">
            <a:extLst>
              <a:ext uri="{FF2B5EF4-FFF2-40B4-BE49-F238E27FC236}">
                <a16:creationId xmlns:a16="http://schemas.microsoft.com/office/drawing/2014/main" id="{9607E2B7-10CC-98AF-DB75-F4C3B4078554}"/>
              </a:ext>
            </a:extLst>
          </p:cNvPr>
          <p:cNvSpPr txBox="1"/>
          <p:nvPr/>
        </p:nvSpPr>
        <p:spPr>
          <a:xfrm>
            <a:off x="7077236" y="3780848"/>
            <a:ext cx="1695157" cy="152705"/>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高性能スピーカーフォン等で</a:t>
            </a:r>
            <a:endParaRPr lang="en-US" sz="800" dirty="0">
              <a:latin typeface="Meiryo UI" panose="020B0604030504040204" pitchFamily="50" charset="-128"/>
              <a:ea typeface="Meiryo UI" panose="020B0604030504040204" pitchFamily="50" charset="-128"/>
            </a:endParaRPr>
          </a:p>
        </p:txBody>
      </p:sp>
      <p:sp>
        <p:nvSpPr>
          <p:cNvPr id="134" name="Text 56">
            <a:extLst>
              <a:ext uri="{FF2B5EF4-FFF2-40B4-BE49-F238E27FC236}">
                <a16:creationId xmlns:a16="http://schemas.microsoft.com/office/drawing/2014/main" id="{483D3F9D-F22E-A7D7-62D1-382970A71A91}"/>
              </a:ext>
            </a:extLst>
          </p:cNvPr>
          <p:cNvSpPr txBox="1"/>
          <p:nvPr/>
        </p:nvSpPr>
        <p:spPr>
          <a:xfrm>
            <a:off x="7077236" y="3933553"/>
            <a:ext cx="1342596" cy="152705"/>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全員の声を確実に拾う</a:t>
            </a:r>
            <a:endParaRPr lang="en-US" sz="800" dirty="0">
              <a:latin typeface="Meiryo UI" panose="020B0604030504040204" pitchFamily="50" charset="-128"/>
              <a:ea typeface="Meiryo UI" panose="020B0604030504040204" pitchFamily="50" charset="-128"/>
            </a:endParaRPr>
          </a:p>
        </p:txBody>
      </p:sp>
      <p:sp>
        <p:nvSpPr>
          <p:cNvPr id="135" name="Text 57">
            <a:extLst>
              <a:ext uri="{FF2B5EF4-FFF2-40B4-BE49-F238E27FC236}">
                <a16:creationId xmlns:a16="http://schemas.microsoft.com/office/drawing/2014/main" id="{2A507060-F413-23BC-66F4-81C070032A47}"/>
              </a:ext>
            </a:extLst>
          </p:cNvPr>
          <p:cNvSpPr txBox="1"/>
          <p:nvPr/>
        </p:nvSpPr>
        <p:spPr>
          <a:xfrm>
            <a:off x="7018340" y="4276454"/>
            <a:ext cx="1678838"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会議室の音声とPC音声を同時録音</a:t>
            </a:r>
            <a:endParaRPr lang="en-US" sz="800" dirty="0">
              <a:latin typeface="Meiryo UI" panose="020B0604030504040204" pitchFamily="50" charset="-128"/>
              <a:ea typeface="Meiryo UI" panose="020B0604030504040204" pitchFamily="50" charset="-128"/>
            </a:endParaRPr>
          </a:p>
        </p:txBody>
      </p:sp>
      <p:sp>
        <p:nvSpPr>
          <p:cNvPr id="136" name="Text 58">
            <a:extLst>
              <a:ext uri="{FF2B5EF4-FFF2-40B4-BE49-F238E27FC236}">
                <a16:creationId xmlns:a16="http://schemas.microsoft.com/office/drawing/2014/main" id="{D0A83A6A-F954-2AFE-158A-8C4680A17247}"/>
              </a:ext>
            </a:extLst>
          </p:cNvPr>
          <p:cNvSpPr txBox="1"/>
          <p:nvPr/>
        </p:nvSpPr>
        <p:spPr>
          <a:xfrm>
            <a:off x="7018340" y="4501396"/>
            <a:ext cx="1650492"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広い会議室でも全員の声を捉える</a:t>
            </a:r>
            <a:endParaRPr lang="en-US" sz="800" dirty="0">
              <a:latin typeface="Meiryo UI" panose="020B0604030504040204" pitchFamily="50" charset="-128"/>
              <a:ea typeface="Meiryo UI" panose="020B0604030504040204" pitchFamily="50" charset="-128"/>
            </a:endParaRPr>
          </a:p>
        </p:txBody>
      </p:sp>
      <p:sp>
        <p:nvSpPr>
          <p:cNvPr id="137" name="Text 59">
            <a:extLst>
              <a:ext uri="{FF2B5EF4-FFF2-40B4-BE49-F238E27FC236}">
                <a16:creationId xmlns:a16="http://schemas.microsoft.com/office/drawing/2014/main" id="{934D87D1-F966-97FF-8F7A-BC4CA91BE7DF}"/>
              </a:ext>
            </a:extLst>
          </p:cNvPr>
          <p:cNvSpPr txBox="1"/>
          <p:nvPr/>
        </p:nvSpPr>
        <p:spPr>
          <a:xfrm>
            <a:off x="7018340" y="4725424"/>
            <a:ext cx="1574597"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既存のPCマイク設備を有効活用</a:t>
            </a:r>
            <a:endParaRPr lang="en-US" sz="800" dirty="0">
              <a:latin typeface="Meiryo UI" panose="020B0604030504040204" pitchFamily="50" charset="-128"/>
              <a:ea typeface="Meiryo UI" panose="020B0604030504040204" pitchFamily="50" charset="-128"/>
            </a:endParaRPr>
          </a:p>
        </p:txBody>
      </p:sp>
      <p:sp>
        <p:nvSpPr>
          <p:cNvPr id="138" name="Text 60">
            <a:extLst>
              <a:ext uri="{FF2B5EF4-FFF2-40B4-BE49-F238E27FC236}">
                <a16:creationId xmlns:a16="http://schemas.microsoft.com/office/drawing/2014/main" id="{B3BC6ED9-A484-F157-C71D-D08DC24AB9BD}"/>
              </a:ext>
            </a:extLst>
          </p:cNvPr>
          <p:cNvSpPr txBox="1"/>
          <p:nvPr/>
        </p:nvSpPr>
        <p:spPr>
          <a:xfrm>
            <a:off x="7018340" y="4950367"/>
            <a:ext cx="1546250" cy="152705"/>
          </a:xfrm>
          <a:prstGeom prst="rect">
            <a:avLst/>
          </a:prstGeom>
          <a:noFill/>
          <a:ln/>
        </p:spPr>
        <p:txBody>
          <a:bodyPr wrap="square" lIns="0" tIns="0" rIns="0" bIns="0" rtlCol="0" anchor="ctr"/>
          <a:lstStyle/>
          <a:p>
            <a:pPr marL="0" indent="0" algn="l">
              <a:buNone/>
            </a:pPr>
            <a:r>
              <a:rPr lang="en-US" sz="800" dirty="0">
                <a:solidFill>
                  <a:srgbClr val="4B5563"/>
                </a:solidFill>
                <a:latin typeface="Meiryo UI" panose="020B0604030504040204" pitchFamily="50" charset="-128"/>
                <a:ea typeface="Meiryo UI" panose="020B0604030504040204" pitchFamily="50" charset="-128"/>
                <a:cs typeface="Noto Sans JP" pitchFamily="34" charset="-120"/>
              </a:rPr>
              <a:t>ハイブリッド会議に最適な構成</a:t>
            </a:r>
            <a:endParaRPr lang="en-US" sz="800" dirty="0">
              <a:latin typeface="Meiryo UI" panose="020B0604030504040204" pitchFamily="50" charset="-128"/>
              <a:ea typeface="Meiryo UI" panose="020B0604030504040204" pitchFamily="50" charset="-128"/>
            </a:endParaRPr>
          </a:p>
        </p:txBody>
      </p:sp>
      <p:sp>
        <p:nvSpPr>
          <p:cNvPr id="139" name="Shape 61">
            <a:extLst>
              <a:ext uri="{FF2B5EF4-FFF2-40B4-BE49-F238E27FC236}">
                <a16:creationId xmlns:a16="http://schemas.microsoft.com/office/drawing/2014/main" id="{EC5AC7D9-06A2-BA75-7096-E02FE4BE9920}"/>
              </a:ext>
            </a:extLst>
          </p:cNvPr>
          <p:cNvSpPr/>
          <p:nvPr/>
        </p:nvSpPr>
        <p:spPr>
          <a:xfrm>
            <a:off x="934772" y="5945692"/>
            <a:ext cx="8014672" cy="467253"/>
          </a:xfrm>
          <a:prstGeom prst="roundRect">
            <a:avLst>
              <a:gd name="adj" fmla="val 24504"/>
            </a:avLst>
          </a:prstGeom>
          <a:solidFill>
            <a:srgbClr val="1F2937"/>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140" name="Shape 62">
            <a:extLst>
              <a:ext uri="{FF2B5EF4-FFF2-40B4-BE49-F238E27FC236}">
                <a16:creationId xmlns:a16="http://schemas.microsoft.com/office/drawing/2014/main" id="{928B6A9C-987D-925F-1347-478DBE24684B}"/>
              </a:ext>
            </a:extLst>
          </p:cNvPr>
          <p:cNvSpPr/>
          <p:nvPr/>
        </p:nvSpPr>
        <p:spPr>
          <a:xfrm>
            <a:off x="1049072" y="6078318"/>
            <a:ext cx="219456" cy="228600"/>
          </a:xfrm>
          <a:prstGeom prst="roundRect">
            <a:avLst>
              <a:gd name="adj" fmla="val 416667"/>
            </a:avLst>
          </a:prstGeom>
          <a:solidFill>
            <a:srgbClr val="FFFFFF"/>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141" name="Image 6" descr="preencoded.png">
            <a:extLst>
              <a:ext uri="{FF2B5EF4-FFF2-40B4-BE49-F238E27FC236}">
                <a16:creationId xmlns:a16="http://schemas.microsoft.com/office/drawing/2014/main" id="{B20C95C8-5524-AA2E-7357-B332C31548B7}"/>
              </a:ext>
            </a:extLst>
          </p:cNvPr>
          <p:cNvPicPr>
            <a:picLocks noChangeAspect="1"/>
          </p:cNvPicPr>
          <p:nvPr/>
        </p:nvPicPr>
        <p:blipFill>
          <a:blip r:embed="rId9"/>
          <a:srcRect l="-5467" r="-5467"/>
          <a:stretch/>
        </p:blipFill>
        <p:spPr>
          <a:xfrm>
            <a:off x="1134111" y="6135011"/>
            <a:ext cx="47549" cy="114300"/>
          </a:xfrm>
          <a:prstGeom prst="rect">
            <a:avLst/>
          </a:prstGeom>
        </p:spPr>
      </p:pic>
      <p:sp>
        <p:nvSpPr>
          <p:cNvPr id="142" name="Text 63">
            <a:extLst>
              <a:ext uri="{FF2B5EF4-FFF2-40B4-BE49-F238E27FC236}">
                <a16:creationId xmlns:a16="http://schemas.microsoft.com/office/drawing/2014/main" id="{60FD96D1-21DD-DBBD-22C3-EFB17AC2F7FE}"/>
              </a:ext>
            </a:extLst>
          </p:cNvPr>
          <p:cNvSpPr txBox="1"/>
          <p:nvPr/>
        </p:nvSpPr>
        <p:spPr>
          <a:xfrm>
            <a:off x="1343509" y="6030770"/>
            <a:ext cx="5725058" cy="314554"/>
          </a:xfrm>
          <a:prstGeom prst="rect">
            <a:avLst/>
          </a:prstGeom>
          <a:noFill/>
          <a:ln/>
        </p:spPr>
        <p:txBody>
          <a:bodyPr wrap="square" lIns="0" tIns="0" rIns="0" bIns="0" rtlCol="0" anchor="ctr"/>
          <a:lstStyle/>
          <a:p>
            <a:pPr marL="0" indent="0" algn="l">
              <a:buNone/>
            </a:pPr>
            <a:r>
              <a:rPr lang="en-US" sz="800" dirty="0">
                <a:solidFill>
                  <a:srgbClr val="FFFFFF"/>
                </a:solidFill>
                <a:latin typeface="Meiryo UI" panose="020B0604030504040204" pitchFamily="50" charset="-128"/>
                <a:ea typeface="Meiryo UI" panose="020B0604030504040204" pitchFamily="50" charset="-128"/>
                <a:cs typeface="Noto Sans JP" pitchFamily="34" charset="-120"/>
              </a:rPr>
              <a:t>全プラン共通：録音データはクラウドで一元管理され、スマホアプリ・PCブラウザの両方で編集・確認が可能です。</a:t>
            </a:r>
            <a:endParaRPr lang="en-US" sz="800" dirty="0">
              <a:latin typeface="Meiryo UI" panose="020B0604030504040204" pitchFamily="50" charset="-128"/>
              <a:ea typeface="Meiryo UI" panose="020B0604030504040204" pitchFamily="50" charset="-128"/>
            </a:endParaRPr>
          </a:p>
        </p:txBody>
      </p:sp>
      <p:sp>
        <p:nvSpPr>
          <p:cNvPr id="2112" name="Text 64">
            <a:extLst>
              <a:ext uri="{FF2B5EF4-FFF2-40B4-BE49-F238E27FC236}">
                <a16:creationId xmlns:a16="http://schemas.microsoft.com/office/drawing/2014/main" id="{9C6393B2-9FE8-3AE1-51DA-11B9080B471A}"/>
              </a:ext>
            </a:extLst>
          </p:cNvPr>
          <p:cNvSpPr txBox="1"/>
          <p:nvPr/>
        </p:nvSpPr>
        <p:spPr>
          <a:xfrm>
            <a:off x="7035649" y="6030770"/>
            <a:ext cx="1526842" cy="314554"/>
          </a:xfrm>
          <a:prstGeom prst="rect">
            <a:avLst/>
          </a:prstGeom>
          <a:noFill/>
          <a:ln/>
        </p:spPr>
        <p:txBody>
          <a:bodyPr wrap="square" lIns="0" tIns="0" rIns="0" bIns="0" rtlCol="0" anchor="ctr"/>
          <a:lstStyle/>
          <a:p>
            <a:pPr marL="0" indent="0" algn="l">
              <a:buNone/>
            </a:pPr>
            <a:r>
              <a:rPr lang="en-US" sz="800" dirty="0">
                <a:solidFill>
                  <a:srgbClr val="D1D5DB"/>
                </a:solidFill>
                <a:latin typeface="Meiryo UI" panose="020B0604030504040204" pitchFamily="50" charset="-128"/>
                <a:ea typeface="Meiryo UI" panose="020B0604030504040204" pitchFamily="50" charset="-128"/>
                <a:cs typeface="Noto Sans JP" pitchFamily="34" charset="-120"/>
              </a:rPr>
              <a:t>AutoMemo Series</a:t>
            </a:r>
            <a:endParaRPr lang="en-US" sz="800" dirty="0">
              <a:latin typeface="Meiryo UI" panose="020B0604030504040204" pitchFamily="50" charset="-128"/>
              <a:ea typeface="Meiryo UI" panose="020B0604030504040204" pitchFamily="50" charset="-128"/>
            </a:endParaRPr>
          </a:p>
        </p:txBody>
      </p:sp>
      <p:pic>
        <p:nvPicPr>
          <p:cNvPr id="2113" name="図 2112" descr="グラフィカル ユーザー インターフェイス, アプリケーション&#10;&#10;自動的に生成された説明">
            <a:extLst>
              <a:ext uri="{FF2B5EF4-FFF2-40B4-BE49-F238E27FC236}">
                <a16:creationId xmlns:a16="http://schemas.microsoft.com/office/drawing/2014/main" id="{BAFDF03C-B63F-EB43-F01B-EE25170D21C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872" t="2111" r="41259" b="19436"/>
          <a:stretch/>
        </p:blipFill>
        <p:spPr>
          <a:xfrm>
            <a:off x="1444234" y="1856593"/>
            <a:ext cx="221578" cy="466265"/>
          </a:xfrm>
          <a:prstGeom prst="rect">
            <a:avLst/>
          </a:prstGeom>
        </p:spPr>
      </p:pic>
      <p:pic>
        <p:nvPicPr>
          <p:cNvPr id="2114" name="図 2113" descr="電話 が含まれている画像&#10;&#10;自動的に生成された説明">
            <a:extLst>
              <a:ext uri="{FF2B5EF4-FFF2-40B4-BE49-F238E27FC236}">
                <a16:creationId xmlns:a16="http://schemas.microsoft.com/office/drawing/2014/main" id="{63B0D1DF-DA47-CA53-73E6-95B124BA34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2266" y="1789649"/>
            <a:ext cx="274333" cy="534812"/>
          </a:xfrm>
          <a:prstGeom prst="rect">
            <a:avLst/>
          </a:prstGeom>
          <a:effectLst>
            <a:outerShdw blurRad="50800" dist="38100" dir="5400000" algn="t" rotWithShape="0">
              <a:prstClr val="black">
                <a:alpha val="40000"/>
              </a:prstClr>
            </a:outerShdw>
          </a:effectLst>
        </p:spPr>
      </p:pic>
      <p:pic>
        <p:nvPicPr>
          <p:cNvPr id="2115" name="図 2114" descr="白黒の写真にテキストが書いてあるスマートフォン&#10;&#10;低い精度で自動的に生成された説明">
            <a:extLst>
              <a:ext uri="{FF2B5EF4-FFF2-40B4-BE49-F238E27FC236}">
                <a16:creationId xmlns:a16="http://schemas.microsoft.com/office/drawing/2014/main" id="{7D84F44D-5239-5378-8562-0E2EE2537B5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0992" y="1880497"/>
            <a:ext cx="450436" cy="450436"/>
          </a:xfrm>
          <a:prstGeom prst="rect">
            <a:avLst/>
          </a:prstGeom>
        </p:spPr>
      </p:pic>
      <p:pic>
        <p:nvPicPr>
          <p:cNvPr id="2116" name="図 2115">
            <a:extLst>
              <a:ext uri="{FF2B5EF4-FFF2-40B4-BE49-F238E27FC236}">
                <a16:creationId xmlns:a16="http://schemas.microsoft.com/office/drawing/2014/main" id="{C5B47C4C-3653-A7D6-AB00-A8A810A3965C}"/>
              </a:ext>
            </a:extLst>
          </p:cNvPr>
          <p:cNvPicPr>
            <a:picLocks noChangeAspect="1"/>
          </p:cNvPicPr>
          <p:nvPr/>
        </p:nvPicPr>
        <p:blipFill>
          <a:blip r:embed="rId13"/>
          <a:stretch>
            <a:fillRect/>
          </a:stretch>
        </p:blipFill>
        <p:spPr>
          <a:xfrm>
            <a:off x="2092306" y="1836368"/>
            <a:ext cx="797039" cy="465174"/>
          </a:xfrm>
          <a:prstGeom prst="rect">
            <a:avLst/>
          </a:prstGeom>
          <a:effectLst>
            <a:outerShdw blurRad="50800" dist="38100" dir="5400000" algn="t" rotWithShape="0">
              <a:prstClr val="black">
                <a:alpha val="40000"/>
              </a:prstClr>
            </a:outerShdw>
          </a:effectLst>
        </p:spPr>
      </p:pic>
      <p:pic>
        <p:nvPicPr>
          <p:cNvPr id="2120" name="図 2119">
            <a:extLst>
              <a:ext uri="{FF2B5EF4-FFF2-40B4-BE49-F238E27FC236}">
                <a16:creationId xmlns:a16="http://schemas.microsoft.com/office/drawing/2014/main" id="{A63147A0-3BAD-1C69-C997-FD5CFF755BB6}"/>
              </a:ext>
            </a:extLst>
          </p:cNvPr>
          <p:cNvPicPr>
            <a:picLocks noChangeAspect="1"/>
          </p:cNvPicPr>
          <p:nvPr/>
        </p:nvPicPr>
        <p:blipFill>
          <a:blip r:embed="rId13"/>
          <a:stretch>
            <a:fillRect/>
          </a:stretch>
        </p:blipFill>
        <p:spPr>
          <a:xfrm>
            <a:off x="4594779" y="1804227"/>
            <a:ext cx="797039" cy="465174"/>
          </a:xfrm>
          <a:prstGeom prst="rect">
            <a:avLst/>
          </a:prstGeom>
          <a:effectLst>
            <a:outerShdw blurRad="50800" dist="38100" dir="5400000" algn="t" rotWithShape="0">
              <a:prstClr val="black">
                <a:alpha val="40000"/>
              </a:prstClr>
            </a:outerShdw>
          </a:effectLst>
        </p:spPr>
      </p:pic>
      <p:pic>
        <p:nvPicPr>
          <p:cNvPr id="2121" name="図 2120">
            <a:extLst>
              <a:ext uri="{FF2B5EF4-FFF2-40B4-BE49-F238E27FC236}">
                <a16:creationId xmlns:a16="http://schemas.microsoft.com/office/drawing/2014/main" id="{5D41C4FD-9123-9515-F008-B80C2DCA2B4A}"/>
              </a:ext>
            </a:extLst>
          </p:cNvPr>
          <p:cNvPicPr>
            <a:picLocks noChangeAspect="1"/>
          </p:cNvPicPr>
          <p:nvPr/>
        </p:nvPicPr>
        <p:blipFill>
          <a:blip r:embed="rId13"/>
          <a:stretch>
            <a:fillRect/>
          </a:stretch>
        </p:blipFill>
        <p:spPr>
          <a:xfrm>
            <a:off x="8152405" y="1801881"/>
            <a:ext cx="797039" cy="465174"/>
          </a:xfrm>
          <a:prstGeom prst="rect">
            <a:avLst/>
          </a:prstGeom>
          <a:effectLst>
            <a:outerShdw blurRad="50800" dist="38100" dir="5400000" algn="t" rotWithShape="0">
              <a:prstClr val="black">
                <a:alpha val="40000"/>
              </a:prstClr>
            </a:outerShdw>
          </a:effectLst>
        </p:spPr>
      </p:pic>
      <p:pic>
        <p:nvPicPr>
          <p:cNvPr id="2122" name="Picture 8" descr="スピーカーフォンの無料フリーイラスト | 咲くっとイラスト ...">
            <a:extLst>
              <a:ext uri="{FF2B5EF4-FFF2-40B4-BE49-F238E27FC236}">
                <a16:creationId xmlns:a16="http://schemas.microsoft.com/office/drawing/2014/main" id="{C4385DE3-2368-CA67-9FF2-1EFB072AD10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1922" y="1845198"/>
            <a:ext cx="746765" cy="39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7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98387"/>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7" y="346204"/>
            <a:ext cx="666670"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5" name="Text 3"/>
          <p:cNvSpPr txBox="1"/>
          <p:nvPr/>
        </p:nvSpPr>
        <p:spPr>
          <a:xfrm>
            <a:off x="620266" y="605234"/>
            <a:ext cx="4644276"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ここまで進化した、文字起こし精度</a:t>
            </a:r>
            <a:endParaRPr lang="en-US" sz="2088" dirty="0"/>
          </a:p>
        </p:txBody>
      </p:sp>
      <p:sp>
        <p:nvSpPr>
          <p:cNvPr id="6" name="Shape 4"/>
          <p:cNvSpPr/>
          <p:nvPr/>
        </p:nvSpPr>
        <p:spPr>
          <a:xfrm>
            <a:off x="5134197" y="691577"/>
            <a:ext cx="1487762" cy="224990"/>
          </a:xfrm>
          <a:prstGeom prst="roundRect">
            <a:avLst>
              <a:gd name="adj" fmla="val 283849"/>
            </a:avLst>
          </a:prstGeom>
          <a:solidFill>
            <a:srgbClr val="10A37F"/>
          </a:solidFill>
          <a:ln/>
        </p:spPr>
        <p:txBody>
          <a:bodyPr/>
          <a:lstStyle/>
          <a:p>
            <a:endParaRPr lang="ja-JP" altLang="en-US" sz="1502"/>
          </a:p>
        </p:txBody>
      </p:sp>
      <p:sp>
        <p:nvSpPr>
          <p:cNvPr id="7" name="Text 5"/>
          <p:cNvSpPr txBox="1"/>
          <p:nvPr/>
        </p:nvSpPr>
        <p:spPr>
          <a:xfrm>
            <a:off x="5211834" y="726447"/>
            <a:ext cx="1289338"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OpenAI「Whisper」採用</a:t>
            </a:r>
            <a:endParaRPr lang="en-US" sz="726" dirty="0"/>
          </a:p>
        </p:txBody>
      </p:sp>
      <p:sp>
        <p:nvSpPr>
          <p:cNvPr id="8" name="Shape 6"/>
          <p:cNvSpPr/>
          <p:nvPr/>
        </p:nvSpPr>
        <p:spPr>
          <a:xfrm>
            <a:off x="620266" y="1331681"/>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9" name="Shape 7"/>
          <p:cNvSpPr/>
          <p:nvPr/>
        </p:nvSpPr>
        <p:spPr>
          <a:xfrm>
            <a:off x="758914" y="1470327"/>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10" name="Image 0" descr="preencoded.png"/>
          <p:cNvPicPr>
            <a:picLocks noChangeAspect="1"/>
          </p:cNvPicPr>
          <p:nvPr/>
        </p:nvPicPr>
        <p:blipFill>
          <a:blip r:embed="rId3"/>
          <a:srcRect/>
          <a:stretch/>
        </p:blipFill>
        <p:spPr>
          <a:xfrm>
            <a:off x="866843" y="1578257"/>
            <a:ext cx="172687" cy="172687"/>
          </a:xfrm>
          <a:prstGeom prst="rect">
            <a:avLst/>
          </a:prstGeom>
        </p:spPr>
      </p:pic>
      <p:sp>
        <p:nvSpPr>
          <p:cNvPr id="11" name="Text 8"/>
          <p:cNvSpPr txBox="1"/>
          <p:nvPr/>
        </p:nvSpPr>
        <p:spPr>
          <a:xfrm>
            <a:off x="1277804" y="1470328"/>
            <a:ext cx="1358247"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高精度認識エンジン</a:t>
            </a:r>
            <a:endParaRPr lang="en-US" sz="999" dirty="0"/>
          </a:p>
        </p:txBody>
      </p:sp>
      <p:sp>
        <p:nvSpPr>
          <p:cNvPr id="12" name="Text 9"/>
          <p:cNvSpPr txBox="1"/>
          <p:nvPr/>
        </p:nvSpPr>
        <p:spPr>
          <a:xfrm>
            <a:off x="1277804" y="1711924"/>
            <a:ext cx="2583659" cy="484851"/>
          </a:xfrm>
          <a:prstGeom prst="rect">
            <a:avLst/>
          </a:prstGeom>
          <a:noFill/>
          <a:ln/>
        </p:spPr>
        <p:txBody>
          <a:bodyPr wrap="square" lIns="0" tIns="0" rIns="0" bIns="0" rtlCol="0" anchor="ctr"/>
          <a:lstStyle/>
          <a:p>
            <a:r>
              <a:rPr lang="en-US" sz="817" dirty="0">
                <a:solidFill>
                  <a:srgbClr val="4B5563"/>
                </a:solidFill>
                <a:latin typeface="Meiryo UI" pitchFamily="34" charset="0"/>
                <a:ea typeface="Meiryo UI" pitchFamily="34" charset="-122"/>
                <a:cs typeface="Meiryo UI" pitchFamily="34" charset="-120"/>
              </a:rPr>
              <a:t>OpenAI社の音声認識モデル「Whisper」を一部採用。小さな声や騒音環境でも、文脈を理解して正確にテキスト化します。</a:t>
            </a:r>
            <a:endParaRPr lang="en-US" sz="817" dirty="0"/>
          </a:p>
        </p:txBody>
      </p:sp>
      <p:sp>
        <p:nvSpPr>
          <p:cNvPr id="13" name="Shape 10"/>
          <p:cNvSpPr/>
          <p:nvPr/>
        </p:nvSpPr>
        <p:spPr>
          <a:xfrm>
            <a:off x="620266" y="2461616"/>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14" name="Shape 11"/>
          <p:cNvSpPr/>
          <p:nvPr/>
        </p:nvSpPr>
        <p:spPr>
          <a:xfrm>
            <a:off x="758914" y="2599433"/>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15" name="Image 1" descr="preencoded.png"/>
          <p:cNvPicPr>
            <a:picLocks noChangeAspect="1"/>
          </p:cNvPicPr>
          <p:nvPr/>
        </p:nvPicPr>
        <p:blipFill>
          <a:blip r:embed="rId4"/>
          <a:srcRect/>
          <a:stretch/>
        </p:blipFill>
        <p:spPr>
          <a:xfrm>
            <a:off x="845257" y="2707362"/>
            <a:ext cx="215858" cy="172687"/>
          </a:xfrm>
          <a:prstGeom prst="rect">
            <a:avLst/>
          </a:prstGeom>
        </p:spPr>
      </p:pic>
      <p:sp>
        <p:nvSpPr>
          <p:cNvPr id="16" name="Text 12"/>
          <p:cNvSpPr txBox="1"/>
          <p:nvPr/>
        </p:nvSpPr>
        <p:spPr>
          <a:xfrm>
            <a:off x="1277804" y="2599433"/>
            <a:ext cx="943135"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話者分離機能</a:t>
            </a:r>
            <a:endParaRPr lang="en-US" sz="999" dirty="0"/>
          </a:p>
        </p:txBody>
      </p:sp>
      <p:sp>
        <p:nvSpPr>
          <p:cNvPr id="17" name="Text 13"/>
          <p:cNvSpPr txBox="1"/>
          <p:nvPr/>
        </p:nvSpPr>
        <p:spPr>
          <a:xfrm>
            <a:off x="1277804" y="2841859"/>
            <a:ext cx="2557921" cy="484851"/>
          </a:xfrm>
          <a:prstGeom prst="rect">
            <a:avLst/>
          </a:prstGeom>
          <a:noFill/>
          <a:ln/>
        </p:spPr>
        <p:txBody>
          <a:bodyPr wrap="square" lIns="0" tIns="0" rIns="0" bIns="0" rtlCol="0" anchor="ctr"/>
          <a:lstStyle/>
          <a:p>
            <a:r>
              <a:rPr lang="en-US" sz="817" dirty="0">
                <a:solidFill>
                  <a:srgbClr val="4B5563"/>
                </a:solidFill>
                <a:latin typeface="Meiryo UI" pitchFamily="34" charset="0"/>
                <a:ea typeface="Meiryo UI" pitchFamily="34" charset="-122"/>
                <a:cs typeface="Meiryo UI" pitchFamily="34" charset="-120"/>
              </a:rPr>
              <a:t>「誰が話したか」をAIが自動判別。声の特徴から話者ごとのブロックに分割し、議事録作成の手間を大幅に削減します。</a:t>
            </a:r>
            <a:endParaRPr lang="en-US" sz="817" dirty="0"/>
          </a:p>
        </p:txBody>
      </p:sp>
      <p:sp>
        <p:nvSpPr>
          <p:cNvPr id="18" name="Shape 14"/>
          <p:cNvSpPr/>
          <p:nvPr/>
        </p:nvSpPr>
        <p:spPr>
          <a:xfrm>
            <a:off x="620266" y="3590722"/>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19" name="Shape 15"/>
          <p:cNvSpPr/>
          <p:nvPr/>
        </p:nvSpPr>
        <p:spPr>
          <a:xfrm>
            <a:off x="758914" y="3729369"/>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20" name="Image 2" descr="preencoded.png"/>
          <p:cNvPicPr>
            <a:picLocks noChangeAspect="1"/>
          </p:cNvPicPr>
          <p:nvPr/>
        </p:nvPicPr>
        <p:blipFill>
          <a:blip r:embed="rId5"/>
          <a:srcRect l="-1282" r="-1282"/>
          <a:stretch/>
        </p:blipFill>
        <p:spPr>
          <a:xfrm>
            <a:off x="853559" y="3837298"/>
            <a:ext cx="199254" cy="172687"/>
          </a:xfrm>
          <a:prstGeom prst="rect">
            <a:avLst/>
          </a:prstGeom>
        </p:spPr>
      </p:pic>
      <p:sp>
        <p:nvSpPr>
          <p:cNvPr id="21" name="Text 16"/>
          <p:cNvSpPr txBox="1"/>
          <p:nvPr/>
        </p:nvSpPr>
        <p:spPr>
          <a:xfrm>
            <a:off x="1277804" y="3729369"/>
            <a:ext cx="1349115"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フィラー除去・整音</a:t>
            </a:r>
            <a:endParaRPr lang="en-US" sz="999" dirty="0"/>
          </a:p>
        </p:txBody>
      </p:sp>
      <p:sp>
        <p:nvSpPr>
          <p:cNvPr id="22" name="Text 17"/>
          <p:cNvSpPr txBox="1"/>
          <p:nvPr/>
        </p:nvSpPr>
        <p:spPr>
          <a:xfrm>
            <a:off x="1277804" y="3970964"/>
            <a:ext cx="2618528" cy="484851"/>
          </a:xfrm>
          <a:prstGeom prst="rect">
            <a:avLst/>
          </a:prstGeom>
          <a:noFill/>
          <a:ln/>
        </p:spPr>
        <p:txBody>
          <a:bodyPr wrap="square" lIns="0" tIns="0" rIns="0" bIns="0" rtlCol="0" anchor="ctr"/>
          <a:lstStyle/>
          <a:p>
            <a:r>
              <a:rPr lang="en-US" sz="817" dirty="0">
                <a:solidFill>
                  <a:srgbClr val="4B5563"/>
                </a:solidFill>
                <a:latin typeface="Meiryo UI" pitchFamily="34" charset="0"/>
                <a:ea typeface="Meiryo UI" pitchFamily="34" charset="-122"/>
                <a:cs typeface="Meiryo UI" pitchFamily="34" charset="-120"/>
              </a:rPr>
              <a:t>「えー」「あー」などの言い淀みを自動削除。さらに「、」や「。」を自然な位置に挿入し、読みやすい文章に整えます。</a:t>
            </a:r>
            <a:endParaRPr lang="en-US" sz="817" dirty="0"/>
          </a:p>
        </p:txBody>
      </p:sp>
      <p:sp>
        <p:nvSpPr>
          <p:cNvPr id="23" name="Shape 18"/>
          <p:cNvSpPr/>
          <p:nvPr/>
        </p:nvSpPr>
        <p:spPr>
          <a:xfrm>
            <a:off x="620266" y="4719827"/>
            <a:ext cx="3364070" cy="1608145"/>
          </a:xfrm>
          <a:prstGeom prst="roundRect">
            <a:avLst>
              <a:gd name="adj" fmla="val 2220"/>
            </a:avLst>
          </a:prstGeom>
          <a:solidFill>
            <a:srgbClr val="F8FBFF"/>
          </a:solidFill>
          <a:ln w="12699">
            <a:solidFill>
              <a:srgbClr val="E0E7FF"/>
            </a:solidFill>
            <a:prstDash val="solid"/>
          </a:ln>
        </p:spPr>
        <p:txBody>
          <a:bodyPr/>
          <a:lstStyle/>
          <a:p>
            <a:endParaRPr lang="ja-JP" altLang="en-US" sz="1502"/>
          </a:p>
        </p:txBody>
      </p:sp>
      <p:sp>
        <p:nvSpPr>
          <p:cNvPr id="24" name="Shape 19"/>
          <p:cNvSpPr/>
          <p:nvPr/>
        </p:nvSpPr>
        <p:spPr>
          <a:xfrm>
            <a:off x="758914" y="4858474"/>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25" name="Image 3" descr="preencoded.png"/>
          <p:cNvPicPr>
            <a:picLocks noChangeAspect="1"/>
          </p:cNvPicPr>
          <p:nvPr/>
        </p:nvPicPr>
        <p:blipFill>
          <a:blip r:embed="rId6"/>
          <a:srcRect/>
          <a:stretch/>
        </p:blipFill>
        <p:spPr>
          <a:xfrm>
            <a:off x="866843" y="4966404"/>
            <a:ext cx="172687" cy="172687"/>
          </a:xfrm>
          <a:prstGeom prst="rect">
            <a:avLst/>
          </a:prstGeom>
        </p:spPr>
      </p:pic>
      <p:sp>
        <p:nvSpPr>
          <p:cNvPr id="26" name="Text 20"/>
          <p:cNvSpPr txBox="1"/>
          <p:nvPr/>
        </p:nvSpPr>
        <p:spPr>
          <a:xfrm>
            <a:off x="1277804" y="4858474"/>
            <a:ext cx="960570"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72言語に対応</a:t>
            </a:r>
            <a:endParaRPr lang="en-US" sz="999" dirty="0"/>
          </a:p>
        </p:txBody>
      </p:sp>
      <p:sp>
        <p:nvSpPr>
          <p:cNvPr id="27" name="Text 21"/>
          <p:cNvSpPr txBox="1"/>
          <p:nvPr/>
        </p:nvSpPr>
        <p:spPr>
          <a:xfrm>
            <a:off x="1277805" y="5100900"/>
            <a:ext cx="2575356" cy="484851"/>
          </a:xfrm>
          <a:prstGeom prst="rect">
            <a:avLst/>
          </a:prstGeom>
          <a:noFill/>
          <a:ln/>
        </p:spPr>
        <p:txBody>
          <a:bodyPr wrap="square" lIns="0" tIns="0" rIns="0" bIns="0" rtlCol="0" anchor="ctr"/>
          <a:lstStyle/>
          <a:p>
            <a:r>
              <a:rPr lang="en-US" sz="817" dirty="0">
                <a:solidFill>
                  <a:srgbClr val="4B5563"/>
                </a:solidFill>
                <a:latin typeface="Meiryo UI" pitchFamily="34" charset="0"/>
                <a:ea typeface="Meiryo UI" pitchFamily="34" charset="-122"/>
                <a:cs typeface="Meiryo UI" pitchFamily="34" charset="-120"/>
              </a:rPr>
              <a:t>日本語、英語、中国語をはじめ72言語に対応。アプリ設定で言語を切り替えるだけで、多様な会議をサポートします。</a:t>
            </a:r>
            <a:endParaRPr lang="en-US" sz="817" dirty="0"/>
          </a:p>
        </p:txBody>
      </p:sp>
      <p:sp>
        <p:nvSpPr>
          <p:cNvPr id="28" name="Shape 22"/>
          <p:cNvSpPr/>
          <p:nvPr/>
        </p:nvSpPr>
        <p:spPr>
          <a:xfrm>
            <a:off x="1277805" y="5667943"/>
            <a:ext cx="458284" cy="207556"/>
          </a:xfrm>
          <a:prstGeom prst="roundRect">
            <a:avLst>
              <a:gd name="adj" fmla="val 66667"/>
            </a:avLst>
          </a:prstGeom>
          <a:solidFill>
            <a:srgbClr val="F3F4F6"/>
          </a:solidFill>
          <a:ln/>
        </p:spPr>
        <p:txBody>
          <a:bodyPr/>
          <a:lstStyle/>
          <a:p>
            <a:endParaRPr lang="ja-JP" altLang="en-US" sz="1502"/>
          </a:p>
        </p:txBody>
      </p:sp>
      <p:sp>
        <p:nvSpPr>
          <p:cNvPr id="29" name="Text 23"/>
          <p:cNvSpPr txBox="1"/>
          <p:nvPr/>
        </p:nvSpPr>
        <p:spPr>
          <a:xfrm>
            <a:off x="1346712" y="5693680"/>
            <a:ext cx="398508"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日本語</a:t>
            </a:r>
            <a:endParaRPr lang="en-US" sz="726" dirty="0"/>
          </a:p>
        </p:txBody>
      </p:sp>
      <p:sp>
        <p:nvSpPr>
          <p:cNvPr id="30" name="Shape 24"/>
          <p:cNvSpPr/>
          <p:nvPr/>
        </p:nvSpPr>
        <p:spPr>
          <a:xfrm>
            <a:off x="1770127" y="5667943"/>
            <a:ext cx="493154" cy="207556"/>
          </a:xfrm>
          <a:prstGeom prst="roundRect">
            <a:avLst>
              <a:gd name="adj" fmla="val 66667"/>
            </a:avLst>
          </a:prstGeom>
          <a:solidFill>
            <a:srgbClr val="F3F4F6"/>
          </a:solidFill>
          <a:ln/>
        </p:spPr>
        <p:txBody>
          <a:bodyPr/>
          <a:lstStyle/>
          <a:p>
            <a:endParaRPr lang="ja-JP" altLang="en-US" sz="1502"/>
          </a:p>
        </p:txBody>
      </p:sp>
      <p:sp>
        <p:nvSpPr>
          <p:cNvPr id="31" name="Text 25"/>
          <p:cNvSpPr txBox="1"/>
          <p:nvPr/>
        </p:nvSpPr>
        <p:spPr>
          <a:xfrm>
            <a:off x="1839866" y="5693680"/>
            <a:ext cx="432547"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English</a:t>
            </a:r>
            <a:endParaRPr lang="en-US" sz="726" dirty="0"/>
          </a:p>
        </p:txBody>
      </p:sp>
      <p:sp>
        <p:nvSpPr>
          <p:cNvPr id="32" name="Shape 26"/>
          <p:cNvSpPr/>
          <p:nvPr/>
        </p:nvSpPr>
        <p:spPr>
          <a:xfrm>
            <a:off x="2304792" y="5667943"/>
            <a:ext cx="354506" cy="207556"/>
          </a:xfrm>
          <a:prstGeom prst="roundRect">
            <a:avLst>
              <a:gd name="adj" fmla="val 66667"/>
            </a:avLst>
          </a:prstGeom>
          <a:solidFill>
            <a:srgbClr val="F3F4F6"/>
          </a:solidFill>
          <a:ln/>
        </p:spPr>
        <p:txBody>
          <a:bodyPr/>
          <a:lstStyle/>
          <a:p>
            <a:endParaRPr lang="ja-JP" altLang="en-US" sz="1502"/>
          </a:p>
        </p:txBody>
      </p:sp>
      <p:sp>
        <p:nvSpPr>
          <p:cNvPr id="33" name="Text 27"/>
          <p:cNvSpPr txBox="1"/>
          <p:nvPr/>
        </p:nvSpPr>
        <p:spPr>
          <a:xfrm>
            <a:off x="2373700" y="5693680"/>
            <a:ext cx="294730"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中文</a:t>
            </a:r>
            <a:endParaRPr lang="en-US" sz="726" dirty="0"/>
          </a:p>
        </p:txBody>
      </p:sp>
      <p:sp>
        <p:nvSpPr>
          <p:cNvPr id="34" name="Shape 28"/>
          <p:cNvSpPr/>
          <p:nvPr/>
        </p:nvSpPr>
        <p:spPr>
          <a:xfrm>
            <a:off x="2694166" y="5667943"/>
            <a:ext cx="527193" cy="207556"/>
          </a:xfrm>
          <a:prstGeom prst="roundRect">
            <a:avLst>
              <a:gd name="adj" fmla="val 66667"/>
            </a:avLst>
          </a:prstGeom>
          <a:solidFill>
            <a:srgbClr val="F3F4F6"/>
          </a:solidFill>
          <a:ln/>
        </p:spPr>
        <p:txBody>
          <a:bodyPr/>
          <a:lstStyle/>
          <a:p>
            <a:endParaRPr lang="ja-JP" altLang="en-US" sz="1502"/>
          </a:p>
        </p:txBody>
      </p:sp>
      <p:sp>
        <p:nvSpPr>
          <p:cNvPr id="35" name="Text 29"/>
          <p:cNvSpPr txBox="1"/>
          <p:nvPr/>
        </p:nvSpPr>
        <p:spPr>
          <a:xfrm>
            <a:off x="2763076" y="5693680"/>
            <a:ext cx="467416"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Español</a:t>
            </a:r>
            <a:endParaRPr lang="en-US" sz="726" dirty="0"/>
          </a:p>
        </p:txBody>
      </p:sp>
      <p:sp>
        <p:nvSpPr>
          <p:cNvPr id="36" name="Shape 30"/>
          <p:cNvSpPr/>
          <p:nvPr/>
        </p:nvSpPr>
        <p:spPr>
          <a:xfrm>
            <a:off x="3262040" y="5667943"/>
            <a:ext cx="544627" cy="207556"/>
          </a:xfrm>
          <a:prstGeom prst="roundRect">
            <a:avLst>
              <a:gd name="adj" fmla="val 66667"/>
            </a:avLst>
          </a:prstGeom>
          <a:solidFill>
            <a:srgbClr val="F3F4F6"/>
          </a:solidFill>
          <a:ln/>
        </p:spPr>
        <p:txBody>
          <a:bodyPr/>
          <a:lstStyle/>
          <a:p>
            <a:endParaRPr lang="ja-JP" altLang="en-US" sz="1502"/>
          </a:p>
        </p:txBody>
      </p:sp>
      <p:sp>
        <p:nvSpPr>
          <p:cNvPr id="37" name="Text 31"/>
          <p:cNvSpPr txBox="1"/>
          <p:nvPr/>
        </p:nvSpPr>
        <p:spPr>
          <a:xfrm>
            <a:off x="3330949" y="5693680"/>
            <a:ext cx="484851"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Français</a:t>
            </a:r>
            <a:endParaRPr lang="en-US" sz="726" dirty="0"/>
          </a:p>
        </p:txBody>
      </p:sp>
      <p:sp>
        <p:nvSpPr>
          <p:cNvPr id="38" name="Shape 32"/>
          <p:cNvSpPr/>
          <p:nvPr/>
        </p:nvSpPr>
        <p:spPr>
          <a:xfrm>
            <a:off x="1277805" y="5936105"/>
            <a:ext cx="371940" cy="207556"/>
          </a:xfrm>
          <a:prstGeom prst="roundRect">
            <a:avLst>
              <a:gd name="adj" fmla="val 66667"/>
            </a:avLst>
          </a:prstGeom>
          <a:solidFill>
            <a:srgbClr val="F3F4F6"/>
          </a:solidFill>
          <a:ln/>
        </p:spPr>
        <p:txBody>
          <a:bodyPr/>
          <a:lstStyle/>
          <a:p>
            <a:endParaRPr lang="ja-JP" altLang="en-US" sz="1502"/>
          </a:p>
        </p:txBody>
      </p:sp>
      <p:sp>
        <p:nvSpPr>
          <p:cNvPr id="39" name="Text 33"/>
          <p:cNvSpPr txBox="1"/>
          <p:nvPr/>
        </p:nvSpPr>
        <p:spPr>
          <a:xfrm>
            <a:off x="1346713" y="5961842"/>
            <a:ext cx="311334"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...etc</a:t>
            </a:r>
            <a:endParaRPr lang="en-US" sz="726" dirty="0"/>
          </a:p>
        </p:txBody>
      </p:sp>
      <p:sp>
        <p:nvSpPr>
          <p:cNvPr id="40" name="Text 34"/>
          <p:cNvSpPr txBox="1"/>
          <p:nvPr/>
        </p:nvSpPr>
        <p:spPr>
          <a:xfrm>
            <a:off x="4243366" y="1331681"/>
            <a:ext cx="1937744"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文字起こし精度 比較検証結果</a:t>
            </a:r>
            <a:endParaRPr lang="en-US" sz="999" dirty="0"/>
          </a:p>
        </p:txBody>
      </p:sp>
      <p:sp>
        <p:nvSpPr>
          <p:cNvPr id="41" name="Text 35"/>
          <p:cNvSpPr txBox="1"/>
          <p:nvPr/>
        </p:nvSpPr>
        <p:spPr>
          <a:xfrm>
            <a:off x="7741102" y="1383985"/>
            <a:ext cx="1634712" cy="147780"/>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※正解率（%）が高いほど高精度</a:t>
            </a:r>
            <a:endParaRPr lang="en-US" sz="726" dirty="0"/>
          </a:p>
        </p:txBody>
      </p:sp>
      <p:sp>
        <p:nvSpPr>
          <p:cNvPr id="42" name="Shape 36"/>
          <p:cNvSpPr/>
          <p:nvPr/>
        </p:nvSpPr>
        <p:spPr>
          <a:xfrm>
            <a:off x="4243367" y="1625580"/>
            <a:ext cx="5050255" cy="3364070"/>
          </a:xfrm>
          <a:prstGeom prst="roundRect">
            <a:avLst>
              <a:gd name="adj" fmla="val 634"/>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43" name="Shape 37"/>
          <p:cNvSpPr/>
          <p:nvPr/>
        </p:nvSpPr>
        <p:spPr>
          <a:xfrm>
            <a:off x="4252499" y="1634713"/>
            <a:ext cx="1210467" cy="389376"/>
          </a:xfrm>
          <a:prstGeom prst="rect">
            <a:avLst/>
          </a:prstGeom>
          <a:solidFill>
            <a:srgbClr val="F1F5F9"/>
          </a:solidFill>
          <a:ln/>
        </p:spPr>
        <p:txBody>
          <a:bodyPr/>
          <a:lstStyle/>
          <a:p>
            <a:endParaRPr lang="ja-JP" altLang="en-US" sz="1502"/>
          </a:p>
        </p:txBody>
      </p:sp>
      <p:sp>
        <p:nvSpPr>
          <p:cNvPr id="44" name="Shape 38"/>
          <p:cNvSpPr/>
          <p:nvPr/>
        </p:nvSpPr>
        <p:spPr>
          <a:xfrm>
            <a:off x="4252499" y="2006653"/>
            <a:ext cx="1210467" cy="17434"/>
          </a:xfrm>
          <a:prstGeom prst="rect">
            <a:avLst/>
          </a:prstGeom>
          <a:solidFill>
            <a:srgbClr val="E2E8F0"/>
          </a:solidFill>
          <a:ln/>
        </p:spPr>
        <p:txBody>
          <a:bodyPr/>
          <a:lstStyle/>
          <a:p>
            <a:endParaRPr lang="ja-JP" altLang="en-US" sz="1502"/>
          </a:p>
        </p:txBody>
      </p:sp>
      <p:sp>
        <p:nvSpPr>
          <p:cNvPr id="45" name="Text 39"/>
          <p:cNvSpPr txBox="1"/>
          <p:nvPr/>
        </p:nvSpPr>
        <p:spPr>
          <a:xfrm>
            <a:off x="4382013" y="1738491"/>
            <a:ext cx="646745" cy="164384"/>
          </a:xfrm>
          <a:prstGeom prst="rect">
            <a:avLst/>
          </a:prstGeom>
          <a:noFill/>
          <a:ln/>
        </p:spPr>
        <p:txBody>
          <a:bodyPr wrap="square" lIns="0" tIns="0" rIns="0" bIns="0" rtlCol="0" anchor="ctr"/>
          <a:lstStyle/>
          <a:p>
            <a:r>
              <a:rPr lang="en-US" sz="817" b="1" dirty="0">
                <a:solidFill>
                  <a:srgbClr val="475569"/>
                </a:solidFill>
                <a:latin typeface="Meiryo UI" pitchFamily="34" charset="0"/>
                <a:ea typeface="Meiryo UI" pitchFamily="34" charset="-122"/>
                <a:cs typeface="Meiryo UI" pitchFamily="34" charset="-120"/>
              </a:rPr>
              <a:t>検証シーン</a:t>
            </a:r>
            <a:endParaRPr lang="en-US" sz="817" dirty="0"/>
          </a:p>
        </p:txBody>
      </p:sp>
      <p:sp>
        <p:nvSpPr>
          <p:cNvPr id="46" name="Shape 40"/>
          <p:cNvSpPr/>
          <p:nvPr/>
        </p:nvSpPr>
        <p:spPr>
          <a:xfrm>
            <a:off x="5462965" y="1634713"/>
            <a:ext cx="777921" cy="389376"/>
          </a:xfrm>
          <a:prstGeom prst="rect">
            <a:avLst/>
          </a:prstGeom>
          <a:solidFill>
            <a:srgbClr val="EFF6FF"/>
          </a:solidFill>
          <a:ln/>
        </p:spPr>
        <p:txBody>
          <a:bodyPr/>
          <a:lstStyle/>
          <a:p>
            <a:endParaRPr lang="ja-JP" altLang="en-US" sz="1502"/>
          </a:p>
        </p:txBody>
      </p:sp>
      <p:sp>
        <p:nvSpPr>
          <p:cNvPr id="47" name="Shape 41"/>
          <p:cNvSpPr/>
          <p:nvPr/>
        </p:nvSpPr>
        <p:spPr>
          <a:xfrm>
            <a:off x="5462965" y="2006653"/>
            <a:ext cx="777921" cy="17434"/>
          </a:xfrm>
          <a:prstGeom prst="rect">
            <a:avLst/>
          </a:prstGeom>
          <a:solidFill>
            <a:srgbClr val="2563EB"/>
          </a:solidFill>
          <a:ln/>
        </p:spPr>
        <p:txBody>
          <a:bodyPr/>
          <a:lstStyle/>
          <a:p>
            <a:endParaRPr lang="ja-JP" altLang="en-US" sz="1502"/>
          </a:p>
        </p:txBody>
      </p:sp>
      <p:sp>
        <p:nvSpPr>
          <p:cNvPr id="48" name="Text 42"/>
          <p:cNvSpPr txBox="1"/>
          <p:nvPr/>
        </p:nvSpPr>
        <p:spPr>
          <a:xfrm>
            <a:off x="5553460" y="1738491"/>
            <a:ext cx="689916"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AutoMemo</a:t>
            </a:r>
            <a:endParaRPr lang="en-US" sz="817" dirty="0"/>
          </a:p>
        </p:txBody>
      </p:sp>
      <p:sp>
        <p:nvSpPr>
          <p:cNvPr id="49" name="Shape 43"/>
          <p:cNvSpPr/>
          <p:nvPr/>
        </p:nvSpPr>
        <p:spPr>
          <a:xfrm>
            <a:off x="6241716" y="1634713"/>
            <a:ext cx="769618" cy="389376"/>
          </a:xfrm>
          <a:prstGeom prst="rect">
            <a:avLst/>
          </a:prstGeom>
          <a:solidFill>
            <a:srgbClr val="F1F5F9"/>
          </a:solidFill>
          <a:ln/>
        </p:spPr>
        <p:txBody>
          <a:bodyPr/>
          <a:lstStyle/>
          <a:p>
            <a:endParaRPr lang="ja-JP" altLang="en-US" sz="1502"/>
          </a:p>
        </p:txBody>
      </p:sp>
      <p:sp>
        <p:nvSpPr>
          <p:cNvPr id="50" name="Shape 44"/>
          <p:cNvSpPr/>
          <p:nvPr/>
        </p:nvSpPr>
        <p:spPr>
          <a:xfrm>
            <a:off x="6241716" y="2006653"/>
            <a:ext cx="769618" cy="17434"/>
          </a:xfrm>
          <a:prstGeom prst="rect">
            <a:avLst/>
          </a:prstGeom>
          <a:solidFill>
            <a:srgbClr val="E2E8F0"/>
          </a:solidFill>
          <a:ln/>
        </p:spPr>
        <p:txBody>
          <a:bodyPr/>
          <a:lstStyle/>
          <a:p>
            <a:endParaRPr lang="ja-JP" altLang="en-US" sz="1502"/>
          </a:p>
        </p:txBody>
      </p:sp>
      <p:sp>
        <p:nvSpPr>
          <p:cNvPr id="51" name="Text 45"/>
          <p:cNvSpPr txBox="1"/>
          <p:nvPr/>
        </p:nvSpPr>
        <p:spPr>
          <a:xfrm>
            <a:off x="6531464" y="1738491"/>
            <a:ext cx="274804" cy="164384"/>
          </a:xfrm>
          <a:prstGeom prst="rect">
            <a:avLst/>
          </a:prstGeom>
          <a:noFill/>
          <a:ln/>
        </p:spPr>
        <p:txBody>
          <a:bodyPr wrap="square" lIns="0" tIns="0" rIns="0" bIns="0" rtlCol="0" anchor="ctr"/>
          <a:lstStyle/>
          <a:p>
            <a:pPr algn="ctr"/>
            <a:r>
              <a:rPr lang="en-US" sz="817" b="1" dirty="0">
                <a:solidFill>
                  <a:srgbClr val="475569"/>
                </a:solidFill>
                <a:latin typeface="Meiryo UI" pitchFamily="34" charset="0"/>
                <a:ea typeface="Meiryo UI" pitchFamily="34" charset="-122"/>
                <a:cs typeface="Meiryo UI" pitchFamily="34" charset="-120"/>
              </a:rPr>
              <a:t>A社</a:t>
            </a:r>
            <a:endParaRPr lang="en-US" sz="817" dirty="0"/>
          </a:p>
        </p:txBody>
      </p:sp>
      <p:sp>
        <p:nvSpPr>
          <p:cNvPr id="52" name="Shape 46"/>
          <p:cNvSpPr/>
          <p:nvPr/>
        </p:nvSpPr>
        <p:spPr>
          <a:xfrm>
            <a:off x="7006353" y="1634713"/>
            <a:ext cx="761316" cy="389376"/>
          </a:xfrm>
          <a:prstGeom prst="rect">
            <a:avLst/>
          </a:prstGeom>
          <a:solidFill>
            <a:srgbClr val="F1F5F9"/>
          </a:solidFill>
          <a:ln/>
        </p:spPr>
        <p:txBody>
          <a:bodyPr/>
          <a:lstStyle/>
          <a:p>
            <a:endParaRPr lang="ja-JP" altLang="en-US" sz="1502"/>
          </a:p>
        </p:txBody>
      </p:sp>
      <p:sp>
        <p:nvSpPr>
          <p:cNvPr id="53" name="Shape 47"/>
          <p:cNvSpPr/>
          <p:nvPr/>
        </p:nvSpPr>
        <p:spPr>
          <a:xfrm>
            <a:off x="7006353" y="2006653"/>
            <a:ext cx="761316" cy="17434"/>
          </a:xfrm>
          <a:prstGeom prst="rect">
            <a:avLst/>
          </a:prstGeom>
          <a:solidFill>
            <a:srgbClr val="E2E8F0"/>
          </a:solidFill>
          <a:ln/>
        </p:spPr>
        <p:txBody>
          <a:bodyPr/>
          <a:lstStyle/>
          <a:p>
            <a:endParaRPr lang="ja-JP" altLang="en-US" sz="1502"/>
          </a:p>
        </p:txBody>
      </p:sp>
      <p:sp>
        <p:nvSpPr>
          <p:cNvPr id="54" name="Text 48"/>
          <p:cNvSpPr txBox="1"/>
          <p:nvPr/>
        </p:nvSpPr>
        <p:spPr>
          <a:xfrm>
            <a:off x="7291120" y="1738491"/>
            <a:ext cx="274804" cy="164384"/>
          </a:xfrm>
          <a:prstGeom prst="rect">
            <a:avLst/>
          </a:prstGeom>
          <a:noFill/>
          <a:ln/>
        </p:spPr>
        <p:txBody>
          <a:bodyPr wrap="square" lIns="0" tIns="0" rIns="0" bIns="0" rtlCol="0" anchor="ctr"/>
          <a:lstStyle/>
          <a:p>
            <a:pPr algn="ctr"/>
            <a:r>
              <a:rPr lang="en-US" sz="817" b="1" dirty="0">
                <a:solidFill>
                  <a:srgbClr val="475569"/>
                </a:solidFill>
                <a:latin typeface="Meiryo UI" pitchFamily="34" charset="0"/>
                <a:ea typeface="Meiryo UI" pitchFamily="34" charset="-122"/>
                <a:cs typeface="Meiryo UI" pitchFamily="34" charset="-120"/>
              </a:rPr>
              <a:t>B社</a:t>
            </a:r>
            <a:endParaRPr lang="en-US" sz="817" dirty="0"/>
          </a:p>
        </p:txBody>
      </p:sp>
      <p:sp>
        <p:nvSpPr>
          <p:cNvPr id="55" name="Shape 49"/>
          <p:cNvSpPr/>
          <p:nvPr/>
        </p:nvSpPr>
        <p:spPr>
          <a:xfrm>
            <a:off x="7764348" y="1634713"/>
            <a:ext cx="761316" cy="389376"/>
          </a:xfrm>
          <a:prstGeom prst="rect">
            <a:avLst/>
          </a:prstGeom>
          <a:solidFill>
            <a:srgbClr val="F1F5F9"/>
          </a:solidFill>
          <a:ln/>
        </p:spPr>
        <p:txBody>
          <a:bodyPr/>
          <a:lstStyle/>
          <a:p>
            <a:endParaRPr lang="ja-JP" altLang="en-US" sz="1502"/>
          </a:p>
        </p:txBody>
      </p:sp>
      <p:sp>
        <p:nvSpPr>
          <p:cNvPr id="56" name="Shape 50"/>
          <p:cNvSpPr/>
          <p:nvPr/>
        </p:nvSpPr>
        <p:spPr>
          <a:xfrm>
            <a:off x="7764348" y="2006653"/>
            <a:ext cx="761316" cy="17434"/>
          </a:xfrm>
          <a:prstGeom prst="rect">
            <a:avLst/>
          </a:prstGeom>
          <a:solidFill>
            <a:srgbClr val="E2E8F0"/>
          </a:solidFill>
          <a:ln/>
        </p:spPr>
        <p:txBody>
          <a:bodyPr/>
          <a:lstStyle/>
          <a:p>
            <a:endParaRPr lang="ja-JP" altLang="en-US" sz="1502"/>
          </a:p>
        </p:txBody>
      </p:sp>
      <p:sp>
        <p:nvSpPr>
          <p:cNvPr id="57" name="Text 51"/>
          <p:cNvSpPr txBox="1"/>
          <p:nvPr/>
        </p:nvSpPr>
        <p:spPr>
          <a:xfrm>
            <a:off x="8050775" y="1738491"/>
            <a:ext cx="274804" cy="164384"/>
          </a:xfrm>
          <a:prstGeom prst="rect">
            <a:avLst/>
          </a:prstGeom>
          <a:noFill/>
          <a:ln/>
        </p:spPr>
        <p:txBody>
          <a:bodyPr wrap="square" lIns="0" tIns="0" rIns="0" bIns="0" rtlCol="0" anchor="ctr"/>
          <a:lstStyle/>
          <a:p>
            <a:pPr algn="ctr"/>
            <a:r>
              <a:rPr lang="en-US" sz="817" b="1" dirty="0">
                <a:solidFill>
                  <a:srgbClr val="475569"/>
                </a:solidFill>
                <a:latin typeface="Meiryo UI" pitchFamily="34" charset="0"/>
                <a:ea typeface="Meiryo UI" pitchFamily="34" charset="-122"/>
                <a:cs typeface="Meiryo UI" pitchFamily="34" charset="-120"/>
              </a:rPr>
              <a:t>C社</a:t>
            </a:r>
            <a:endParaRPr lang="en-US" sz="817" dirty="0"/>
          </a:p>
        </p:txBody>
      </p:sp>
      <p:sp>
        <p:nvSpPr>
          <p:cNvPr id="58" name="Shape 52"/>
          <p:cNvSpPr/>
          <p:nvPr/>
        </p:nvSpPr>
        <p:spPr>
          <a:xfrm>
            <a:off x="8523174" y="1634713"/>
            <a:ext cx="761316" cy="389376"/>
          </a:xfrm>
          <a:prstGeom prst="rect">
            <a:avLst/>
          </a:prstGeom>
          <a:solidFill>
            <a:srgbClr val="F1F5F9"/>
          </a:solidFill>
          <a:ln/>
        </p:spPr>
        <p:txBody>
          <a:bodyPr/>
          <a:lstStyle/>
          <a:p>
            <a:endParaRPr lang="ja-JP" altLang="en-US" sz="1502"/>
          </a:p>
        </p:txBody>
      </p:sp>
      <p:sp>
        <p:nvSpPr>
          <p:cNvPr id="59" name="Shape 53"/>
          <p:cNvSpPr/>
          <p:nvPr/>
        </p:nvSpPr>
        <p:spPr>
          <a:xfrm>
            <a:off x="8523174" y="2006653"/>
            <a:ext cx="761316" cy="17434"/>
          </a:xfrm>
          <a:prstGeom prst="rect">
            <a:avLst/>
          </a:prstGeom>
          <a:solidFill>
            <a:srgbClr val="E2E8F0"/>
          </a:solidFill>
          <a:ln/>
        </p:spPr>
        <p:txBody>
          <a:bodyPr/>
          <a:lstStyle/>
          <a:p>
            <a:endParaRPr lang="ja-JP" altLang="en-US" sz="1502"/>
          </a:p>
        </p:txBody>
      </p:sp>
      <p:sp>
        <p:nvSpPr>
          <p:cNvPr id="60" name="Text 54"/>
          <p:cNvSpPr txBox="1"/>
          <p:nvPr/>
        </p:nvSpPr>
        <p:spPr>
          <a:xfrm>
            <a:off x="8805450" y="1738491"/>
            <a:ext cx="283937" cy="164384"/>
          </a:xfrm>
          <a:prstGeom prst="rect">
            <a:avLst/>
          </a:prstGeom>
          <a:noFill/>
          <a:ln/>
        </p:spPr>
        <p:txBody>
          <a:bodyPr wrap="square" lIns="0" tIns="0" rIns="0" bIns="0" rtlCol="0" anchor="ctr"/>
          <a:lstStyle/>
          <a:p>
            <a:pPr algn="ctr"/>
            <a:r>
              <a:rPr lang="en-US" sz="817" b="1" dirty="0">
                <a:solidFill>
                  <a:srgbClr val="475569"/>
                </a:solidFill>
                <a:latin typeface="Meiryo UI" pitchFamily="34" charset="0"/>
                <a:ea typeface="Meiryo UI" pitchFamily="34" charset="-122"/>
                <a:cs typeface="Meiryo UI" pitchFamily="34" charset="-120"/>
              </a:rPr>
              <a:t>D社</a:t>
            </a:r>
            <a:endParaRPr lang="en-US" sz="817" dirty="0"/>
          </a:p>
        </p:txBody>
      </p:sp>
      <p:sp>
        <p:nvSpPr>
          <p:cNvPr id="61" name="Shape 55"/>
          <p:cNvSpPr/>
          <p:nvPr/>
        </p:nvSpPr>
        <p:spPr>
          <a:xfrm>
            <a:off x="4252499" y="2365310"/>
            <a:ext cx="1210467" cy="8302"/>
          </a:xfrm>
          <a:prstGeom prst="rect">
            <a:avLst/>
          </a:prstGeom>
          <a:solidFill>
            <a:srgbClr val="F1F5F9"/>
          </a:solidFill>
          <a:ln/>
        </p:spPr>
        <p:txBody>
          <a:bodyPr/>
          <a:lstStyle/>
          <a:p>
            <a:endParaRPr lang="ja-JP" altLang="en-US" sz="1502"/>
          </a:p>
        </p:txBody>
      </p:sp>
      <p:sp>
        <p:nvSpPr>
          <p:cNvPr id="62" name="Text 56"/>
          <p:cNvSpPr txBox="1"/>
          <p:nvPr/>
        </p:nvSpPr>
        <p:spPr>
          <a:xfrm>
            <a:off x="4382013" y="2114583"/>
            <a:ext cx="897472" cy="164384"/>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経営会議 (10人)</a:t>
            </a:r>
            <a:endParaRPr lang="en-US" sz="817" dirty="0"/>
          </a:p>
        </p:txBody>
      </p:sp>
      <p:sp>
        <p:nvSpPr>
          <p:cNvPr id="63" name="Shape 57"/>
          <p:cNvSpPr/>
          <p:nvPr/>
        </p:nvSpPr>
        <p:spPr>
          <a:xfrm>
            <a:off x="5462965" y="2019107"/>
            <a:ext cx="777921" cy="354506"/>
          </a:xfrm>
          <a:prstGeom prst="rect">
            <a:avLst/>
          </a:prstGeom>
          <a:solidFill>
            <a:srgbClr val="F8FBFF"/>
          </a:solidFill>
          <a:ln w="12699">
            <a:solidFill>
              <a:srgbClr val="E0E7FF"/>
            </a:solidFill>
            <a:prstDash val="solid"/>
          </a:ln>
        </p:spPr>
        <p:txBody>
          <a:bodyPr/>
          <a:lstStyle/>
          <a:p>
            <a:endParaRPr lang="ja-JP" altLang="en-US" sz="1502"/>
          </a:p>
        </p:txBody>
      </p:sp>
      <p:sp>
        <p:nvSpPr>
          <p:cNvPr id="64" name="Text 58"/>
          <p:cNvSpPr txBox="1"/>
          <p:nvPr/>
        </p:nvSpPr>
        <p:spPr>
          <a:xfrm>
            <a:off x="5680484" y="2114583"/>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87.0%</a:t>
            </a:r>
            <a:endParaRPr lang="en-US" sz="817" dirty="0"/>
          </a:p>
        </p:txBody>
      </p:sp>
      <p:sp>
        <p:nvSpPr>
          <p:cNvPr id="65" name="Shape 59"/>
          <p:cNvSpPr/>
          <p:nvPr/>
        </p:nvSpPr>
        <p:spPr>
          <a:xfrm>
            <a:off x="6241716" y="2365310"/>
            <a:ext cx="769618" cy="8302"/>
          </a:xfrm>
          <a:prstGeom prst="rect">
            <a:avLst/>
          </a:prstGeom>
          <a:solidFill>
            <a:srgbClr val="F1F5F9"/>
          </a:solidFill>
          <a:ln/>
        </p:spPr>
        <p:txBody>
          <a:bodyPr/>
          <a:lstStyle/>
          <a:p>
            <a:endParaRPr lang="ja-JP" altLang="en-US" sz="1502"/>
          </a:p>
        </p:txBody>
      </p:sp>
      <p:sp>
        <p:nvSpPr>
          <p:cNvPr id="66" name="Text 60"/>
          <p:cNvSpPr txBox="1"/>
          <p:nvPr/>
        </p:nvSpPr>
        <p:spPr>
          <a:xfrm>
            <a:off x="6465047" y="211458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62.8%</a:t>
            </a:r>
            <a:endParaRPr lang="en-US" sz="817" dirty="0"/>
          </a:p>
        </p:txBody>
      </p:sp>
      <p:sp>
        <p:nvSpPr>
          <p:cNvPr id="67" name="Shape 61"/>
          <p:cNvSpPr/>
          <p:nvPr/>
        </p:nvSpPr>
        <p:spPr>
          <a:xfrm>
            <a:off x="7006353" y="2365310"/>
            <a:ext cx="761316" cy="8302"/>
          </a:xfrm>
          <a:prstGeom prst="rect">
            <a:avLst/>
          </a:prstGeom>
          <a:solidFill>
            <a:srgbClr val="F1F5F9"/>
          </a:solidFill>
          <a:ln/>
        </p:spPr>
        <p:txBody>
          <a:bodyPr/>
          <a:lstStyle/>
          <a:p>
            <a:endParaRPr lang="ja-JP" altLang="en-US" sz="1502"/>
          </a:p>
        </p:txBody>
      </p:sp>
      <p:sp>
        <p:nvSpPr>
          <p:cNvPr id="68" name="Text 62"/>
          <p:cNvSpPr txBox="1"/>
          <p:nvPr/>
        </p:nvSpPr>
        <p:spPr>
          <a:xfrm>
            <a:off x="7224702" y="211458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59.6%</a:t>
            </a:r>
            <a:endParaRPr lang="en-US" sz="817" dirty="0"/>
          </a:p>
        </p:txBody>
      </p:sp>
      <p:sp>
        <p:nvSpPr>
          <p:cNvPr id="69" name="Shape 63"/>
          <p:cNvSpPr/>
          <p:nvPr/>
        </p:nvSpPr>
        <p:spPr>
          <a:xfrm>
            <a:off x="7764348" y="2365310"/>
            <a:ext cx="761316" cy="8302"/>
          </a:xfrm>
          <a:prstGeom prst="rect">
            <a:avLst/>
          </a:prstGeom>
          <a:solidFill>
            <a:srgbClr val="F1F5F9"/>
          </a:solidFill>
          <a:ln/>
        </p:spPr>
        <p:txBody>
          <a:bodyPr/>
          <a:lstStyle/>
          <a:p>
            <a:endParaRPr lang="ja-JP" altLang="en-US" sz="1502"/>
          </a:p>
        </p:txBody>
      </p:sp>
      <p:sp>
        <p:nvSpPr>
          <p:cNvPr id="70" name="Text 64"/>
          <p:cNvSpPr txBox="1"/>
          <p:nvPr/>
        </p:nvSpPr>
        <p:spPr>
          <a:xfrm>
            <a:off x="7982697" y="211458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68.4%</a:t>
            </a:r>
            <a:endParaRPr lang="en-US" sz="817" dirty="0"/>
          </a:p>
        </p:txBody>
      </p:sp>
      <p:sp>
        <p:nvSpPr>
          <p:cNvPr id="71" name="Shape 65"/>
          <p:cNvSpPr/>
          <p:nvPr/>
        </p:nvSpPr>
        <p:spPr>
          <a:xfrm>
            <a:off x="8523174" y="2365310"/>
            <a:ext cx="761316" cy="8302"/>
          </a:xfrm>
          <a:prstGeom prst="rect">
            <a:avLst/>
          </a:prstGeom>
          <a:solidFill>
            <a:srgbClr val="F1F5F9"/>
          </a:solidFill>
          <a:ln/>
        </p:spPr>
        <p:txBody>
          <a:bodyPr/>
          <a:lstStyle/>
          <a:p>
            <a:endParaRPr lang="ja-JP" altLang="en-US" sz="1502"/>
          </a:p>
        </p:txBody>
      </p:sp>
      <p:sp>
        <p:nvSpPr>
          <p:cNvPr id="72" name="Text 66"/>
          <p:cNvSpPr txBox="1"/>
          <p:nvPr/>
        </p:nvSpPr>
        <p:spPr>
          <a:xfrm>
            <a:off x="8740691" y="211458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67.9%</a:t>
            </a:r>
            <a:endParaRPr lang="en-US" sz="817" dirty="0"/>
          </a:p>
        </p:txBody>
      </p:sp>
      <p:sp>
        <p:nvSpPr>
          <p:cNvPr id="73" name="Shape 67"/>
          <p:cNvSpPr/>
          <p:nvPr/>
        </p:nvSpPr>
        <p:spPr>
          <a:xfrm>
            <a:off x="4252499" y="2719816"/>
            <a:ext cx="1210467" cy="8302"/>
          </a:xfrm>
          <a:prstGeom prst="rect">
            <a:avLst/>
          </a:prstGeom>
          <a:solidFill>
            <a:srgbClr val="F1F5F9"/>
          </a:solidFill>
          <a:ln/>
        </p:spPr>
        <p:txBody>
          <a:bodyPr/>
          <a:lstStyle/>
          <a:p>
            <a:endParaRPr lang="ja-JP" altLang="en-US" sz="1502"/>
          </a:p>
        </p:txBody>
      </p:sp>
      <p:sp>
        <p:nvSpPr>
          <p:cNvPr id="74" name="Text 68"/>
          <p:cNvSpPr txBox="1"/>
          <p:nvPr/>
        </p:nvSpPr>
        <p:spPr>
          <a:xfrm>
            <a:off x="4382013" y="2464938"/>
            <a:ext cx="940644" cy="164384"/>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講演会 (女性1人)</a:t>
            </a:r>
            <a:endParaRPr lang="en-US" sz="817" dirty="0"/>
          </a:p>
        </p:txBody>
      </p:sp>
      <p:sp>
        <p:nvSpPr>
          <p:cNvPr id="75" name="Shape 69"/>
          <p:cNvSpPr/>
          <p:nvPr/>
        </p:nvSpPr>
        <p:spPr>
          <a:xfrm>
            <a:off x="5462965" y="2373613"/>
            <a:ext cx="777921" cy="354506"/>
          </a:xfrm>
          <a:prstGeom prst="rect">
            <a:avLst/>
          </a:prstGeom>
          <a:solidFill>
            <a:srgbClr val="F8FBFF"/>
          </a:solidFill>
          <a:ln w="12699">
            <a:solidFill>
              <a:srgbClr val="E0E7FF"/>
            </a:solidFill>
            <a:prstDash val="solid"/>
          </a:ln>
        </p:spPr>
        <p:txBody>
          <a:bodyPr/>
          <a:lstStyle/>
          <a:p>
            <a:endParaRPr lang="ja-JP" altLang="en-US" sz="1502"/>
          </a:p>
        </p:txBody>
      </p:sp>
      <p:sp>
        <p:nvSpPr>
          <p:cNvPr id="76" name="Text 70"/>
          <p:cNvSpPr txBox="1"/>
          <p:nvPr/>
        </p:nvSpPr>
        <p:spPr>
          <a:xfrm>
            <a:off x="5680484" y="2464938"/>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95.1%</a:t>
            </a:r>
            <a:endParaRPr lang="en-US" sz="817" dirty="0"/>
          </a:p>
        </p:txBody>
      </p:sp>
      <p:sp>
        <p:nvSpPr>
          <p:cNvPr id="77" name="Shape 71"/>
          <p:cNvSpPr/>
          <p:nvPr/>
        </p:nvSpPr>
        <p:spPr>
          <a:xfrm>
            <a:off x="6241716" y="2719816"/>
            <a:ext cx="769618" cy="8302"/>
          </a:xfrm>
          <a:prstGeom prst="rect">
            <a:avLst/>
          </a:prstGeom>
          <a:solidFill>
            <a:srgbClr val="F1F5F9"/>
          </a:solidFill>
          <a:ln/>
        </p:spPr>
        <p:txBody>
          <a:bodyPr/>
          <a:lstStyle/>
          <a:p>
            <a:endParaRPr lang="ja-JP" altLang="en-US" sz="1502"/>
          </a:p>
        </p:txBody>
      </p:sp>
      <p:sp>
        <p:nvSpPr>
          <p:cNvPr id="78" name="Text 72"/>
          <p:cNvSpPr txBox="1"/>
          <p:nvPr/>
        </p:nvSpPr>
        <p:spPr>
          <a:xfrm>
            <a:off x="6465047" y="246493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94.9%</a:t>
            </a:r>
            <a:endParaRPr lang="en-US" sz="817" dirty="0"/>
          </a:p>
        </p:txBody>
      </p:sp>
      <p:sp>
        <p:nvSpPr>
          <p:cNvPr id="79" name="Shape 73"/>
          <p:cNvSpPr/>
          <p:nvPr/>
        </p:nvSpPr>
        <p:spPr>
          <a:xfrm>
            <a:off x="7006353" y="2719816"/>
            <a:ext cx="761316" cy="8302"/>
          </a:xfrm>
          <a:prstGeom prst="rect">
            <a:avLst/>
          </a:prstGeom>
          <a:solidFill>
            <a:srgbClr val="F1F5F9"/>
          </a:solidFill>
          <a:ln/>
        </p:spPr>
        <p:txBody>
          <a:bodyPr/>
          <a:lstStyle/>
          <a:p>
            <a:endParaRPr lang="ja-JP" altLang="en-US" sz="1502"/>
          </a:p>
        </p:txBody>
      </p:sp>
      <p:sp>
        <p:nvSpPr>
          <p:cNvPr id="80" name="Text 74"/>
          <p:cNvSpPr txBox="1"/>
          <p:nvPr/>
        </p:nvSpPr>
        <p:spPr>
          <a:xfrm>
            <a:off x="7224702" y="246493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92.6%</a:t>
            </a:r>
            <a:endParaRPr lang="en-US" sz="817" dirty="0"/>
          </a:p>
        </p:txBody>
      </p:sp>
      <p:sp>
        <p:nvSpPr>
          <p:cNvPr id="81" name="Shape 75"/>
          <p:cNvSpPr/>
          <p:nvPr/>
        </p:nvSpPr>
        <p:spPr>
          <a:xfrm>
            <a:off x="7764348" y="2719816"/>
            <a:ext cx="761316" cy="8302"/>
          </a:xfrm>
          <a:prstGeom prst="rect">
            <a:avLst/>
          </a:prstGeom>
          <a:solidFill>
            <a:srgbClr val="F1F5F9"/>
          </a:solidFill>
          <a:ln/>
        </p:spPr>
        <p:txBody>
          <a:bodyPr/>
          <a:lstStyle/>
          <a:p>
            <a:endParaRPr lang="ja-JP" altLang="en-US" sz="1502"/>
          </a:p>
        </p:txBody>
      </p:sp>
      <p:sp>
        <p:nvSpPr>
          <p:cNvPr id="82" name="Text 76"/>
          <p:cNvSpPr txBox="1"/>
          <p:nvPr/>
        </p:nvSpPr>
        <p:spPr>
          <a:xfrm>
            <a:off x="7982697" y="246493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95.7%</a:t>
            </a:r>
            <a:endParaRPr lang="en-US" sz="817" dirty="0"/>
          </a:p>
        </p:txBody>
      </p:sp>
      <p:sp>
        <p:nvSpPr>
          <p:cNvPr id="83" name="Shape 77"/>
          <p:cNvSpPr/>
          <p:nvPr/>
        </p:nvSpPr>
        <p:spPr>
          <a:xfrm>
            <a:off x="8523174" y="2719816"/>
            <a:ext cx="761316" cy="8302"/>
          </a:xfrm>
          <a:prstGeom prst="rect">
            <a:avLst/>
          </a:prstGeom>
          <a:solidFill>
            <a:srgbClr val="F1F5F9"/>
          </a:solidFill>
          <a:ln/>
        </p:spPr>
        <p:txBody>
          <a:bodyPr/>
          <a:lstStyle/>
          <a:p>
            <a:endParaRPr lang="ja-JP" altLang="en-US" sz="1502"/>
          </a:p>
        </p:txBody>
      </p:sp>
      <p:sp>
        <p:nvSpPr>
          <p:cNvPr id="84" name="Text 78"/>
          <p:cNvSpPr txBox="1"/>
          <p:nvPr/>
        </p:nvSpPr>
        <p:spPr>
          <a:xfrm>
            <a:off x="8740691" y="246493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95.3%</a:t>
            </a:r>
            <a:endParaRPr lang="en-US" sz="817" dirty="0"/>
          </a:p>
        </p:txBody>
      </p:sp>
      <p:sp>
        <p:nvSpPr>
          <p:cNvPr id="85" name="Shape 79"/>
          <p:cNvSpPr/>
          <p:nvPr/>
        </p:nvSpPr>
        <p:spPr>
          <a:xfrm>
            <a:off x="4252499" y="3234555"/>
            <a:ext cx="1210467" cy="8302"/>
          </a:xfrm>
          <a:prstGeom prst="rect">
            <a:avLst/>
          </a:prstGeom>
          <a:solidFill>
            <a:srgbClr val="F1F5F9"/>
          </a:solidFill>
          <a:ln/>
        </p:spPr>
        <p:txBody>
          <a:bodyPr/>
          <a:lstStyle/>
          <a:p>
            <a:endParaRPr lang="ja-JP" altLang="en-US" sz="1502"/>
          </a:p>
        </p:txBody>
      </p:sp>
      <p:sp>
        <p:nvSpPr>
          <p:cNvPr id="86" name="Text 80"/>
          <p:cNvSpPr txBox="1"/>
          <p:nvPr/>
        </p:nvSpPr>
        <p:spPr>
          <a:xfrm>
            <a:off x="4382013" y="2814462"/>
            <a:ext cx="1010383" cy="337902"/>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ノイズあり (男性1人)</a:t>
            </a:r>
            <a:endParaRPr lang="en-US" sz="817" dirty="0"/>
          </a:p>
        </p:txBody>
      </p:sp>
      <p:sp>
        <p:nvSpPr>
          <p:cNvPr id="87" name="Shape 81"/>
          <p:cNvSpPr/>
          <p:nvPr/>
        </p:nvSpPr>
        <p:spPr>
          <a:xfrm>
            <a:off x="5462965" y="2723967"/>
            <a:ext cx="777921" cy="518890"/>
          </a:xfrm>
          <a:prstGeom prst="rect">
            <a:avLst/>
          </a:prstGeom>
          <a:solidFill>
            <a:srgbClr val="F8FBFF"/>
          </a:solidFill>
          <a:ln w="12699">
            <a:solidFill>
              <a:srgbClr val="E0E7FF"/>
            </a:solidFill>
            <a:prstDash val="solid"/>
          </a:ln>
        </p:spPr>
        <p:txBody>
          <a:bodyPr/>
          <a:lstStyle/>
          <a:p>
            <a:endParaRPr lang="ja-JP" altLang="en-US" sz="1502"/>
          </a:p>
        </p:txBody>
      </p:sp>
      <p:sp>
        <p:nvSpPr>
          <p:cNvPr id="88" name="Text 82"/>
          <p:cNvSpPr txBox="1"/>
          <p:nvPr/>
        </p:nvSpPr>
        <p:spPr>
          <a:xfrm>
            <a:off x="5680484" y="2899145"/>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95.2%</a:t>
            </a:r>
            <a:endParaRPr lang="en-US" sz="817" dirty="0"/>
          </a:p>
        </p:txBody>
      </p:sp>
      <p:sp>
        <p:nvSpPr>
          <p:cNvPr id="89" name="Shape 83"/>
          <p:cNvSpPr/>
          <p:nvPr/>
        </p:nvSpPr>
        <p:spPr>
          <a:xfrm>
            <a:off x="6241716" y="3234555"/>
            <a:ext cx="769618" cy="8302"/>
          </a:xfrm>
          <a:prstGeom prst="rect">
            <a:avLst/>
          </a:prstGeom>
          <a:solidFill>
            <a:srgbClr val="F1F5F9"/>
          </a:solidFill>
          <a:ln/>
        </p:spPr>
        <p:txBody>
          <a:bodyPr/>
          <a:lstStyle/>
          <a:p>
            <a:endParaRPr lang="ja-JP" altLang="en-US" sz="1502"/>
          </a:p>
        </p:txBody>
      </p:sp>
      <p:sp>
        <p:nvSpPr>
          <p:cNvPr id="90" name="Text 84"/>
          <p:cNvSpPr txBox="1"/>
          <p:nvPr/>
        </p:nvSpPr>
        <p:spPr>
          <a:xfrm>
            <a:off x="6465047" y="289914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80.4%</a:t>
            </a:r>
            <a:endParaRPr lang="en-US" sz="817" dirty="0"/>
          </a:p>
        </p:txBody>
      </p:sp>
      <p:sp>
        <p:nvSpPr>
          <p:cNvPr id="91" name="Shape 85"/>
          <p:cNvSpPr/>
          <p:nvPr/>
        </p:nvSpPr>
        <p:spPr>
          <a:xfrm>
            <a:off x="7006353" y="3234555"/>
            <a:ext cx="761316" cy="8302"/>
          </a:xfrm>
          <a:prstGeom prst="rect">
            <a:avLst/>
          </a:prstGeom>
          <a:solidFill>
            <a:srgbClr val="F1F5F9"/>
          </a:solidFill>
          <a:ln/>
        </p:spPr>
        <p:txBody>
          <a:bodyPr/>
          <a:lstStyle/>
          <a:p>
            <a:endParaRPr lang="ja-JP" altLang="en-US" sz="1502"/>
          </a:p>
        </p:txBody>
      </p:sp>
      <p:sp>
        <p:nvSpPr>
          <p:cNvPr id="92" name="Text 86"/>
          <p:cNvSpPr txBox="1"/>
          <p:nvPr/>
        </p:nvSpPr>
        <p:spPr>
          <a:xfrm>
            <a:off x="7224702" y="289914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78.7%</a:t>
            </a:r>
            <a:endParaRPr lang="en-US" sz="817" dirty="0"/>
          </a:p>
        </p:txBody>
      </p:sp>
      <p:sp>
        <p:nvSpPr>
          <p:cNvPr id="93" name="Shape 87"/>
          <p:cNvSpPr/>
          <p:nvPr/>
        </p:nvSpPr>
        <p:spPr>
          <a:xfrm>
            <a:off x="7764348" y="3234555"/>
            <a:ext cx="761316" cy="8302"/>
          </a:xfrm>
          <a:prstGeom prst="rect">
            <a:avLst/>
          </a:prstGeom>
          <a:solidFill>
            <a:srgbClr val="F1F5F9"/>
          </a:solidFill>
          <a:ln/>
        </p:spPr>
        <p:txBody>
          <a:bodyPr/>
          <a:lstStyle/>
          <a:p>
            <a:endParaRPr lang="ja-JP" altLang="en-US" sz="1502"/>
          </a:p>
        </p:txBody>
      </p:sp>
      <p:sp>
        <p:nvSpPr>
          <p:cNvPr id="94" name="Text 88"/>
          <p:cNvSpPr txBox="1"/>
          <p:nvPr/>
        </p:nvSpPr>
        <p:spPr>
          <a:xfrm>
            <a:off x="7982697" y="289914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94.3%</a:t>
            </a:r>
            <a:endParaRPr lang="en-US" sz="817" dirty="0"/>
          </a:p>
        </p:txBody>
      </p:sp>
      <p:sp>
        <p:nvSpPr>
          <p:cNvPr id="95" name="Shape 89"/>
          <p:cNvSpPr/>
          <p:nvPr/>
        </p:nvSpPr>
        <p:spPr>
          <a:xfrm>
            <a:off x="8523174" y="3234555"/>
            <a:ext cx="761316" cy="8302"/>
          </a:xfrm>
          <a:prstGeom prst="rect">
            <a:avLst/>
          </a:prstGeom>
          <a:solidFill>
            <a:srgbClr val="F1F5F9"/>
          </a:solidFill>
          <a:ln/>
        </p:spPr>
        <p:txBody>
          <a:bodyPr/>
          <a:lstStyle/>
          <a:p>
            <a:endParaRPr lang="ja-JP" altLang="en-US" sz="1502"/>
          </a:p>
        </p:txBody>
      </p:sp>
      <p:sp>
        <p:nvSpPr>
          <p:cNvPr id="96" name="Text 90"/>
          <p:cNvSpPr txBox="1"/>
          <p:nvPr/>
        </p:nvSpPr>
        <p:spPr>
          <a:xfrm>
            <a:off x="8740691" y="289914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94.9%</a:t>
            </a:r>
            <a:endParaRPr lang="en-US" sz="817" dirty="0"/>
          </a:p>
        </p:txBody>
      </p:sp>
      <p:sp>
        <p:nvSpPr>
          <p:cNvPr id="97" name="Shape 91"/>
          <p:cNvSpPr/>
          <p:nvPr/>
        </p:nvSpPr>
        <p:spPr>
          <a:xfrm>
            <a:off x="4252499" y="3753445"/>
            <a:ext cx="1210467" cy="8302"/>
          </a:xfrm>
          <a:prstGeom prst="rect">
            <a:avLst/>
          </a:prstGeom>
          <a:solidFill>
            <a:srgbClr val="F1F5F9"/>
          </a:solidFill>
          <a:ln/>
        </p:spPr>
        <p:txBody>
          <a:bodyPr/>
          <a:lstStyle/>
          <a:p>
            <a:endParaRPr lang="ja-JP" altLang="en-US" sz="1502"/>
          </a:p>
        </p:txBody>
      </p:sp>
      <p:sp>
        <p:nvSpPr>
          <p:cNvPr id="98" name="Text 92"/>
          <p:cNvSpPr txBox="1"/>
          <p:nvPr/>
        </p:nvSpPr>
        <p:spPr>
          <a:xfrm>
            <a:off x="4382013" y="3333352"/>
            <a:ext cx="1010383" cy="337902"/>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アナウンス (女性1人)</a:t>
            </a:r>
            <a:endParaRPr lang="en-US" sz="817" dirty="0"/>
          </a:p>
        </p:txBody>
      </p:sp>
      <p:sp>
        <p:nvSpPr>
          <p:cNvPr id="99" name="Shape 93"/>
          <p:cNvSpPr/>
          <p:nvPr/>
        </p:nvSpPr>
        <p:spPr>
          <a:xfrm>
            <a:off x="5462965" y="3242857"/>
            <a:ext cx="777921" cy="518890"/>
          </a:xfrm>
          <a:prstGeom prst="rect">
            <a:avLst/>
          </a:prstGeom>
          <a:solidFill>
            <a:srgbClr val="F8FBFF"/>
          </a:solidFill>
          <a:ln w="12699">
            <a:solidFill>
              <a:srgbClr val="E0E7FF"/>
            </a:solidFill>
            <a:prstDash val="solid"/>
          </a:ln>
        </p:spPr>
        <p:txBody>
          <a:bodyPr/>
          <a:lstStyle/>
          <a:p>
            <a:endParaRPr lang="ja-JP" altLang="en-US" sz="1502"/>
          </a:p>
        </p:txBody>
      </p:sp>
      <p:sp>
        <p:nvSpPr>
          <p:cNvPr id="100" name="Text 94"/>
          <p:cNvSpPr txBox="1"/>
          <p:nvPr/>
        </p:nvSpPr>
        <p:spPr>
          <a:xfrm>
            <a:off x="5680484" y="3418035"/>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97.0%</a:t>
            </a:r>
            <a:endParaRPr lang="en-US" sz="817" dirty="0"/>
          </a:p>
        </p:txBody>
      </p:sp>
      <p:sp>
        <p:nvSpPr>
          <p:cNvPr id="101" name="Shape 95"/>
          <p:cNvSpPr/>
          <p:nvPr/>
        </p:nvSpPr>
        <p:spPr>
          <a:xfrm>
            <a:off x="6241716" y="3753445"/>
            <a:ext cx="769618" cy="8302"/>
          </a:xfrm>
          <a:prstGeom prst="rect">
            <a:avLst/>
          </a:prstGeom>
          <a:solidFill>
            <a:srgbClr val="F1F5F9"/>
          </a:solidFill>
          <a:ln/>
        </p:spPr>
        <p:txBody>
          <a:bodyPr/>
          <a:lstStyle/>
          <a:p>
            <a:endParaRPr lang="ja-JP" altLang="en-US" sz="1502"/>
          </a:p>
        </p:txBody>
      </p:sp>
      <p:sp>
        <p:nvSpPr>
          <p:cNvPr id="102" name="Text 96"/>
          <p:cNvSpPr txBox="1"/>
          <p:nvPr/>
        </p:nvSpPr>
        <p:spPr>
          <a:xfrm>
            <a:off x="6465047" y="341803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94.9%</a:t>
            </a:r>
            <a:endParaRPr lang="en-US" sz="817" dirty="0"/>
          </a:p>
        </p:txBody>
      </p:sp>
      <p:sp>
        <p:nvSpPr>
          <p:cNvPr id="103" name="Shape 97"/>
          <p:cNvSpPr/>
          <p:nvPr/>
        </p:nvSpPr>
        <p:spPr>
          <a:xfrm>
            <a:off x="7006353" y="3753445"/>
            <a:ext cx="761316" cy="8302"/>
          </a:xfrm>
          <a:prstGeom prst="rect">
            <a:avLst/>
          </a:prstGeom>
          <a:solidFill>
            <a:srgbClr val="F1F5F9"/>
          </a:solidFill>
          <a:ln/>
        </p:spPr>
        <p:txBody>
          <a:bodyPr/>
          <a:lstStyle/>
          <a:p>
            <a:endParaRPr lang="ja-JP" altLang="en-US" sz="1502"/>
          </a:p>
        </p:txBody>
      </p:sp>
      <p:sp>
        <p:nvSpPr>
          <p:cNvPr id="104" name="Text 98"/>
          <p:cNvSpPr txBox="1"/>
          <p:nvPr/>
        </p:nvSpPr>
        <p:spPr>
          <a:xfrm>
            <a:off x="7224702" y="341803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96.6%</a:t>
            </a:r>
            <a:endParaRPr lang="en-US" sz="817" dirty="0"/>
          </a:p>
        </p:txBody>
      </p:sp>
      <p:sp>
        <p:nvSpPr>
          <p:cNvPr id="105" name="Shape 99"/>
          <p:cNvSpPr/>
          <p:nvPr/>
        </p:nvSpPr>
        <p:spPr>
          <a:xfrm>
            <a:off x="7764348" y="3753445"/>
            <a:ext cx="761316" cy="8302"/>
          </a:xfrm>
          <a:prstGeom prst="rect">
            <a:avLst/>
          </a:prstGeom>
          <a:solidFill>
            <a:srgbClr val="F1F5F9"/>
          </a:solidFill>
          <a:ln/>
        </p:spPr>
        <p:txBody>
          <a:bodyPr/>
          <a:lstStyle/>
          <a:p>
            <a:endParaRPr lang="ja-JP" altLang="en-US" sz="1502"/>
          </a:p>
        </p:txBody>
      </p:sp>
      <p:sp>
        <p:nvSpPr>
          <p:cNvPr id="106" name="Text 100"/>
          <p:cNvSpPr txBox="1"/>
          <p:nvPr/>
        </p:nvSpPr>
        <p:spPr>
          <a:xfrm>
            <a:off x="7982697" y="341803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96.2%</a:t>
            </a:r>
            <a:endParaRPr lang="en-US" sz="817" dirty="0"/>
          </a:p>
        </p:txBody>
      </p:sp>
      <p:sp>
        <p:nvSpPr>
          <p:cNvPr id="107" name="Shape 101"/>
          <p:cNvSpPr/>
          <p:nvPr/>
        </p:nvSpPr>
        <p:spPr>
          <a:xfrm>
            <a:off x="8523174" y="3753445"/>
            <a:ext cx="761316" cy="8302"/>
          </a:xfrm>
          <a:prstGeom prst="rect">
            <a:avLst/>
          </a:prstGeom>
          <a:solidFill>
            <a:srgbClr val="F1F5F9"/>
          </a:solidFill>
          <a:ln/>
        </p:spPr>
        <p:txBody>
          <a:bodyPr/>
          <a:lstStyle/>
          <a:p>
            <a:endParaRPr lang="ja-JP" altLang="en-US" sz="1502"/>
          </a:p>
        </p:txBody>
      </p:sp>
      <p:sp>
        <p:nvSpPr>
          <p:cNvPr id="108" name="Text 102"/>
          <p:cNvSpPr txBox="1"/>
          <p:nvPr/>
        </p:nvSpPr>
        <p:spPr>
          <a:xfrm>
            <a:off x="8740691" y="3418035"/>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96.2%</a:t>
            </a:r>
            <a:endParaRPr lang="en-US" sz="817" dirty="0"/>
          </a:p>
        </p:txBody>
      </p:sp>
      <p:sp>
        <p:nvSpPr>
          <p:cNvPr id="109" name="Shape 103"/>
          <p:cNvSpPr/>
          <p:nvPr/>
        </p:nvSpPr>
        <p:spPr>
          <a:xfrm>
            <a:off x="4252499" y="4107951"/>
            <a:ext cx="1210467" cy="8302"/>
          </a:xfrm>
          <a:prstGeom prst="rect">
            <a:avLst/>
          </a:prstGeom>
          <a:solidFill>
            <a:srgbClr val="F1F5F9"/>
          </a:solidFill>
          <a:ln/>
        </p:spPr>
        <p:txBody>
          <a:bodyPr/>
          <a:lstStyle/>
          <a:p>
            <a:endParaRPr lang="ja-JP" altLang="en-US" sz="1502"/>
          </a:p>
        </p:txBody>
      </p:sp>
      <p:sp>
        <p:nvSpPr>
          <p:cNvPr id="110" name="Text 104"/>
          <p:cNvSpPr txBox="1"/>
          <p:nvPr/>
        </p:nvSpPr>
        <p:spPr>
          <a:xfrm>
            <a:off x="4382013" y="3852243"/>
            <a:ext cx="828564" cy="164384"/>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対談 (男女2人)</a:t>
            </a:r>
            <a:endParaRPr lang="en-US" sz="817" dirty="0"/>
          </a:p>
        </p:txBody>
      </p:sp>
      <p:sp>
        <p:nvSpPr>
          <p:cNvPr id="111" name="Shape 105"/>
          <p:cNvSpPr/>
          <p:nvPr/>
        </p:nvSpPr>
        <p:spPr>
          <a:xfrm>
            <a:off x="5462965" y="3761748"/>
            <a:ext cx="777921" cy="354506"/>
          </a:xfrm>
          <a:prstGeom prst="rect">
            <a:avLst/>
          </a:prstGeom>
          <a:solidFill>
            <a:srgbClr val="F8FBFF"/>
          </a:solidFill>
          <a:ln w="12699">
            <a:solidFill>
              <a:srgbClr val="E0E7FF"/>
            </a:solidFill>
            <a:prstDash val="solid"/>
          </a:ln>
        </p:spPr>
        <p:txBody>
          <a:bodyPr/>
          <a:lstStyle/>
          <a:p>
            <a:endParaRPr lang="ja-JP" altLang="en-US" sz="1502"/>
          </a:p>
        </p:txBody>
      </p:sp>
      <p:sp>
        <p:nvSpPr>
          <p:cNvPr id="112" name="Text 106"/>
          <p:cNvSpPr txBox="1"/>
          <p:nvPr/>
        </p:nvSpPr>
        <p:spPr>
          <a:xfrm>
            <a:off x="5680484" y="3852243"/>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98.0%</a:t>
            </a:r>
            <a:endParaRPr lang="en-US" sz="817" dirty="0"/>
          </a:p>
        </p:txBody>
      </p:sp>
      <p:sp>
        <p:nvSpPr>
          <p:cNvPr id="113" name="Shape 107"/>
          <p:cNvSpPr/>
          <p:nvPr/>
        </p:nvSpPr>
        <p:spPr>
          <a:xfrm>
            <a:off x="6241716" y="4107951"/>
            <a:ext cx="769618" cy="8302"/>
          </a:xfrm>
          <a:prstGeom prst="rect">
            <a:avLst/>
          </a:prstGeom>
          <a:solidFill>
            <a:srgbClr val="F1F5F9"/>
          </a:solidFill>
          <a:ln/>
        </p:spPr>
        <p:txBody>
          <a:bodyPr/>
          <a:lstStyle/>
          <a:p>
            <a:endParaRPr lang="ja-JP" altLang="en-US" sz="1502"/>
          </a:p>
        </p:txBody>
      </p:sp>
      <p:sp>
        <p:nvSpPr>
          <p:cNvPr id="114" name="Text 108"/>
          <p:cNvSpPr txBox="1"/>
          <p:nvPr/>
        </p:nvSpPr>
        <p:spPr>
          <a:xfrm>
            <a:off x="6465047" y="385224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96.1%</a:t>
            </a:r>
            <a:endParaRPr lang="en-US" sz="817" dirty="0"/>
          </a:p>
        </p:txBody>
      </p:sp>
      <p:sp>
        <p:nvSpPr>
          <p:cNvPr id="115" name="Shape 109"/>
          <p:cNvSpPr/>
          <p:nvPr/>
        </p:nvSpPr>
        <p:spPr>
          <a:xfrm>
            <a:off x="7006353" y="4107951"/>
            <a:ext cx="761316" cy="8302"/>
          </a:xfrm>
          <a:prstGeom prst="rect">
            <a:avLst/>
          </a:prstGeom>
          <a:solidFill>
            <a:srgbClr val="F1F5F9"/>
          </a:solidFill>
          <a:ln/>
        </p:spPr>
        <p:txBody>
          <a:bodyPr/>
          <a:lstStyle/>
          <a:p>
            <a:endParaRPr lang="ja-JP" altLang="en-US" sz="1502"/>
          </a:p>
        </p:txBody>
      </p:sp>
      <p:sp>
        <p:nvSpPr>
          <p:cNvPr id="116" name="Text 110"/>
          <p:cNvSpPr txBox="1"/>
          <p:nvPr/>
        </p:nvSpPr>
        <p:spPr>
          <a:xfrm>
            <a:off x="7224702" y="385224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91.0%</a:t>
            </a:r>
            <a:endParaRPr lang="en-US" sz="817" dirty="0"/>
          </a:p>
        </p:txBody>
      </p:sp>
      <p:sp>
        <p:nvSpPr>
          <p:cNvPr id="117" name="Shape 111"/>
          <p:cNvSpPr/>
          <p:nvPr/>
        </p:nvSpPr>
        <p:spPr>
          <a:xfrm>
            <a:off x="7764348" y="4107951"/>
            <a:ext cx="761316" cy="8302"/>
          </a:xfrm>
          <a:prstGeom prst="rect">
            <a:avLst/>
          </a:prstGeom>
          <a:solidFill>
            <a:srgbClr val="F1F5F9"/>
          </a:solidFill>
          <a:ln/>
        </p:spPr>
        <p:txBody>
          <a:bodyPr/>
          <a:lstStyle/>
          <a:p>
            <a:endParaRPr lang="ja-JP" altLang="en-US" sz="1502"/>
          </a:p>
        </p:txBody>
      </p:sp>
      <p:sp>
        <p:nvSpPr>
          <p:cNvPr id="118" name="Text 112"/>
          <p:cNvSpPr txBox="1"/>
          <p:nvPr/>
        </p:nvSpPr>
        <p:spPr>
          <a:xfrm>
            <a:off x="7982697" y="385224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95.5%</a:t>
            </a:r>
            <a:endParaRPr lang="en-US" sz="817" dirty="0"/>
          </a:p>
        </p:txBody>
      </p:sp>
      <p:sp>
        <p:nvSpPr>
          <p:cNvPr id="119" name="Shape 113"/>
          <p:cNvSpPr/>
          <p:nvPr/>
        </p:nvSpPr>
        <p:spPr>
          <a:xfrm>
            <a:off x="8523174" y="4107951"/>
            <a:ext cx="761316" cy="8302"/>
          </a:xfrm>
          <a:prstGeom prst="rect">
            <a:avLst/>
          </a:prstGeom>
          <a:solidFill>
            <a:srgbClr val="F1F5F9"/>
          </a:solidFill>
          <a:ln/>
        </p:spPr>
        <p:txBody>
          <a:bodyPr/>
          <a:lstStyle/>
          <a:p>
            <a:endParaRPr lang="ja-JP" altLang="en-US" sz="1502"/>
          </a:p>
        </p:txBody>
      </p:sp>
      <p:sp>
        <p:nvSpPr>
          <p:cNvPr id="120" name="Text 114"/>
          <p:cNvSpPr txBox="1"/>
          <p:nvPr/>
        </p:nvSpPr>
        <p:spPr>
          <a:xfrm>
            <a:off x="8740691" y="3852243"/>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96.1%</a:t>
            </a:r>
            <a:endParaRPr lang="en-US" sz="817" dirty="0"/>
          </a:p>
        </p:txBody>
      </p:sp>
      <p:sp>
        <p:nvSpPr>
          <p:cNvPr id="121" name="Shape 115"/>
          <p:cNvSpPr/>
          <p:nvPr/>
        </p:nvSpPr>
        <p:spPr>
          <a:xfrm>
            <a:off x="4252499" y="4622690"/>
            <a:ext cx="1210467" cy="8302"/>
          </a:xfrm>
          <a:prstGeom prst="rect">
            <a:avLst/>
          </a:prstGeom>
          <a:solidFill>
            <a:srgbClr val="F1F5F9"/>
          </a:solidFill>
          <a:ln/>
        </p:spPr>
        <p:txBody>
          <a:bodyPr/>
          <a:lstStyle/>
          <a:p>
            <a:endParaRPr lang="ja-JP" altLang="en-US" sz="1502"/>
          </a:p>
        </p:txBody>
      </p:sp>
      <p:sp>
        <p:nvSpPr>
          <p:cNvPr id="122" name="Text 116"/>
          <p:cNvSpPr txBox="1"/>
          <p:nvPr/>
        </p:nvSpPr>
        <p:spPr>
          <a:xfrm>
            <a:off x="4382013" y="4202597"/>
            <a:ext cx="1010383" cy="337902"/>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会議 (男3女1/ノイズ)</a:t>
            </a:r>
            <a:endParaRPr lang="en-US" sz="817" dirty="0"/>
          </a:p>
        </p:txBody>
      </p:sp>
      <p:sp>
        <p:nvSpPr>
          <p:cNvPr id="123" name="Shape 117"/>
          <p:cNvSpPr/>
          <p:nvPr/>
        </p:nvSpPr>
        <p:spPr>
          <a:xfrm>
            <a:off x="5462965" y="4112102"/>
            <a:ext cx="777921" cy="518890"/>
          </a:xfrm>
          <a:prstGeom prst="rect">
            <a:avLst/>
          </a:prstGeom>
          <a:solidFill>
            <a:srgbClr val="F8FBFF"/>
          </a:solidFill>
          <a:ln w="12699">
            <a:solidFill>
              <a:srgbClr val="E0E7FF"/>
            </a:solidFill>
            <a:prstDash val="solid"/>
          </a:ln>
        </p:spPr>
        <p:txBody>
          <a:bodyPr/>
          <a:lstStyle/>
          <a:p>
            <a:endParaRPr lang="ja-JP" altLang="en-US" sz="1502"/>
          </a:p>
        </p:txBody>
      </p:sp>
      <p:sp>
        <p:nvSpPr>
          <p:cNvPr id="124" name="Text 118"/>
          <p:cNvSpPr txBox="1"/>
          <p:nvPr/>
        </p:nvSpPr>
        <p:spPr>
          <a:xfrm>
            <a:off x="5647276" y="4287281"/>
            <a:ext cx="499795"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100.0%</a:t>
            </a:r>
            <a:endParaRPr lang="en-US" sz="817" dirty="0"/>
          </a:p>
        </p:txBody>
      </p:sp>
      <p:sp>
        <p:nvSpPr>
          <p:cNvPr id="125" name="Shape 119"/>
          <p:cNvSpPr/>
          <p:nvPr/>
        </p:nvSpPr>
        <p:spPr>
          <a:xfrm>
            <a:off x="6241716" y="4622690"/>
            <a:ext cx="769618" cy="8302"/>
          </a:xfrm>
          <a:prstGeom prst="rect">
            <a:avLst/>
          </a:prstGeom>
          <a:solidFill>
            <a:srgbClr val="F1F5F9"/>
          </a:solidFill>
          <a:ln/>
        </p:spPr>
        <p:txBody>
          <a:bodyPr/>
          <a:lstStyle/>
          <a:p>
            <a:endParaRPr lang="ja-JP" altLang="en-US" sz="1502"/>
          </a:p>
        </p:txBody>
      </p:sp>
      <p:sp>
        <p:nvSpPr>
          <p:cNvPr id="126" name="Text 120"/>
          <p:cNvSpPr txBox="1"/>
          <p:nvPr/>
        </p:nvSpPr>
        <p:spPr>
          <a:xfrm>
            <a:off x="6465047" y="4287281"/>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99.1%</a:t>
            </a:r>
            <a:endParaRPr lang="en-US" sz="817" dirty="0"/>
          </a:p>
        </p:txBody>
      </p:sp>
      <p:sp>
        <p:nvSpPr>
          <p:cNvPr id="127" name="Shape 121"/>
          <p:cNvSpPr/>
          <p:nvPr/>
        </p:nvSpPr>
        <p:spPr>
          <a:xfrm>
            <a:off x="7006353" y="4622690"/>
            <a:ext cx="761316" cy="8302"/>
          </a:xfrm>
          <a:prstGeom prst="rect">
            <a:avLst/>
          </a:prstGeom>
          <a:solidFill>
            <a:srgbClr val="F1F5F9"/>
          </a:solidFill>
          <a:ln/>
        </p:spPr>
        <p:txBody>
          <a:bodyPr/>
          <a:lstStyle/>
          <a:p>
            <a:endParaRPr lang="ja-JP" altLang="en-US" sz="1502"/>
          </a:p>
        </p:txBody>
      </p:sp>
      <p:sp>
        <p:nvSpPr>
          <p:cNvPr id="128" name="Text 122"/>
          <p:cNvSpPr txBox="1"/>
          <p:nvPr/>
        </p:nvSpPr>
        <p:spPr>
          <a:xfrm>
            <a:off x="7224702" y="4287281"/>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96.5%</a:t>
            </a:r>
            <a:endParaRPr lang="en-US" sz="817" dirty="0"/>
          </a:p>
        </p:txBody>
      </p:sp>
      <p:sp>
        <p:nvSpPr>
          <p:cNvPr id="129" name="Shape 123"/>
          <p:cNvSpPr/>
          <p:nvPr/>
        </p:nvSpPr>
        <p:spPr>
          <a:xfrm>
            <a:off x="7764348" y="4622690"/>
            <a:ext cx="761316" cy="8302"/>
          </a:xfrm>
          <a:prstGeom prst="rect">
            <a:avLst/>
          </a:prstGeom>
          <a:solidFill>
            <a:srgbClr val="F1F5F9"/>
          </a:solidFill>
          <a:ln/>
        </p:spPr>
        <p:txBody>
          <a:bodyPr/>
          <a:lstStyle/>
          <a:p>
            <a:endParaRPr lang="ja-JP" altLang="en-US" sz="1502"/>
          </a:p>
        </p:txBody>
      </p:sp>
      <p:sp>
        <p:nvSpPr>
          <p:cNvPr id="130" name="Text 124"/>
          <p:cNvSpPr txBox="1"/>
          <p:nvPr/>
        </p:nvSpPr>
        <p:spPr>
          <a:xfrm>
            <a:off x="7982697" y="4287281"/>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98.2%</a:t>
            </a:r>
            <a:endParaRPr lang="en-US" sz="817" dirty="0"/>
          </a:p>
        </p:txBody>
      </p:sp>
      <p:sp>
        <p:nvSpPr>
          <p:cNvPr id="131" name="Shape 125"/>
          <p:cNvSpPr/>
          <p:nvPr/>
        </p:nvSpPr>
        <p:spPr>
          <a:xfrm>
            <a:off x="8523174" y="4622690"/>
            <a:ext cx="761316" cy="8302"/>
          </a:xfrm>
          <a:prstGeom prst="rect">
            <a:avLst/>
          </a:prstGeom>
          <a:solidFill>
            <a:srgbClr val="F1F5F9"/>
          </a:solidFill>
          <a:ln/>
        </p:spPr>
        <p:txBody>
          <a:bodyPr/>
          <a:lstStyle/>
          <a:p>
            <a:endParaRPr lang="ja-JP" altLang="en-US" sz="1502"/>
          </a:p>
        </p:txBody>
      </p:sp>
      <p:sp>
        <p:nvSpPr>
          <p:cNvPr id="132" name="Text 126"/>
          <p:cNvSpPr txBox="1"/>
          <p:nvPr/>
        </p:nvSpPr>
        <p:spPr>
          <a:xfrm>
            <a:off x="8740691" y="4287281"/>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98.2%</a:t>
            </a:r>
            <a:endParaRPr lang="en-US" sz="817" dirty="0"/>
          </a:p>
        </p:txBody>
      </p:sp>
      <p:sp>
        <p:nvSpPr>
          <p:cNvPr id="133" name="Text 127"/>
          <p:cNvSpPr txBox="1"/>
          <p:nvPr/>
        </p:nvSpPr>
        <p:spPr>
          <a:xfrm>
            <a:off x="4382013" y="4721488"/>
            <a:ext cx="767958" cy="164384"/>
          </a:xfrm>
          <a:prstGeom prst="rect">
            <a:avLst/>
          </a:prstGeom>
          <a:noFill/>
          <a:ln/>
        </p:spPr>
        <p:txBody>
          <a:bodyPr wrap="square" lIns="0" tIns="0" rIns="0" bIns="0" rtlCol="0" anchor="ctr"/>
          <a:lstStyle/>
          <a:p>
            <a:r>
              <a:rPr lang="en-US" sz="817" b="1" dirty="0">
                <a:solidFill>
                  <a:srgbClr val="334155"/>
                </a:solidFill>
                <a:latin typeface="Meiryo UI" pitchFamily="34" charset="0"/>
                <a:ea typeface="Meiryo UI" pitchFamily="34" charset="-122"/>
                <a:cs typeface="Meiryo UI" pitchFamily="34" charset="-120"/>
              </a:rPr>
              <a:t>専門用語多め</a:t>
            </a:r>
            <a:endParaRPr lang="en-US" sz="817" dirty="0"/>
          </a:p>
        </p:txBody>
      </p:sp>
      <p:sp>
        <p:nvSpPr>
          <p:cNvPr id="134" name="Shape 128"/>
          <p:cNvSpPr/>
          <p:nvPr/>
        </p:nvSpPr>
        <p:spPr>
          <a:xfrm>
            <a:off x="5462965" y="4630993"/>
            <a:ext cx="777921" cy="346204"/>
          </a:xfrm>
          <a:prstGeom prst="rect">
            <a:avLst/>
          </a:prstGeom>
          <a:solidFill>
            <a:srgbClr val="F8FBFF"/>
          </a:solidFill>
          <a:ln w="12699">
            <a:solidFill>
              <a:srgbClr val="E0E7FF"/>
            </a:solidFill>
            <a:prstDash val="solid"/>
          </a:ln>
        </p:spPr>
        <p:txBody>
          <a:bodyPr/>
          <a:lstStyle/>
          <a:p>
            <a:endParaRPr lang="ja-JP" altLang="en-US" sz="1502"/>
          </a:p>
        </p:txBody>
      </p:sp>
      <p:sp>
        <p:nvSpPr>
          <p:cNvPr id="135" name="Text 129"/>
          <p:cNvSpPr txBox="1"/>
          <p:nvPr/>
        </p:nvSpPr>
        <p:spPr>
          <a:xfrm>
            <a:off x="5680484" y="4721488"/>
            <a:ext cx="430887" cy="164384"/>
          </a:xfrm>
          <a:prstGeom prst="rect">
            <a:avLst/>
          </a:prstGeom>
          <a:noFill/>
          <a:ln/>
        </p:spPr>
        <p:txBody>
          <a:bodyPr wrap="square" lIns="0" tIns="0" rIns="0" bIns="0" rtlCol="0" anchor="ctr"/>
          <a:lstStyle/>
          <a:p>
            <a:pPr algn="ctr"/>
            <a:r>
              <a:rPr lang="en-US" sz="817" b="1" dirty="0">
                <a:solidFill>
                  <a:srgbClr val="0056B3"/>
                </a:solidFill>
                <a:latin typeface="Meiryo UI" pitchFamily="34" charset="0"/>
                <a:ea typeface="Meiryo UI" pitchFamily="34" charset="-122"/>
                <a:cs typeface="Meiryo UI" pitchFamily="34" charset="-120"/>
              </a:rPr>
              <a:t>93.2%</a:t>
            </a:r>
            <a:endParaRPr lang="en-US" sz="817" dirty="0"/>
          </a:p>
        </p:txBody>
      </p:sp>
      <p:sp>
        <p:nvSpPr>
          <p:cNvPr id="136" name="Text 130"/>
          <p:cNvSpPr txBox="1"/>
          <p:nvPr/>
        </p:nvSpPr>
        <p:spPr>
          <a:xfrm>
            <a:off x="6465047" y="472148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94.0%</a:t>
            </a:r>
            <a:endParaRPr lang="en-US" sz="817" dirty="0"/>
          </a:p>
        </p:txBody>
      </p:sp>
      <p:sp>
        <p:nvSpPr>
          <p:cNvPr id="137" name="Text 131"/>
          <p:cNvSpPr txBox="1"/>
          <p:nvPr/>
        </p:nvSpPr>
        <p:spPr>
          <a:xfrm>
            <a:off x="7224702" y="472148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92.0%</a:t>
            </a:r>
            <a:endParaRPr lang="en-US" sz="817" dirty="0"/>
          </a:p>
        </p:txBody>
      </p:sp>
      <p:sp>
        <p:nvSpPr>
          <p:cNvPr id="138" name="Text 132"/>
          <p:cNvSpPr txBox="1"/>
          <p:nvPr/>
        </p:nvSpPr>
        <p:spPr>
          <a:xfrm>
            <a:off x="7982697" y="472148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92.3%</a:t>
            </a:r>
            <a:endParaRPr lang="en-US" sz="817" dirty="0"/>
          </a:p>
        </p:txBody>
      </p:sp>
      <p:sp>
        <p:nvSpPr>
          <p:cNvPr id="139" name="Text 133"/>
          <p:cNvSpPr txBox="1"/>
          <p:nvPr/>
        </p:nvSpPr>
        <p:spPr>
          <a:xfrm>
            <a:off x="8740691" y="4721488"/>
            <a:ext cx="413452" cy="164384"/>
          </a:xfrm>
          <a:prstGeom prst="rect">
            <a:avLst/>
          </a:prstGeom>
          <a:noFill/>
          <a:ln/>
        </p:spPr>
        <p:txBody>
          <a:bodyPr wrap="square" lIns="0" tIns="0" rIns="0" bIns="0" rtlCol="0" anchor="ctr"/>
          <a:lstStyle/>
          <a:p>
            <a:pPr algn="ctr"/>
            <a:r>
              <a:rPr lang="en-US" sz="817" dirty="0">
                <a:solidFill>
                  <a:srgbClr val="64748B"/>
                </a:solidFill>
                <a:latin typeface="Meiryo UI" pitchFamily="34" charset="0"/>
                <a:ea typeface="Meiryo UI" pitchFamily="34" charset="-122"/>
                <a:cs typeface="Meiryo UI" pitchFamily="34" charset="-120"/>
              </a:rPr>
              <a:t>93.5%</a:t>
            </a:r>
            <a:endParaRPr lang="en-US" sz="817" dirty="0"/>
          </a:p>
        </p:txBody>
      </p:sp>
      <p:sp>
        <p:nvSpPr>
          <p:cNvPr id="140" name="Shape 134"/>
          <p:cNvSpPr/>
          <p:nvPr/>
        </p:nvSpPr>
        <p:spPr>
          <a:xfrm>
            <a:off x="4243367" y="5115013"/>
            <a:ext cx="5050255" cy="648405"/>
          </a:xfrm>
          <a:prstGeom prst="roundRect">
            <a:avLst>
              <a:gd name="adj" fmla="val 6829"/>
            </a:avLst>
          </a:prstGeom>
          <a:solidFill>
            <a:srgbClr val="FFFBEB"/>
          </a:solidFill>
          <a:ln/>
        </p:spPr>
        <p:txBody>
          <a:bodyPr/>
          <a:lstStyle/>
          <a:p>
            <a:endParaRPr lang="ja-JP" altLang="en-US" sz="1502"/>
          </a:p>
        </p:txBody>
      </p:sp>
      <p:sp>
        <p:nvSpPr>
          <p:cNvPr id="141" name="Shape 135"/>
          <p:cNvSpPr/>
          <p:nvPr/>
        </p:nvSpPr>
        <p:spPr>
          <a:xfrm>
            <a:off x="4243366" y="5115013"/>
            <a:ext cx="34870" cy="648405"/>
          </a:xfrm>
          <a:prstGeom prst="rect">
            <a:avLst/>
          </a:prstGeom>
          <a:solidFill>
            <a:srgbClr val="F59E0B"/>
          </a:solidFill>
          <a:ln/>
        </p:spPr>
        <p:txBody>
          <a:bodyPr/>
          <a:lstStyle/>
          <a:p>
            <a:endParaRPr lang="ja-JP" altLang="en-US" sz="1502"/>
          </a:p>
        </p:txBody>
      </p:sp>
      <p:sp>
        <p:nvSpPr>
          <p:cNvPr id="142" name="Text 136"/>
          <p:cNvSpPr txBox="1"/>
          <p:nvPr/>
        </p:nvSpPr>
        <p:spPr>
          <a:xfrm>
            <a:off x="4382013" y="5210489"/>
            <a:ext cx="4886701" cy="441680"/>
          </a:xfrm>
          <a:prstGeom prst="rect">
            <a:avLst/>
          </a:prstGeom>
          <a:noFill/>
          <a:ln/>
        </p:spPr>
        <p:txBody>
          <a:bodyPr wrap="square" lIns="0" tIns="0" rIns="0" bIns="0" rtlCol="0" anchor="ctr"/>
          <a:lstStyle/>
          <a:p>
            <a:pPr algn="l"/>
            <a:r>
              <a:rPr lang="en-US" sz="726" dirty="0">
                <a:solidFill>
                  <a:srgbClr val="92400E"/>
                </a:solidFill>
                <a:latin typeface="Meiryo UI" pitchFamily="34" charset="0"/>
                <a:ea typeface="Meiryo UI" pitchFamily="34" charset="-122"/>
                <a:cs typeface="Meiryo UI" pitchFamily="34" charset="-120"/>
              </a:rPr>
              <a:t>ご注意： テキスト化の精度は、話し方、マイクとの距離、周囲の騒音などの環境により変動します。 </a:t>
            </a:r>
          </a:p>
          <a:p>
            <a:pPr algn="l"/>
            <a:r>
              <a:rPr lang="ja-JP" altLang="en-US" sz="726" dirty="0">
                <a:solidFill>
                  <a:srgbClr val="92400E"/>
                </a:solidFill>
                <a:latin typeface="Meiryo UI" pitchFamily="34" charset="0"/>
                <a:ea typeface="Meiryo UI" pitchFamily="34" charset="-122"/>
                <a:cs typeface="Meiryo UI" pitchFamily="34" charset="-120"/>
              </a:rPr>
              <a:t>　　　　　　　</a:t>
            </a:r>
            <a:r>
              <a:rPr lang="en-US" sz="726" dirty="0">
                <a:solidFill>
                  <a:srgbClr val="92400E"/>
                </a:solidFill>
                <a:latin typeface="Meiryo UI" pitchFamily="34" charset="0"/>
                <a:ea typeface="Meiryo UI" pitchFamily="34" charset="-122"/>
                <a:cs typeface="Meiryo UI" pitchFamily="34" charset="-120"/>
              </a:rPr>
              <a:t>※上記数値は、環境音が約40dbの会議室等の条件下でオートメモにて録音し検証した結果です</a:t>
            </a:r>
          </a:p>
          <a:p>
            <a:pPr algn="l"/>
            <a:r>
              <a:rPr lang="ja-JP" altLang="en-US" sz="726" dirty="0">
                <a:solidFill>
                  <a:srgbClr val="92400E"/>
                </a:solidFill>
                <a:latin typeface="Meiryo UI" pitchFamily="34" charset="0"/>
                <a:ea typeface="Meiryo UI" pitchFamily="34" charset="-122"/>
                <a:cs typeface="Meiryo UI" pitchFamily="34" charset="-120"/>
              </a:rPr>
              <a:t>　　　　　　　　　</a:t>
            </a:r>
            <a:r>
              <a:rPr lang="en-US" sz="726" dirty="0">
                <a:solidFill>
                  <a:srgbClr val="92400E"/>
                </a:solidFill>
                <a:latin typeface="Meiryo UI" pitchFamily="34" charset="0"/>
                <a:ea typeface="Meiryo UI" pitchFamily="34" charset="-122"/>
                <a:cs typeface="Meiryo UI" pitchFamily="34" charset="-120"/>
              </a:rPr>
              <a:t>（ソースネクスト調べ／2025年6月）。</a:t>
            </a:r>
            <a:endParaRPr lang="en-US" sz="72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98387"/>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7" y="346204"/>
            <a:ext cx="666670"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5" name="Text 3"/>
          <p:cNvSpPr txBox="1"/>
          <p:nvPr/>
        </p:nvSpPr>
        <p:spPr>
          <a:xfrm>
            <a:off x="620266" y="605234"/>
            <a:ext cx="3805749"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フィラー除去・話者分離機能</a:t>
            </a:r>
            <a:endParaRPr lang="en-US" sz="2088" dirty="0"/>
          </a:p>
        </p:txBody>
      </p:sp>
      <p:sp>
        <p:nvSpPr>
          <p:cNvPr id="6" name="Shape 4"/>
          <p:cNvSpPr/>
          <p:nvPr/>
        </p:nvSpPr>
        <p:spPr>
          <a:xfrm>
            <a:off x="620266" y="1331681"/>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7" name="Shape 5"/>
          <p:cNvSpPr/>
          <p:nvPr/>
        </p:nvSpPr>
        <p:spPr>
          <a:xfrm>
            <a:off x="758914" y="1470327"/>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8" name="Image 0" descr="preencoded.png"/>
          <p:cNvPicPr>
            <a:picLocks noChangeAspect="1"/>
          </p:cNvPicPr>
          <p:nvPr/>
        </p:nvPicPr>
        <p:blipFill>
          <a:blip r:embed="rId3"/>
          <a:srcRect/>
          <a:stretch/>
        </p:blipFill>
        <p:spPr>
          <a:xfrm>
            <a:off x="866843" y="1578257"/>
            <a:ext cx="172687" cy="172687"/>
          </a:xfrm>
          <a:prstGeom prst="rect">
            <a:avLst/>
          </a:prstGeom>
        </p:spPr>
      </p:pic>
      <p:sp>
        <p:nvSpPr>
          <p:cNvPr id="9" name="Text 6"/>
          <p:cNvSpPr txBox="1"/>
          <p:nvPr/>
        </p:nvSpPr>
        <p:spPr>
          <a:xfrm>
            <a:off x="1277804" y="1470328"/>
            <a:ext cx="1349115"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強力なフィラー除去</a:t>
            </a:r>
            <a:endParaRPr lang="en-US" sz="999" dirty="0"/>
          </a:p>
        </p:txBody>
      </p:sp>
      <p:sp>
        <p:nvSpPr>
          <p:cNvPr id="10" name="Text 7"/>
          <p:cNvSpPr txBox="1"/>
          <p:nvPr/>
        </p:nvSpPr>
        <p:spPr>
          <a:xfrm>
            <a:off x="1277804" y="1711924"/>
            <a:ext cx="2557921" cy="484851"/>
          </a:xfrm>
          <a:prstGeom prst="rect">
            <a:avLst/>
          </a:prstGeom>
          <a:noFill/>
          <a:ln/>
        </p:spPr>
        <p:txBody>
          <a:bodyPr wrap="square" lIns="0" tIns="0" rIns="0" bIns="0" rtlCol="0" anchor="ctr"/>
          <a:lstStyle/>
          <a:p>
            <a:r>
              <a:rPr lang="en-US" sz="817" dirty="0">
                <a:solidFill>
                  <a:srgbClr val="4B5563"/>
                </a:solidFill>
                <a:latin typeface="Meiryo UI" pitchFamily="34" charset="0"/>
                <a:ea typeface="Meiryo UI" pitchFamily="34" charset="-122"/>
                <a:cs typeface="Meiryo UI" pitchFamily="34" charset="-120"/>
              </a:rPr>
              <a:t>「えーっと」「あのー」等の不要な言葉だけでなく、挨拶の重複など聞き取りにくい部分もまとめて整理し、読みやすい議事録を生成します。</a:t>
            </a:r>
            <a:endParaRPr lang="en-US" sz="817" dirty="0"/>
          </a:p>
        </p:txBody>
      </p:sp>
      <p:sp>
        <p:nvSpPr>
          <p:cNvPr id="11" name="Shape 8"/>
          <p:cNvSpPr/>
          <p:nvPr/>
        </p:nvSpPr>
        <p:spPr>
          <a:xfrm>
            <a:off x="620266" y="2461616"/>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12" name="Shape 9"/>
          <p:cNvSpPr/>
          <p:nvPr/>
        </p:nvSpPr>
        <p:spPr>
          <a:xfrm>
            <a:off x="758914" y="2599433"/>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13" name="Image 1" descr="preencoded.png"/>
          <p:cNvPicPr>
            <a:picLocks noChangeAspect="1"/>
          </p:cNvPicPr>
          <p:nvPr/>
        </p:nvPicPr>
        <p:blipFill>
          <a:blip r:embed="rId4"/>
          <a:srcRect/>
          <a:stretch/>
        </p:blipFill>
        <p:spPr>
          <a:xfrm>
            <a:off x="845257" y="2707362"/>
            <a:ext cx="215858" cy="172687"/>
          </a:xfrm>
          <a:prstGeom prst="rect">
            <a:avLst/>
          </a:prstGeom>
        </p:spPr>
      </p:pic>
      <p:sp>
        <p:nvSpPr>
          <p:cNvPr id="14" name="Text 10"/>
          <p:cNvSpPr txBox="1"/>
          <p:nvPr/>
        </p:nvSpPr>
        <p:spPr>
          <a:xfrm>
            <a:off x="1277804" y="2599433"/>
            <a:ext cx="943135"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自動話者分離</a:t>
            </a:r>
            <a:endParaRPr lang="en-US" sz="999" dirty="0"/>
          </a:p>
        </p:txBody>
      </p:sp>
      <p:sp>
        <p:nvSpPr>
          <p:cNvPr id="15" name="Text 11"/>
          <p:cNvSpPr txBox="1"/>
          <p:nvPr/>
        </p:nvSpPr>
        <p:spPr>
          <a:xfrm>
            <a:off x="1277805" y="2841859"/>
            <a:ext cx="2567054" cy="484851"/>
          </a:xfrm>
          <a:prstGeom prst="rect">
            <a:avLst/>
          </a:prstGeom>
          <a:noFill/>
          <a:ln/>
        </p:spPr>
        <p:txBody>
          <a:bodyPr wrap="square" lIns="0" tIns="0" rIns="0" bIns="0" rtlCol="0" anchor="ctr"/>
          <a:lstStyle/>
          <a:p>
            <a:r>
              <a:rPr lang="en-US" sz="817" dirty="0">
                <a:solidFill>
                  <a:srgbClr val="4B5563"/>
                </a:solidFill>
                <a:latin typeface="Meiryo UI" pitchFamily="34" charset="0"/>
                <a:ea typeface="Meiryo UI" pitchFamily="34" charset="-122"/>
                <a:cs typeface="Meiryo UI" pitchFamily="34" charset="-120"/>
              </a:rPr>
              <a:t>事前登録なしで、音声の周波数や特徴点から話者を自動的に識別・分離。人数制限はなく、多人数会議でも「誰の発言か」が明確になります。</a:t>
            </a:r>
            <a:endParaRPr lang="en-US" sz="817" dirty="0"/>
          </a:p>
        </p:txBody>
      </p:sp>
      <p:sp>
        <p:nvSpPr>
          <p:cNvPr id="16" name="Shape 12"/>
          <p:cNvSpPr/>
          <p:nvPr/>
        </p:nvSpPr>
        <p:spPr>
          <a:xfrm>
            <a:off x="620266" y="3590722"/>
            <a:ext cx="3364070" cy="1002911"/>
          </a:xfrm>
          <a:prstGeom prst="roundRect">
            <a:avLst>
              <a:gd name="adj" fmla="val 5709"/>
            </a:avLst>
          </a:prstGeom>
          <a:solidFill>
            <a:srgbClr val="F8FBFF"/>
          </a:solidFill>
          <a:ln w="12699">
            <a:solidFill>
              <a:srgbClr val="E0E7FF"/>
            </a:solidFill>
            <a:prstDash val="solid"/>
          </a:ln>
        </p:spPr>
        <p:txBody>
          <a:bodyPr/>
          <a:lstStyle/>
          <a:p>
            <a:endParaRPr lang="ja-JP" altLang="en-US" sz="1502"/>
          </a:p>
        </p:txBody>
      </p:sp>
      <p:sp>
        <p:nvSpPr>
          <p:cNvPr id="17" name="Shape 13"/>
          <p:cNvSpPr/>
          <p:nvPr/>
        </p:nvSpPr>
        <p:spPr>
          <a:xfrm>
            <a:off x="758914" y="3729369"/>
            <a:ext cx="389376" cy="389376"/>
          </a:xfrm>
          <a:prstGeom prst="roundRect">
            <a:avLst>
              <a:gd name="adj" fmla="val 37906"/>
            </a:avLst>
          </a:prstGeom>
          <a:solidFill>
            <a:srgbClr val="FFFFFF"/>
          </a:solidFill>
          <a:ln w="12699">
            <a:solidFill>
              <a:srgbClr val="DBEAFE"/>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18" name="Image 2" descr="preencoded.png"/>
          <p:cNvPicPr>
            <a:picLocks noChangeAspect="1"/>
          </p:cNvPicPr>
          <p:nvPr/>
        </p:nvPicPr>
        <p:blipFill>
          <a:blip r:embed="rId5"/>
          <a:srcRect/>
          <a:stretch/>
        </p:blipFill>
        <p:spPr>
          <a:xfrm>
            <a:off x="866843" y="3837298"/>
            <a:ext cx="172687" cy="172687"/>
          </a:xfrm>
          <a:prstGeom prst="rect">
            <a:avLst/>
          </a:prstGeom>
        </p:spPr>
      </p:pic>
      <p:sp>
        <p:nvSpPr>
          <p:cNvPr id="19" name="Text 14"/>
          <p:cNvSpPr txBox="1"/>
          <p:nvPr/>
        </p:nvSpPr>
        <p:spPr>
          <a:xfrm>
            <a:off x="1277805" y="3729369"/>
            <a:ext cx="1081782" cy="207556"/>
          </a:xfrm>
          <a:prstGeom prst="rect">
            <a:avLst/>
          </a:prstGeom>
          <a:noFill/>
          <a:ln/>
        </p:spPr>
        <p:txBody>
          <a:bodyPr wrap="square" lIns="0" tIns="0" rIns="0" bIns="0" rtlCol="0" anchor="ctr"/>
          <a:lstStyle/>
          <a:p>
            <a:r>
              <a:rPr lang="en-US" sz="999" b="1" dirty="0">
                <a:solidFill>
                  <a:srgbClr val="1E3A8A"/>
                </a:solidFill>
                <a:latin typeface="Meiryo UI" pitchFamily="34" charset="0"/>
                <a:ea typeface="Meiryo UI" pitchFamily="34" charset="-122"/>
                <a:cs typeface="Meiryo UI" pitchFamily="34" charset="-120"/>
              </a:rPr>
              <a:t>柔軟な編集機能</a:t>
            </a:r>
            <a:endParaRPr lang="en-US" sz="999" dirty="0"/>
          </a:p>
        </p:txBody>
      </p:sp>
      <p:sp>
        <p:nvSpPr>
          <p:cNvPr id="20" name="Text 15"/>
          <p:cNvSpPr txBox="1"/>
          <p:nvPr/>
        </p:nvSpPr>
        <p:spPr>
          <a:xfrm>
            <a:off x="1277804" y="3970964"/>
            <a:ext cx="2557921" cy="484851"/>
          </a:xfrm>
          <a:prstGeom prst="rect">
            <a:avLst/>
          </a:prstGeom>
          <a:noFill/>
          <a:ln/>
        </p:spPr>
        <p:txBody>
          <a:bodyPr wrap="square" lIns="0" tIns="0" rIns="0" bIns="0" rtlCol="0" anchor="ctr"/>
          <a:lstStyle/>
          <a:p>
            <a:r>
              <a:rPr lang="en-US" sz="817" dirty="0">
                <a:solidFill>
                  <a:srgbClr val="4B5563"/>
                </a:solidFill>
                <a:latin typeface="Meiryo UI" pitchFamily="34" charset="0"/>
                <a:ea typeface="Meiryo UI" pitchFamily="34" charset="-122"/>
                <a:cs typeface="Meiryo UI" pitchFamily="34" charset="-120"/>
              </a:rPr>
              <a:t>文字起こし後のテキスト編集はもちろん、話者名の変更や追加も可能。一括変更機能により、議事録の修正時間を大幅に短縮できます。</a:t>
            </a:r>
            <a:endParaRPr lang="en-US" sz="817" dirty="0"/>
          </a:p>
        </p:txBody>
      </p:sp>
      <p:sp>
        <p:nvSpPr>
          <p:cNvPr id="21" name="Text 16"/>
          <p:cNvSpPr txBox="1"/>
          <p:nvPr/>
        </p:nvSpPr>
        <p:spPr>
          <a:xfrm>
            <a:off x="4243366" y="1331681"/>
            <a:ext cx="2317987"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フィラー除去・出力比較（抜粋例）</a:t>
            </a:r>
            <a:endParaRPr lang="en-US" sz="999" dirty="0"/>
          </a:p>
        </p:txBody>
      </p:sp>
      <p:sp>
        <p:nvSpPr>
          <p:cNvPr id="22" name="Text 17"/>
          <p:cNvSpPr txBox="1"/>
          <p:nvPr/>
        </p:nvSpPr>
        <p:spPr>
          <a:xfrm>
            <a:off x="7663891" y="1383985"/>
            <a:ext cx="1712753" cy="147780"/>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※2025/1/22時点での比較検証結果</a:t>
            </a:r>
            <a:endParaRPr lang="en-US" sz="726" dirty="0"/>
          </a:p>
        </p:txBody>
      </p:sp>
      <p:sp>
        <p:nvSpPr>
          <p:cNvPr id="23" name="Shape 18"/>
          <p:cNvSpPr/>
          <p:nvPr/>
        </p:nvSpPr>
        <p:spPr>
          <a:xfrm>
            <a:off x="4243367" y="1625580"/>
            <a:ext cx="5050255" cy="2542147"/>
          </a:xfrm>
          <a:prstGeom prst="roundRect">
            <a:avLst>
              <a:gd name="adj" fmla="val 1111"/>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24" name="Shape 19"/>
          <p:cNvSpPr/>
          <p:nvPr/>
        </p:nvSpPr>
        <p:spPr>
          <a:xfrm>
            <a:off x="4252499" y="1634713"/>
            <a:ext cx="1383984" cy="337071"/>
          </a:xfrm>
          <a:prstGeom prst="rect">
            <a:avLst/>
          </a:prstGeom>
          <a:solidFill>
            <a:srgbClr val="F1F5F9"/>
          </a:solidFill>
          <a:ln/>
        </p:spPr>
        <p:txBody>
          <a:bodyPr/>
          <a:lstStyle/>
          <a:p>
            <a:endParaRPr lang="ja-JP" altLang="en-US" sz="1502"/>
          </a:p>
        </p:txBody>
      </p:sp>
      <p:sp>
        <p:nvSpPr>
          <p:cNvPr id="25" name="Shape 20"/>
          <p:cNvSpPr/>
          <p:nvPr/>
        </p:nvSpPr>
        <p:spPr>
          <a:xfrm>
            <a:off x="4252499" y="1954349"/>
            <a:ext cx="1383984" cy="17434"/>
          </a:xfrm>
          <a:prstGeom prst="rect">
            <a:avLst/>
          </a:prstGeom>
          <a:solidFill>
            <a:srgbClr val="E2E8F0"/>
          </a:solidFill>
          <a:ln/>
        </p:spPr>
        <p:txBody>
          <a:bodyPr/>
          <a:lstStyle/>
          <a:p>
            <a:endParaRPr lang="ja-JP" altLang="en-US" sz="1502"/>
          </a:p>
        </p:txBody>
      </p:sp>
      <p:sp>
        <p:nvSpPr>
          <p:cNvPr id="26" name="Text 21"/>
          <p:cNvSpPr txBox="1"/>
          <p:nvPr/>
        </p:nvSpPr>
        <p:spPr>
          <a:xfrm>
            <a:off x="4382013" y="1721056"/>
            <a:ext cx="596932" cy="147780"/>
          </a:xfrm>
          <a:prstGeom prst="rect">
            <a:avLst/>
          </a:prstGeom>
          <a:noFill/>
          <a:ln/>
        </p:spPr>
        <p:txBody>
          <a:bodyPr wrap="square" lIns="0" tIns="0" rIns="0" bIns="0" rtlCol="0" anchor="ctr"/>
          <a:lstStyle/>
          <a:p>
            <a:r>
              <a:rPr lang="en-US" sz="726" b="1" dirty="0">
                <a:solidFill>
                  <a:srgbClr val="475569"/>
                </a:solidFill>
                <a:latin typeface="Meiryo UI" pitchFamily="34" charset="0"/>
                <a:ea typeface="Meiryo UI" pitchFamily="34" charset="-122"/>
                <a:cs typeface="Meiryo UI" pitchFamily="34" charset="-120"/>
              </a:rPr>
              <a:t>検証シーン</a:t>
            </a:r>
            <a:endParaRPr lang="en-US" sz="726" dirty="0"/>
          </a:p>
        </p:txBody>
      </p:sp>
      <p:sp>
        <p:nvSpPr>
          <p:cNvPr id="27" name="Shape 22"/>
          <p:cNvSpPr/>
          <p:nvPr/>
        </p:nvSpPr>
        <p:spPr>
          <a:xfrm>
            <a:off x="5635652" y="1634713"/>
            <a:ext cx="2075561" cy="337071"/>
          </a:xfrm>
          <a:prstGeom prst="rect">
            <a:avLst/>
          </a:prstGeom>
          <a:solidFill>
            <a:srgbClr val="EFF6FF"/>
          </a:solidFill>
          <a:ln/>
        </p:spPr>
        <p:txBody>
          <a:bodyPr/>
          <a:lstStyle/>
          <a:p>
            <a:endParaRPr lang="ja-JP" altLang="en-US" sz="1502"/>
          </a:p>
        </p:txBody>
      </p:sp>
      <p:sp>
        <p:nvSpPr>
          <p:cNvPr id="28" name="Shape 23"/>
          <p:cNvSpPr/>
          <p:nvPr/>
        </p:nvSpPr>
        <p:spPr>
          <a:xfrm>
            <a:off x="5635652" y="1954349"/>
            <a:ext cx="2075561" cy="17434"/>
          </a:xfrm>
          <a:prstGeom prst="rect">
            <a:avLst/>
          </a:prstGeom>
          <a:solidFill>
            <a:srgbClr val="2563EB"/>
          </a:solidFill>
          <a:ln/>
        </p:spPr>
        <p:txBody>
          <a:bodyPr/>
          <a:lstStyle/>
          <a:p>
            <a:endParaRPr lang="ja-JP" altLang="en-US" sz="1502"/>
          </a:p>
        </p:txBody>
      </p:sp>
      <p:sp>
        <p:nvSpPr>
          <p:cNvPr id="29" name="Text 24"/>
          <p:cNvSpPr txBox="1"/>
          <p:nvPr/>
        </p:nvSpPr>
        <p:spPr>
          <a:xfrm>
            <a:off x="6139598" y="1721056"/>
            <a:ext cx="1150691" cy="147780"/>
          </a:xfrm>
          <a:prstGeom prst="rect">
            <a:avLst/>
          </a:prstGeom>
          <a:noFill/>
          <a:ln/>
        </p:spPr>
        <p:txBody>
          <a:bodyPr wrap="square" lIns="0" tIns="0" rIns="0" bIns="0" rtlCol="0" anchor="ctr"/>
          <a:lstStyle/>
          <a:p>
            <a:pPr algn="ctr"/>
            <a:r>
              <a:rPr lang="en-US" sz="726" b="1" dirty="0">
                <a:solidFill>
                  <a:srgbClr val="0056B3"/>
                </a:solidFill>
                <a:latin typeface="Meiryo UI" pitchFamily="34" charset="0"/>
                <a:ea typeface="Meiryo UI" pitchFamily="34" charset="-122"/>
                <a:cs typeface="Meiryo UI" pitchFamily="34" charset="-120"/>
              </a:rPr>
              <a:t>AutoMemo (除去あり)</a:t>
            </a:r>
            <a:endParaRPr lang="en-US" sz="726" dirty="0"/>
          </a:p>
        </p:txBody>
      </p:sp>
      <p:sp>
        <p:nvSpPr>
          <p:cNvPr id="30" name="Shape 25"/>
          <p:cNvSpPr/>
          <p:nvPr/>
        </p:nvSpPr>
        <p:spPr>
          <a:xfrm>
            <a:off x="7711213" y="1634713"/>
            <a:ext cx="1574105" cy="337071"/>
          </a:xfrm>
          <a:prstGeom prst="rect">
            <a:avLst/>
          </a:prstGeom>
          <a:solidFill>
            <a:srgbClr val="F1F5F9"/>
          </a:solidFill>
          <a:ln/>
        </p:spPr>
        <p:txBody>
          <a:bodyPr/>
          <a:lstStyle/>
          <a:p>
            <a:endParaRPr lang="ja-JP" altLang="en-US" sz="1502"/>
          </a:p>
        </p:txBody>
      </p:sp>
      <p:sp>
        <p:nvSpPr>
          <p:cNvPr id="31" name="Shape 26"/>
          <p:cNvSpPr/>
          <p:nvPr/>
        </p:nvSpPr>
        <p:spPr>
          <a:xfrm>
            <a:off x="7711213" y="1954349"/>
            <a:ext cx="1574105" cy="17434"/>
          </a:xfrm>
          <a:prstGeom prst="rect">
            <a:avLst/>
          </a:prstGeom>
          <a:solidFill>
            <a:srgbClr val="E2E8F0"/>
          </a:solidFill>
          <a:ln/>
        </p:spPr>
        <p:txBody>
          <a:bodyPr/>
          <a:lstStyle/>
          <a:p>
            <a:endParaRPr lang="ja-JP" altLang="en-US" sz="1502"/>
          </a:p>
        </p:txBody>
      </p:sp>
      <p:sp>
        <p:nvSpPr>
          <p:cNvPr id="32" name="Text 27"/>
          <p:cNvSpPr txBox="1"/>
          <p:nvPr/>
        </p:nvSpPr>
        <p:spPr>
          <a:xfrm>
            <a:off x="7978545" y="1721056"/>
            <a:ext cx="1115822" cy="147780"/>
          </a:xfrm>
          <a:prstGeom prst="rect">
            <a:avLst/>
          </a:prstGeom>
          <a:noFill/>
          <a:ln/>
        </p:spPr>
        <p:txBody>
          <a:bodyPr wrap="square" lIns="0" tIns="0" rIns="0" bIns="0" rtlCol="0" anchor="ctr"/>
          <a:lstStyle/>
          <a:p>
            <a:pPr algn="ctr"/>
            <a:r>
              <a:rPr lang="en-US" sz="726" b="1" dirty="0">
                <a:solidFill>
                  <a:srgbClr val="475569"/>
                </a:solidFill>
                <a:latin typeface="Meiryo UI" pitchFamily="34" charset="0"/>
                <a:ea typeface="Meiryo UI" pitchFamily="34" charset="-122"/>
                <a:cs typeface="Meiryo UI" pitchFamily="34" charset="-120"/>
              </a:rPr>
              <a:t>他社製品例 (原文まま)</a:t>
            </a:r>
            <a:endParaRPr lang="en-US" sz="726" dirty="0"/>
          </a:p>
        </p:txBody>
      </p:sp>
      <p:sp>
        <p:nvSpPr>
          <p:cNvPr id="33" name="Shape 28"/>
          <p:cNvSpPr/>
          <p:nvPr/>
        </p:nvSpPr>
        <p:spPr>
          <a:xfrm>
            <a:off x="4252499" y="3009564"/>
            <a:ext cx="1383984" cy="8302"/>
          </a:xfrm>
          <a:prstGeom prst="rect">
            <a:avLst/>
          </a:prstGeom>
          <a:solidFill>
            <a:srgbClr val="F1F5F9"/>
          </a:solidFill>
          <a:ln/>
        </p:spPr>
        <p:txBody>
          <a:bodyPr/>
          <a:lstStyle/>
          <a:p>
            <a:endParaRPr lang="ja-JP" altLang="en-US" sz="1502"/>
          </a:p>
        </p:txBody>
      </p:sp>
      <p:sp>
        <p:nvSpPr>
          <p:cNvPr id="34" name="Text 29"/>
          <p:cNvSpPr txBox="1"/>
          <p:nvPr/>
        </p:nvSpPr>
        <p:spPr>
          <a:xfrm>
            <a:off x="4382013" y="2416784"/>
            <a:ext cx="1245337" cy="147780"/>
          </a:xfrm>
          <a:prstGeom prst="rect">
            <a:avLst/>
          </a:prstGeom>
          <a:noFill/>
          <a:ln/>
        </p:spPr>
        <p:txBody>
          <a:bodyPr wrap="square" lIns="0" tIns="0" rIns="0" bIns="0" rtlCol="0" anchor="ctr"/>
          <a:lstStyle/>
          <a:p>
            <a:r>
              <a:rPr lang="en-US" sz="726" b="1" dirty="0">
                <a:solidFill>
                  <a:srgbClr val="334155"/>
                </a:solidFill>
                <a:latin typeface="Meiryo UI" pitchFamily="34" charset="0"/>
                <a:ea typeface="Meiryo UI" pitchFamily="34" charset="-122"/>
                <a:cs typeface="Meiryo UI" pitchFamily="34" charset="-120"/>
              </a:rPr>
              <a:t>経営会議 発言の言い淀み</a:t>
            </a:r>
            <a:endParaRPr lang="en-US" sz="726" dirty="0"/>
          </a:p>
        </p:txBody>
      </p:sp>
      <p:sp>
        <p:nvSpPr>
          <p:cNvPr id="35" name="Shape 30"/>
          <p:cNvSpPr/>
          <p:nvPr/>
        </p:nvSpPr>
        <p:spPr>
          <a:xfrm>
            <a:off x="5635652" y="1971783"/>
            <a:ext cx="2075561" cy="1046083"/>
          </a:xfrm>
          <a:prstGeom prst="rect">
            <a:avLst/>
          </a:prstGeom>
          <a:solidFill>
            <a:srgbClr val="F8FBFF"/>
          </a:solidFill>
          <a:ln w="12699">
            <a:solidFill>
              <a:srgbClr val="E0E7FF"/>
            </a:solidFill>
            <a:prstDash val="solid"/>
          </a:ln>
        </p:spPr>
        <p:txBody>
          <a:bodyPr/>
          <a:lstStyle/>
          <a:p>
            <a:endParaRPr lang="ja-JP" altLang="en-US" sz="1502"/>
          </a:p>
        </p:txBody>
      </p:sp>
      <p:sp>
        <p:nvSpPr>
          <p:cNvPr id="36" name="Shape 31"/>
          <p:cNvSpPr/>
          <p:nvPr/>
        </p:nvSpPr>
        <p:spPr>
          <a:xfrm>
            <a:off x="5709543" y="2101299"/>
            <a:ext cx="1928611" cy="562062"/>
          </a:xfrm>
          <a:prstGeom prst="roundRect">
            <a:avLst>
              <a:gd name="adj" fmla="val 9090"/>
            </a:avLst>
          </a:prstGeom>
          <a:solidFill>
            <a:srgbClr val="F0FDF4"/>
          </a:solidFill>
          <a:ln w="12699">
            <a:solidFill>
              <a:srgbClr val="BBF7D0"/>
            </a:solidFill>
            <a:prstDash val="solid"/>
          </a:ln>
        </p:spPr>
        <p:txBody>
          <a:bodyPr/>
          <a:lstStyle/>
          <a:p>
            <a:endParaRPr lang="ja-JP" altLang="en-US" sz="1502"/>
          </a:p>
        </p:txBody>
      </p:sp>
      <p:sp>
        <p:nvSpPr>
          <p:cNvPr id="37" name="Text 32"/>
          <p:cNvSpPr txBox="1"/>
          <p:nvPr/>
        </p:nvSpPr>
        <p:spPr>
          <a:xfrm>
            <a:off x="5787584" y="2170208"/>
            <a:ext cx="1844759" cy="406810"/>
          </a:xfrm>
          <a:prstGeom prst="rect">
            <a:avLst/>
          </a:prstGeom>
          <a:noFill/>
          <a:ln/>
        </p:spPr>
        <p:txBody>
          <a:bodyPr wrap="square" lIns="0" tIns="0" rIns="0" bIns="0" rtlCol="0" anchor="ctr"/>
          <a:lstStyle/>
          <a:p>
            <a:r>
              <a:rPr lang="en-US" sz="726" b="1" dirty="0">
                <a:solidFill>
                  <a:srgbClr val="166534"/>
                </a:solidFill>
                <a:latin typeface="Noto Sans JP" pitchFamily="34" charset="0"/>
                <a:ea typeface="Noto Sans JP" pitchFamily="34" charset="-122"/>
                <a:cs typeface="Noto Sans JP" pitchFamily="34" charset="-120"/>
              </a:rPr>
              <a:t>オートメモRなど、今リリースに向けて開発を進めているものに関して、状況の共有、製品別にさせていただきます。</a:t>
            </a:r>
            <a:endParaRPr lang="en-US" sz="726" dirty="0"/>
          </a:p>
        </p:txBody>
      </p:sp>
      <p:sp>
        <p:nvSpPr>
          <p:cNvPr id="38" name="Shape 33"/>
          <p:cNvSpPr/>
          <p:nvPr/>
        </p:nvSpPr>
        <p:spPr>
          <a:xfrm>
            <a:off x="7711213" y="3009564"/>
            <a:ext cx="1574105" cy="8302"/>
          </a:xfrm>
          <a:prstGeom prst="rect">
            <a:avLst/>
          </a:prstGeom>
          <a:solidFill>
            <a:srgbClr val="F1F5F9"/>
          </a:solidFill>
          <a:ln/>
        </p:spPr>
        <p:txBody>
          <a:bodyPr/>
          <a:lstStyle/>
          <a:p>
            <a:endParaRPr lang="ja-JP" altLang="en-US" sz="1502"/>
          </a:p>
        </p:txBody>
      </p:sp>
      <p:sp>
        <p:nvSpPr>
          <p:cNvPr id="39" name="Shape 34"/>
          <p:cNvSpPr/>
          <p:nvPr/>
        </p:nvSpPr>
        <p:spPr>
          <a:xfrm>
            <a:off x="7785103" y="2101298"/>
            <a:ext cx="1435458" cy="830224"/>
          </a:xfrm>
          <a:prstGeom prst="roundRect">
            <a:avLst>
              <a:gd name="adj" fmla="val 4167"/>
            </a:avLst>
          </a:prstGeom>
          <a:solidFill>
            <a:srgbClr val="FEF2F2"/>
          </a:solidFill>
          <a:ln w="12699">
            <a:solidFill>
              <a:srgbClr val="FECACA"/>
            </a:solidFill>
            <a:prstDash val="solid"/>
          </a:ln>
        </p:spPr>
        <p:txBody>
          <a:bodyPr/>
          <a:lstStyle/>
          <a:p>
            <a:endParaRPr lang="ja-JP" altLang="en-US" sz="1502"/>
          </a:p>
        </p:txBody>
      </p:sp>
      <p:sp>
        <p:nvSpPr>
          <p:cNvPr id="40" name="Text 35"/>
          <p:cNvSpPr txBox="1"/>
          <p:nvPr/>
        </p:nvSpPr>
        <p:spPr>
          <a:xfrm>
            <a:off x="7863145" y="2170208"/>
            <a:ext cx="1308433" cy="674972"/>
          </a:xfrm>
          <a:prstGeom prst="rect">
            <a:avLst/>
          </a:prstGeom>
          <a:noFill/>
          <a:ln/>
        </p:spPr>
        <p:txBody>
          <a:bodyPr wrap="square" lIns="0" tIns="0" rIns="0" bIns="0" rtlCol="0" anchor="ctr"/>
          <a:lstStyle/>
          <a:p>
            <a:r>
              <a:rPr lang="en-US" sz="726" dirty="0">
                <a:solidFill>
                  <a:srgbClr val="991B1B"/>
                </a:solidFill>
                <a:latin typeface="Noto Sans JP" pitchFamily="34" charset="0"/>
                <a:ea typeface="Noto Sans JP" pitchFamily="34" charset="-122"/>
                <a:cs typeface="Noto Sans JP" pitchFamily="34" charset="-120"/>
              </a:rPr>
              <a:t>えー、えっと、オートメモRなど、あの、ちょっと、そうですね、今リリースに向けて開発を進めているものに関して、えっと、状況の共有...</a:t>
            </a:r>
            <a:endParaRPr lang="en-US" sz="726" dirty="0"/>
          </a:p>
        </p:txBody>
      </p:sp>
      <p:sp>
        <p:nvSpPr>
          <p:cNvPr id="41" name="Text 36"/>
          <p:cNvSpPr txBox="1"/>
          <p:nvPr/>
        </p:nvSpPr>
        <p:spPr>
          <a:xfrm>
            <a:off x="4382013" y="3521813"/>
            <a:ext cx="1141559" cy="147780"/>
          </a:xfrm>
          <a:prstGeom prst="rect">
            <a:avLst/>
          </a:prstGeom>
          <a:noFill/>
          <a:ln/>
        </p:spPr>
        <p:txBody>
          <a:bodyPr wrap="square" lIns="0" tIns="0" rIns="0" bIns="0" rtlCol="0" anchor="ctr"/>
          <a:lstStyle/>
          <a:p>
            <a:r>
              <a:rPr lang="en-US" sz="726" b="1" dirty="0">
                <a:solidFill>
                  <a:srgbClr val="334155"/>
                </a:solidFill>
                <a:latin typeface="Meiryo UI" pitchFamily="34" charset="0"/>
                <a:ea typeface="Meiryo UI" pitchFamily="34" charset="-122"/>
                <a:cs typeface="Meiryo UI" pitchFamily="34" charset="-120"/>
              </a:rPr>
              <a:t>会議終了時 挨拶の重複</a:t>
            </a:r>
            <a:endParaRPr lang="en-US" sz="726" dirty="0"/>
          </a:p>
        </p:txBody>
      </p:sp>
      <p:sp>
        <p:nvSpPr>
          <p:cNvPr id="42" name="Shape 37"/>
          <p:cNvSpPr/>
          <p:nvPr/>
        </p:nvSpPr>
        <p:spPr>
          <a:xfrm>
            <a:off x="5635652" y="3013715"/>
            <a:ext cx="2075561" cy="1167295"/>
          </a:xfrm>
          <a:prstGeom prst="rect">
            <a:avLst/>
          </a:prstGeom>
          <a:solidFill>
            <a:srgbClr val="F8FBFF"/>
          </a:solidFill>
          <a:ln w="12699">
            <a:solidFill>
              <a:srgbClr val="E0E7FF"/>
            </a:solidFill>
            <a:prstDash val="solid"/>
          </a:ln>
        </p:spPr>
        <p:txBody>
          <a:bodyPr/>
          <a:lstStyle/>
          <a:p>
            <a:endParaRPr lang="ja-JP" altLang="en-US" sz="1502"/>
          </a:p>
        </p:txBody>
      </p:sp>
      <p:sp>
        <p:nvSpPr>
          <p:cNvPr id="43" name="Shape 38"/>
          <p:cNvSpPr/>
          <p:nvPr/>
        </p:nvSpPr>
        <p:spPr>
          <a:xfrm>
            <a:off x="5709543" y="3139079"/>
            <a:ext cx="1928611" cy="562062"/>
          </a:xfrm>
          <a:prstGeom prst="roundRect">
            <a:avLst>
              <a:gd name="adj" fmla="val 9090"/>
            </a:avLst>
          </a:prstGeom>
          <a:solidFill>
            <a:srgbClr val="F0FDF4"/>
          </a:solidFill>
          <a:ln w="12699">
            <a:solidFill>
              <a:srgbClr val="BBF7D0"/>
            </a:solidFill>
            <a:prstDash val="solid"/>
          </a:ln>
        </p:spPr>
        <p:txBody>
          <a:bodyPr/>
          <a:lstStyle/>
          <a:p>
            <a:endParaRPr lang="ja-JP" altLang="en-US" sz="1502"/>
          </a:p>
        </p:txBody>
      </p:sp>
      <p:sp>
        <p:nvSpPr>
          <p:cNvPr id="44" name="Text 39"/>
          <p:cNvSpPr txBox="1"/>
          <p:nvPr/>
        </p:nvSpPr>
        <p:spPr>
          <a:xfrm>
            <a:off x="5787583" y="3208818"/>
            <a:ext cx="1784153" cy="277295"/>
          </a:xfrm>
          <a:prstGeom prst="rect">
            <a:avLst/>
          </a:prstGeom>
          <a:noFill/>
          <a:ln/>
        </p:spPr>
        <p:txBody>
          <a:bodyPr wrap="square" lIns="0" tIns="0" rIns="0" bIns="0" rtlCol="0" anchor="ctr"/>
          <a:lstStyle/>
          <a:p>
            <a:r>
              <a:rPr lang="en-US" sz="726" b="1" dirty="0">
                <a:solidFill>
                  <a:srgbClr val="166534"/>
                </a:solidFill>
                <a:latin typeface="Noto Sans JP" pitchFamily="34" charset="0"/>
                <a:ea typeface="Noto Sans JP" pitchFamily="34" charset="-122"/>
                <a:cs typeface="Noto Sans JP" pitchFamily="34" charset="-120"/>
              </a:rPr>
              <a:t>では本日は終了したいと思いますお疲れさまでした。</a:t>
            </a:r>
            <a:endParaRPr lang="en-US" sz="726" dirty="0"/>
          </a:p>
        </p:txBody>
      </p:sp>
      <p:sp>
        <p:nvSpPr>
          <p:cNvPr id="45" name="Text 40"/>
          <p:cNvSpPr txBox="1"/>
          <p:nvPr/>
        </p:nvSpPr>
        <p:spPr>
          <a:xfrm>
            <a:off x="5787583" y="3475320"/>
            <a:ext cx="1784153" cy="138648"/>
          </a:xfrm>
          <a:prstGeom prst="rect">
            <a:avLst/>
          </a:prstGeom>
          <a:noFill/>
          <a:ln/>
        </p:spPr>
        <p:txBody>
          <a:bodyPr wrap="square" lIns="0" tIns="0" rIns="0" bIns="0" rtlCol="0" anchor="ctr"/>
          <a:lstStyle/>
          <a:p>
            <a:r>
              <a:rPr lang="en-US" sz="726" b="1" dirty="0">
                <a:solidFill>
                  <a:srgbClr val="166534"/>
                </a:solidFill>
                <a:latin typeface="Noto Sans JP" pitchFamily="34" charset="0"/>
                <a:ea typeface="Noto Sans JP" pitchFamily="34" charset="-122"/>
                <a:cs typeface="Noto Sans JP" pitchFamily="34" charset="-120"/>
              </a:rPr>
              <a:t>失礼します、ありがとうございました。</a:t>
            </a:r>
            <a:endParaRPr lang="en-US" sz="726" dirty="0"/>
          </a:p>
        </p:txBody>
      </p:sp>
      <p:sp>
        <p:nvSpPr>
          <p:cNvPr id="46" name="Shape 41"/>
          <p:cNvSpPr/>
          <p:nvPr/>
        </p:nvSpPr>
        <p:spPr>
          <a:xfrm>
            <a:off x="7785103" y="3139079"/>
            <a:ext cx="1435458" cy="959739"/>
          </a:xfrm>
          <a:prstGeom prst="roundRect">
            <a:avLst>
              <a:gd name="adj" fmla="val 3117"/>
            </a:avLst>
          </a:prstGeom>
          <a:solidFill>
            <a:srgbClr val="FEF2F2"/>
          </a:solidFill>
          <a:ln w="12699">
            <a:solidFill>
              <a:srgbClr val="FECACA"/>
            </a:solidFill>
            <a:prstDash val="solid"/>
          </a:ln>
        </p:spPr>
        <p:txBody>
          <a:bodyPr/>
          <a:lstStyle/>
          <a:p>
            <a:endParaRPr lang="ja-JP" altLang="en-US" sz="1502"/>
          </a:p>
        </p:txBody>
      </p:sp>
      <p:sp>
        <p:nvSpPr>
          <p:cNvPr id="47" name="Text 42"/>
          <p:cNvSpPr txBox="1"/>
          <p:nvPr/>
        </p:nvSpPr>
        <p:spPr>
          <a:xfrm>
            <a:off x="7863145" y="3208818"/>
            <a:ext cx="1308433" cy="813620"/>
          </a:xfrm>
          <a:prstGeom prst="rect">
            <a:avLst/>
          </a:prstGeom>
          <a:noFill/>
          <a:ln/>
        </p:spPr>
        <p:txBody>
          <a:bodyPr wrap="square" lIns="0" tIns="0" rIns="0" bIns="0" rtlCol="0" anchor="ctr"/>
          <a:lstStyle/>
          <a:p>
            <a:r>
              <a:rPr lang="en-US" sz="726" dirty="0">
                <a:solidFill>
                  <a:srgbClr val="991B1B"/>
                </a:solidFill>
                <a:latin typeface="Noto Sans JP" pitchFamily="34" charset="0"/>
                <a:ea typeface="Noto Sans JP" pitchFamily="34" charset="-122"/>
                <a:cs typeface="Noto Sans JP" pitchFamily="34" charset="-120"/>
              </a:rPr>
              <a:t>はい、では、えーっと、本日は終了したいと思います。はい、お疲れさまでした。ありがとうございます。失礼します。ありがとうございました（複数人）</a:t>
            </a:r>
            <a:endParaRPr lang="en-US" sz="726" dirty="0"/>
          </a:p>
        </p:txBody>
      </p:sp>
      <p:sp>
        <p:nvSpPr>
          <p:cNvPr id="48" name="Text 43"/>
          <p:cNvSpPr txBox="1"/>
          <p:nvPr/>
        </p:nvSpPr>
        <p:spPr>
          <a:xfrm>
            <a:off x="4243366" y="4337923"/>
            <a:ext cx="1496895"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話者分離と編集の特長</a:t>
            </a:r>
            <a:endParaRPr lang="en-US" sz="999" dirty="0"/>
          </a:p>
        </p:txBody>
      </p:sp>
      <p:sp>
        <p:nvSpPr>
          <p:cNvPr id="49" name="Shape 44"/>
          <p:cNvSpPr/>
          <p:nvPr/>
        </p:nvSpPr>
        <p:spPr>
          <a:xfrm>
            <a:off x="4243366" y="4631823"/>
            <a:ext cx="1599843" cy="1262771"/>
          </a:xfrm>
          <a:prstGeom prst="roundRect">
            <a:avLst>
              <a:gd name="adj" fmla="val 3603"/>
            </a:avLst>
          </a:prstGeom>
          <a:solidFill>
            <a:srgbClr val="F8FAFC"/>
          </a:solidFill>
          <a:ln w="12699">
            <a:solidFill>
              <a:srgbClr val="E2E8F0"/>
            </a:solidFill>
            <a:prstDash val="solid"/>
          </a:ln>
        </p:spPr>
        <p:txBody>
          <a:bodyPr/>
          <a:lstStyle/>
          <a:p>
            <a:endParaRPr lang="ja-JP" altLang="en-US" sz="1502"/>
          </a:p>
        </p:txBody>
      </p:sp>
      <p:sp>
        <p:nvSpPr>
          <p:cNvPr id="50" name="Shape 45"/>
          <p:cNvSpPr/>
          <p:nvPr/>
        </p:nvSpPr>
        <p:spPr>
          <a:xfrm>
            <a:off x="4356276" y="4778772"/>
            <a:ext cx="423414" cy="181820"/>
          </a:xfrm>
          <a:prstGeom prst="roundRect">
            <a:avLst>
              <a:gd name="adj" fmla="val 260926"/>
            </a:avLst>
          </a:prstGeom>
          <a:solidFill>
            <a:srgbClr val="E0F2FE"/>
          </a:solidFill>
          <a:ln/>
        </p:spPr>
        <p:txBody>
          <a:bodyPr/>
          <a:lstStyle/>
          <a:p>
            <a:endParaRPr lang="ja-JP" altLang="en-US" sz="1502"/>
          </a:p>
        </p:txBody>
      </p:sp>
      <p:sp>
        <p:nvSpPr>
          <p:cNvPr id="51" name="Text 46"/>
          <p:cNvSpPr txBox="1"/>
          <p:nvPr/>
        </p:nvSpPr>
        <p:spPr>
          <a:xfrm>
            <a:off x="4425184" y="4796208"/>
            <a:ext cx="356997" cy="147780"/>
          </a:xfrm>
          <a:prstGeom prst="rect">
            <a:avLst/>
          </a:prstGeom>
          <a:noFill/>
          <a:ln/>
        </p:spPr>
        <p:txBody>
          <a:bodyPr wrap="square" lIns="0" tIns="0" rIns="0" bIns="0" rtlCol="0" anchor="ctr"/>
          <a:lstStyle/>
          <a:p>
            <a:r>
              <a:rPr lang="en-US" sz="726" b="1" dirty="0">
                <a:solidFill>
                  <a:srgbClr val="0284C7"/>
                </a:solidFill>
                <a:latin typeface="Meiryo UI" pitchFamily="34" charset="0"/>
                <a:ea typeface="Meiryo UI" pitchFamily="34" charset="-122"/>
                <a:cs typeface="Meiryo UI" pitchFamily="34" charset="-120"/>
              </a:rPr>
              <a:t>仕組み</a:t>
            </a:r>
            <a:endParaRPr lang="en-US" sz="726" dirty="0"/>
          </a:p>
        </p:txBody>
      </p:sp>
      <p:sp>
        <p:nvSpPr>
          <p:cNvPr id="52" name="Text 47"/>
          <p:cNvSpPr txBox="1"/>
          <p:nvPr/>
        </p:nvSpPr>
        <p:spPr>
          <a:xfrm>
            <a:off x="4356276" y="4999613"/>
            <a:ext cx="1436288" cy="770448"/>
          </a:xfrm>
          <a:prstGeom prst="rect">
            <a:avLst/>
          </a:prstGeom>
          <a:noFill/>
          <a:ln/>
        </p:spPr>
        <p:txBody>
          <a:bodyPr wrap="square" lIns="0" tIns="0" rIns="0" bIns="0" rtlCol="0" anchor="ctr"/>
          <a:lstStyle/>
          <a:p>
            <a:r>
              <a:rPr lang="en-US" sz="726" dirty="0">
                <a:solidFill>
                  <a:srgbClr val="475569"/>
                </a:solidFill>
                <a:latin typeface="Meiryo UI" pitchFamily="34" charset="0"/>
                <a:ea typeface="Meiryo UI" pitchFamily="34" charset="-122"/>
                <a:cs typeface="Meiryo UI" pitchFamily="34" charset="-120"/>
              </a:rPr>
              <a:t>音声の周波数特性から自動分離。事前登録不要で、会議後すぐに話者ごとのブロックに分かれたテキストを確認できます。</a:t>
            </a:r>
            <a:endParaRPr lang="en-US" sz="726" dirty="0"/>
          </a:p>
        </p:txBody>
      </p:sp>
      <p:sp>
        <p:nvSpPr>
          <p:cNvPr id="53" name="Shape 48"/>
          <p:cNvSpPr/>
          <p:nvPr/>
        </p:nvSpPr>
        <p:spPr>
          <a:xfrm>
            <a:off x="5968573" y="4631823"/>
            <a:ext cx="1599843" cy="1262771"/>
          </a:xfrm>
          <a:prstGeom prst="roundRect">
            <a:avLst>
              <a:gd name="adj" fmla="val 3603"/>
            </a:avLst>
          </a:prstGeom>
          <a:solidFill>
            <a:srgbClr val="F8FAFC"/>
          </a:solidFill>
          <a:ln w="12699">
            <a:solidFill>
              <a:srgbClr val="E2E8F0"/>
            </a:solidFill>
            <a:prstDash val="solid"/>
          </a:ln>
        </p:spPr>
        <p:txBody>
          <a:bodyPr/>
          <a:lstStyle/>
          <a:p>
            <a:endParaRPr lang="ja-JP" altLang="en-US" sz="1502"/>
          </a:p>
        </p:txBody>
      </p:sp>
      <p:sp>
        <p:nvSpPr>
          <p:cNvPr id="54" name="Shape 49"/>
          <p:cNvSpPr/>
          <p:nvPr/>
        </p:nvSpPr>
        <p:spPr>
          <a:xfrm>
            <a:off x="6081482" y="4778772"/>
            <a:ext cx="709012" cy="181820"/>
          </a:xfrm>
          <a:prstGeom prst="roundRect">
            <a:avLst>
              <a:gd name="adj" fmla="val 260926"/>
            </a:avLst>
          </a:prstGeom>
          <a:solidFill>
            <a:srgbClr val="E0F2FE"/>
          </a:solidFill>
          <a:ln/>
        </p:spPr>
        <p:txBody>
          <a:bodyPr/>
          <a:lstStyle/>
          <a:p>
            <a:endParaRPr lang="ja-JP" altLang="en-US" sz="1502"/>
          </a:p>
        </p:txBody>
      </p:sp>
      <p:sp>
        <p:nvSpPr>
          <p:cNvPr id="55" name="Text 50"/>
          <p:cNvSpPr txBox="1"/>
          <p:nvPr/>
        </p:nvSpPr>
        <p:spPr>
          <a:xfrm>
            <a:off x="6150391" y="4796208"/>
            <a:ext cx="642594" cy="147780"/>
          </a:xfrm>
          <a:prstGeom prst="rect">
            <a:avLst/>
          </a:prstGeom>
          <a:noFill/>
          <a:ln/>
        </p:spPr>
        <p:txBody>
          <a:bodyPr wrap="square" lIns="0" tIns="0" rIns="0" bIns="0" rtlCol="0" anchor="ctr"/>
          <a:lstStyle/>
          <a:p>
            <a:r>
              <a:rPr lang="en-US" sz="726" b="1" dirty="0">
                <a:solidFill>
                  <a:srgbClr val="0284C7"/>
                </a:solidFill>
                <a:latin typeface="Meiryo UI" pitchFamily="34" charset="0"/>
                <a:ea typeface="Meiryo UI" pitchFamily="34" charset="-122"/>
                <a:cs typeface="Meiryo UI" pitchFamily="34" charset="-120"/>
              </a:rPr>
              <a:t>人数制限なし</a:t>
            </a:r>
            <a:endParaRPr lang="en-US" sz="726" dirty="0"/>
          </a:p>
        </p:txBody>
      </p:sp>
      <p:sp>
        <p:nvSpPr>
          <p:cNvPr id="56" name="Text 51"/>
          <p:cNvSpPr txBox="1"/>
          <p:nvPr/>
        </p:nvSpPr>
        <p:spPr>
          <a:xfrm>
            <a:off x="6081483" y="4999612"/>
            <a:ext cx="1436288" cy="614366"/>
          </a:xfrm>
          <a:prstGeom prst="rect">
            <a:avLst/>
          </a:prstGeom>
          <a:noFill/>
          <a:ln/>
        </p:spPr>
        <p:txBody>
          <a:bodyPr wrap="square" lIns="0" tIns="0" rIns="0" bIns="0" rtlCol="0" anchor="ctr"/>
          <a:lstStyle/>
          <a:p>
            <a:r>
              <a:rPr lang="en-US" sz="726" dirty="0">
                <a:solidFill>
                  <a:srgbClr val="475569"/>
                </a:solidFill>
                <a:latin typeface="Meiryo UI" pitchFamily="34" charset="0"/>
                <a:ea typeface="Meiryo UI" pitchFamily="34" charset="-122"/>
                <a:cs typeface="Meiryo UI" pitchFamily="34" charset="-120"/>
              </a:rPr>
              <a:t>話者分離可能な人数に上限はありません。大人数の会議やセミナーでも、発言者を明確に区別可能です。</a:t>
            </a:r>
            <a:endParaRPr lang="en-US" sz="726" dirty="0"/>
          </a:p>
        </p:txBody>
      </p:sp>
      <p:sp>
        <p:nvSpPr>
          <p:cNvPr id="57" name="Shape 52"/>
          <p:cNvSpPr/>
          <p:nvPr/>
        </p:nvSpPr>
        <p:spPr>
          <a:xfrm>
            <a:off x="7693779" y="4631823"/>
            <a:ext cx="1599843" cy="1262771"/>
          </a:xfrm>
          <a:prstGeom prst="roundRect">
            <a:avLst>
              <a:gd name="adj" fmla="val 3603"/>
            </a:avLst>
          </a:prstGeom>
          <a:solidFill>
            <a:srgbClr val="F8FAFC"/>
          </a:solidFill>
          <a:ln w="12699">
            <a:solidFill>
              <a:srgbClr val="E2E8F0"/>
            </a:solidFill>
            <a:prstDash val="solid"/>
          </a:ln>
        </p:spPr>
        <p:txBody>
          <a:bodyPr/>
          <a:lstStyle/>
          <a:p>
            <a:endParaRPr lang="ja-JP" altLang="en-US" sz="1502"/>
          </a:p>
        </p:txBody>
      </p:sp>
      <p:sp>
        <p:nvSpPr>
          <p:cNvPr id="58" name="Shape 53"/>
          <p:cNvSpPr/>
          <p:nvPr/>
        </p:nvSpPr>
        <p:spPr>
          <a:xfrm>
            <a:off x="7806689" y="4778772"/>
            <a:ext cx="518890" cy="181820"/>
          </a:xfrm>
          <a:prstGeom prst="roundRect">
            <a:avLst>
              <a:gd name="adj" fmla="val 260926"/>
            </a:avLst>
          </a:prstGeom>
          <a:solidFill>
            <a:srgbClr val="E0F2FE"/>
          </a:solidFill>
          <a:ln/>
        </p:spPr>
        <p:txBody>
          <a:bodyPr/>
          <a:lstStyle/>
          <a:p>
            <a:endParaRPr lang="ja-JP" altLang="en-US" sz="1502"/>
          </a:p>
        </p:txBody>
      </p:sp>
      <p:sp>
        <p:nvSpPr>
          <p:cNvPr id="59" name="Text 54"/>
          <p:cNvSpPr txBox="1"/>
          <p:nvPr/>
        </p:nvSpPr>
        <p:spPr>
          <a:xfrm>
            <a:off x="7875598" y="4796208"/>
            <a:ext cx="452472" cy="147780"/>
          </a:xfrm>
          <a:prstGeom prst="rect">
            <a:avLst/>
          </a:prstGeom>
          <a:noFill/>
          <a:ln/>
        </p:spPr>
        <p:txBody>
          <a:bodyPr wrap="square" lIns="0" tIns="0" rIns="0" bIns="0" rtlCol="0" anchor="ctr"/>
          <a:lstStyle/>
          <a:p>
            <a:r>
              <a:rPr lang="en-US" sz="726" b="1" dirty="0">
                <a:solidFill>
                  <a:srgbClr val="0284C7"/>
                </a:solidFill>
                <a:latin typeface="Meiryo UI" pitchFamily="34" charset="0"/>
                <a:ea typeface="Meiryo UI" pitchFamily="34" charset="-122"/>
                <a:cs typeface="Meiryo UI" pitchFamily="34" charset="-120"/>
              </a:rPr>
              <a:t>編集機能</a:t>
            </a:r>
            <a:endParaRPr lang="en-US" sz="726" dirty="0"/>
          </a:p>
        </p:txBody>
      </p:sp>
      <p:sp>
        <p:nvSpPr>
          <p:cNvPr id="60" name="Text 55"/>
          <p:cNvSpPr txBox="1"/>
          <p:nvPr/>
        </p:nvSpPr>
        <p:spPr>
          <a:xfrm>
            <a:off x="7806689" y="4999613"/>
            <a:ext cx="1436288" cy="770448"/>
          </a:xfrm>
          <a:prstGeom prst="rect">
            <a:avLst/>
          </a:prstGeom>
          <a:noFill/>
          <a:ln/>
        </p:spPr>
        <p:txBody>
          <a:bodyPr wrap="square" lIns="0" tIns="0" rIns="0" bIns="0" rtlCol="0" anchor="ctr"/>
          <a:lstStyle/>
          <a:p>
            <a:r>
              <a:rPr lang="en-US" sz="726" dirty="0">
                <a:solidFill>
                  <a:srgbClr val="475569"/>
                </a:solidFill>
                <a:latin typeface="Meiryo UI" pitchFamily="34" charset="0"/>
                <a:ea typeface="Meiryo UI" pitchFamily="34" charset="-122"/>
                <a:cs typeface="Meiryo UI" pitchFamily="34" charset="-120"/>
              </a:rPr>
              <a:t>「話者1」→「田中部長」のように一括置換が可能。誤って分離された場合も手動で結合・分割などの修正が行えます。</a:t>
            </a:r>
            <a:endParaRPr lang="en-US" sz="726" dirty="0"/>
          </a:p>
        </p:txBody>
      </p:sp>
      <p:sp>
        <p:nvSpPr>
          <p:cNvPr id="61" name="Shape 56"/>
          <p:cNvSpPr/>
          <p:nvPr/>
        </p:nvSpPr>
        <p:spPr>
          <a:xfrm>
            <a:off x="4243367" y="6019958"/>
            <a:ext cx="5050255" cy="501456"/>
          </a:xfrm>
          <a:prstGeom prst="roundRect">
            <a:avLst>
              <a:gd name="adj" fmla="val 11418"/>
            </a:avLst>
          </a:prstGeom>
          <a:solidFill>
            <a:srgbClr val="FFFBEB"/>
          </a:solidFill>
          <a:ln/>
        </p:spPr>
        <p:txBody>
          <a:bodyPr/>
          <a:lstStyle/>
          <a:p>
            <a:endParaRPr lang="ja-JP" altLang="en-US" sz="1502"/>
          </a:p>
        </p:txBody>
      </p:sp>
      <p:sp>
        <p:nvSpPr>
          <p:cNvPr id="62" name="Shape 57"/>
          <p:cNvSpPr/>
          <p:nvPr/>
        </p:nvSpPr>
        <p:spPr>
          <a:xfrm>
            <a:off x="4243366" y="6019958"/>
            <a:ext cx="34870" cy="501456"/>
          </a:xfrm>
          <a:prstGeom prst="rect">
            <a:avLst/>
          </a:prstGeom>
          <a:solidFill>
            <a:srgbClr val="F59E0B"/>
          </a:solidFill>
          <a:ln/>
        </p:spPr>
        <p:txBody>
          <a:bodyPr/>
          <a:lstStyle/>
          <a:p>
            <a:endParaRPr lang="ja-JP" altLang="en-US" sz="1502"/>
          </a:p>
        </p:txBody>
      </p:sp>
      <p:sp>
        <p:nvSpPr>
          <p:cNvPr id="63" name="Text 58"/>
          <p:cNvSpPr txBox="1"/>
          <p:nvPr/>
        </p:nvSpPr>
        <p:spPr>
          <a:xfrm>
            <a:off x="4382013" y="6114603"/>
            <a:ext cx="4800358" cy="294730"/>
          </a:xfrm>
          <a:prstGeom prst="rect">
            <a:avLst/>
          </a:prstGeom>
          <a:noFill/>
          <a:ln/>
        </p:spPr>
        <p:txBody>
          <a:bodyPr wrap="square" lIns="0" tIns="0" rIns="0" bIns="0" rtlCol="0" anchor="ctr"/>
          <a:lstStyle/>
          <a:p>
            <a:r>
              <a:rPr lang="en-US" sz="726" dirty="0">
                <a:solidFill>
                  <a:srgbClr val="92400E"/>
                </a:solidFill>
                <a:latin typeface="Meiryo UI" pitchFamily="34" charset="0"/>
                <a:ea typeface="Meiryo UI" pitchFamily="34" charset="-122"/>
                <a:cs typeface="Meiryo UI" pitchFamily="34" charset="-120"/>
              </a:rPr>
              <a:t>Note： フィラー除去機能は、会議の文脈を保持しながら不要語のみを削除するため、重要な発言内容が失われることはありません。</a:t>
            </a:r>
            <a:endParaRPr lang="en-US" sz="726"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98387"/>
            <a:ext cx="8673355" cy="17434"/>
          </a:xfrm>
          <a:prstGeom prst="rect">
            <a:avLst/>
          </a:prstGeom>
          <a:solidFill>
            <a:srgbClr val="0056B3"/>
          </a:solidFill>
          <a:ln/>
        </p:spPr>
        <p:txBody>
          <a:bodyPr/>
          <a:lstStyle/>
          <a:p>
            <a:endParaRPr lang="ja-JP" altLang="en-US" sz="2814"/>
          </a:p>
        </p:txBody>
      </p:sp>
      <p:sp>
        <p:nvSpPr>
          <p:cNvPr id="4" name="Text 2"/>
          <p:cNvSpPr txBox="1"/>
          <p:nvPr/>
        </p:nvSpPr>
        <p:spPr>
          <a:xfrm>
            <a:off x="620267" y="346204"/>
            <a:ext cx="666670" cy="207556"/>
          </a:xfrm>
          <a:prstGeom prst="rect">
            <a:avLst/>
          </a:prstGeom>
          <a:noFill/>
          <a:ln/>
        </p:spPr>
        <p:txBody>
          <a:bodyPr wrap="square" lIns="0" tIns="0" rIns="0" bIns="0" rtlCol="0" anchor="ctr"/>
          <a:lstStyle/>
          <a:p>
            <a:pPr algn="l"/>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5" name="Text 3"/>
          <p:cNvSpPr txBox="1"/>
          <p:nvPr/>
        </p:nvSpPr>
        <p:spPr>
          <a:xfrm>
            <a:off x="620266" y="605234"/>
            <a:ext cx="3260292" cy="398508"/>
          </a:xfrm>
          <a:prstGeom prst="rect">
            <a:avLst/>
          </a:prstGeom>
          <a:noFill/>
          <a:ln/>
        </p:spPr>
        <p:txBody>
          <a:bodyPr wrap="square" lIns="0" tIns="0" rIns="0" bIns="0" rtlCol="0" anchor="ctr"/>
          <a:lstStyle/>
          <a:p>
            <a:pPr algn="l"/>
            <a:r>
              <a:rPr lang="en-US" sz="2088" b="1" dirty="0">
                <a:solidFill>
                  <a:srgbClr val="0056B3"/>
                </a:solidFill>
                <a:latin typeface="Meiryo UI" pitchFamily="34" charset="0"/>
                <a:ea typeface="Meiryo UI" pitchFamily="34" charset="-122"/>
                <a:cs typeface="Meiryo UI" pitchFamily="34" charset="-120"/>
              </a:rPr>
              <a:t>編集機能・話者分離機能</a:t>
            </a:r>
            <a:endParaRPr lang="en-US" sz="2088" dirty="0"/>
          </a:p>
        </p:txBody>
      </p:sp>
      <p:sp>
        <p:nvSpPr>
          <p:cNvPr id="6" name="Shape 4"/>
          <p:cNvSpPr/>
          <p:nvPr/>
        </p:nvSpPr>
        <p:spPr>
          <a:xfrm>
            <a:off x="620266" y="1331681"/>
            <a:ext cx="4168557" cy="4652578"/>
          </a:xfrm>
          <a:prstGeom prst="roundRect">
            <a:avLst>
              <a:gd name="adj" fmla="val 496"/>
            </a:avLst>
          </a:prstGeom>
          <a:solidFill>
            <a:srgbClr val="F8FBFF"/>
          </a:solidFill>
          <a:ln w="12699">
            <a:solidFill>
              <a:srgbClr val="E0E7FF"/>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7" name="Shape 5"/>
          <p:cNvSpPr/>
          <p:nvPr/>
        </p:nvSpPr>
        <p:spPr>
          <a:xfrm>
            <a:off x="845256" y="2118734"/>
            <a:ext cx="3718576" cy="17434"/>
          </a:xfrm>
          <a:prstGeom prst="rect">
            <a:avLst/>
          </a:prstGeom>
          <a:solidFill>
            <a:srgbClr val="DBEAFE"/>
          </a:solidFill>
          <a:ln/>
        </p:spPr>
        <p:txBody>
          <a:bodyPr/>
          <a:lstStyle/>
          <a:p>
            <a:endParaRPr lang="ja-JP" altLang="en-US" sz="2814"/>
          </a:p>
        </p:txBody>
      </p:sp>
      <p:sp>
        <p:nvSpPr>
          <p:cNvPr id="8" name="Shape 6"/>
          <p:cNvSpPr/>
          <p:nvPr/>
        </p:nvSpPr>
        <p:spPr>
          <a:xfrm>
            <a:off x="845256" y="1556671"/>
            <a:ext cx="432547" cy="432547"/>
          </a:xfrm>
          <a:prstGeom prst="ellipse">
            <a:avLst/>
          </a:prstGeom>
          <a:solidFill>
            <a:srgbClr val="FFFFFF"/>
          </a:solidFill>
          <a:ln w="25399">
            <a:solidFill>
              <a:srgbClr val="BFDBFE"/>
            </a:solidFill>
            <a:prstDash val="solid"/>
          </a:ln>
          <a:effectLst>
            <a:outerShdw blurRad="38100" dist="25400" dir="5400000" algn="bl" rotWithShape="0">
              <a:srgbClr val="000000">
                <a:alpha val="5000"/>
              </a:srgbClr>
            </a:outerShdw>
          </a:effectLst>
        </p:spPr>
        <p:txBody>
          <a:bodyPr/>
          <a:lstStyle/>
          <a:p>
            <a:endParaRPr lang="ja-JP" altLang="en-US" sz="2814"/>
          </a:p>
        </p:txBody>
      </p:sp>
      <p:pic>
        <p:nvPicPr>
          <p:cNvPr id="9" name="Image 0" descr="preencoded.png"/>
          <p:cNvPicPr>
            <a:picLocks noChangeAspect="1"/>
          </p:cNvPicPr>
          <p:nvPr/>
        </p:nvPicPr>
        <p:blipFill>
          <a:blip r:embed="rId3"/>
          <a:srcRect/>
          <a:stretch/>
        </p:blipFill>
        <p:spPr>
          <a:xfrm>
            <a:off x="966470" y="1677884"/>
            <a:ext cx="190122" cy="190122"/>
          </a:xfrm>
          <a:prstGeom prst="rect">
            <a:avLst/>
          </a:prstGeom>
        </p:spPr>
      </p:pic>
      <p:sp>
        <p:nvSpPr>
          <p:cNvPr id="10" name="Text 7"/>
          <p:cNvSpPr txBox="1"/>
          <p:nvPr/>
        </p:nvSpPr>
        <p:spPr>
          <a:xfrm>
            <a:off x="1407319" y="1629731"/>
            <a:ext cx="912417" cy="277295"/>
          </a:xfrm>
          <a:prstGeom prst="rect">
            <a:avLst/>
          </a:prstGeom>
          <a:noFill/>
          <a:ln/>
        </p:spPr>
        <p:txBody>
          <a:bodyPr wrap="square" lIns="0" tIns="0" rIns="0" bIns="0" rtlCol="0" anchor="ctr"/>
          <a:lstStyle/>
          <a:p>
            <a:pPr algn="l"/>
            <a:r>
              <a:rPr lang="en-US" sz="1453" b="1" dirty="0">
                <a:solidFill>
                  <a:srgbClr val="1E3A8A"/>
                </a:solidFill>
                <a:latin typeface="Meiryo UI" pitchFamily="34" charset="0"/>
                <a:ea typeface="Meiryo UI" pitchFamily="34" charset="-122"/>
                <a:cs typeface="Meiryo UI" pitchFamily="34" charset="-120"/>
              </a:rPr>
              <a:t>編集機能</a:t>
            </a:r>
            <a:endParaRPr lang="en-US" sz="1453" dirty="0"/>
          </a:p>
        </p:txBody>
      </p:sp>
      <p:pic>
        <p:nvPicPr>
          <p:cNvPr id="11" name="Image 1" descr="preencoded.png"/>
          <p:cNvPicPr>
            <a:picLocks noChangeAspect="1"/>
          </p:cNvPicPr>
          <p:nvPr/>
        </p:nvPicPr>
        <p:blipFill>
          <a:blip r:embed="rId4"/>
          <a:srcRect/>
          <a:stretch/>
        </p:blipFill>
        <p:spPr>
          <a:xfrm>
            <a:off x="845257" y="2352026"/>
            <a:ext cx="121212" cy="121212"/>
          </a:xfrm>
          <a:prstGeom prst="rect">
            <a:avLst/>
          </a:prstGeom>
        </p:spPr>
      </p:pic>
      <p:sp>
        <p:nvSpPr>
          <p:cNvPr id="12" name="Text 8"/>
          <p:cNvSpPr txBox="1"/>
          <p:nvPr/>
        </p:nvSpPr>
        <p:spPr>
          <a:xfrm>
            <a:off x="966470" y="2308854"/>
            <a:ext cx="1496895"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文字起こし結果の編集</a:t>
            </a:r>
            <a:endParaRPr lang="en-US" sz="999" dirty="0"/>
          </a:p>
        </p:txBody>
      </p:sp>
      <p:sp>
        <p:nvSpPr>
          <p:cNvPr id="13" name="Text 9"/>
          <p:cNvSpPr txBox="1"/>
          <p:nvPr/>
        </p:nvSpPr>
        <p:spPr>
          <a:xfrm>
            <a:off x="845256" y="2594453"/>
            <a:ext cx="3610647" cy="371940"/>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自動生成されたテキストは、Webブラウザやアプリ上で自由に編集・修正が可能です。誤変換の手直しも簡単に行えます。</a:t>
            </a:r>
            <a:endParaRPr lang="en-US" sz="908" dirty="0"/>
          </a:p>
        </p:txBody>
      </p:sp>
      <p:pic>
        <p:nvPicPr>
          <p:cNvPr id="14" name="Image 2" descr="preencoded.png"/>
          <p:cNvPicPr>
            <a:picLocks noChangeAspect="1"/>
          </p:cNvPicPr>
          <p:nvPr/>
        </p:nvPicPr>
        <p:blipFill>
          <a:blip r:embed="rId4"/>
          <a:srcRect/>
          <a:stretch/>
        </p:blipFill>
        <p:spPr>
          <a:xfrm>
            <a:off x="845257" y="3189723"/>
            <a:ext cx="121212" cy="121212"/>
          </a:xfrm>
          <a:prstGeom prst="rect">
            <a:avLst/>
          </a:prstGeom>
        </p:spPr>
      </p:pic>
      <p:sp>
        <p:nvSpPr>
          <p:cNvPr id="15" name="Text 10"/>
          <p:cNvSpPr txBox="1"/>
          <p:nvPr/>
        </p:nvSpPr>
        <p:spPr>
          <a:xfrm>
            <a:off x="966470" y="3146551"/>
            <a:ext cx="1358247"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話者名の変更・追加</a:t>
            </a:r>
            <a:endParaRPr lang="en-US" sz="999" dirty="0"/>
          </a:p>
        </p:txBody>
      </p:sp>
      <p:sp>
        <p:nvSpPr>
          <p:cNvPr id="16" name="Text 11"/>
          <p:cNvSpPr txBox="1"/>
          <p:nvPr/>
        </p:nvSpPr>
        <p:spPr>
          <a:xfrm>
            <a:off x="845257" y="3431318"/>
            <a:ext cx="3800767" cy="562892"/>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「話者1」「話者2」と表示された名前を、「田中」「佐藤」などの実名に一括変更できます。また、新しい話者を追加することも可能です。</a:t>
            </a:r>
            <a:endParaRPr lang="en-US" sz="908" dirty="0"/>
          </a:p>
        </p:txBody>
      </p:sp>
      <p:sp>
        <p:nvSpPr>
          <p:cNvPr id="32" name="Shape 24"/>
          <p:cNvSpPr/>
          <p:nvPr/>
        </p:nvSpPr>
        <p:spPr>
          <a:xfrm>
            <a:off x="5128385" y="1331681"/>
            <a:ext cx="4168557" cy="4652578"/>
          </a:xfrm>
          <a:prstGeom prst="roundRect">
            <a:avLst>
              <a:gd name="adj" fmla="val 496"/>
            </a:avLst>
          </a:prstGeom>
          <a:solidFill>
            <a:srgbClr val="F8FBFF"/>
          </a:solidFill>
          <a:ln w="12699">
            <a:solidFill>
              <a:srgbClr val="E0E7FF"/>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33" name="Shape 25"/>
          <p:cNvSpPr/>
          <p:nvPr/>
        </p:nvSpPr>
        <p:spPr>
          <a:xfrm>
            <a:off x="5352545" y="2118734"/>
            <a:ext cx="3718576" cy="17434"/>
          </a:xfrm>
          <a:prstGeom prst="rect">
            <a:avLst/>
          </a:prstGeom>
          <a:solidFill>
            <a:srgbClr val="DBEAFE"/>
          </a:solidFill>
          <a:ln/>
        </p:spPr>
        <p:txBody>
          <a:bodyPr/>
          <a:lstStyle/>
          <a:p>
            <a:endParaRPr lang="ja-JP" altLang="en-US" sz="2814"/>
          </a:p>
        </p:txBody>
      </p:sp>
      <p:sp>
        <p:nvSpPr>
          <p:cNvPr id="34" name="Shape 26"/>
          <p:cNvSpPr/>
          <p:nvPr/>
        </p:nvSpPr>
        <p:spPr>
          <a:xfrm>
            <a:off x="5352545" y="1556671"/>
            <a:ext cx="432547" cy="432547"/>
          </a:xfrm>
          <a:prstGeom prst="ellipse">
            <a:avLst/>
          </a:prstGeom>
          <a:solidFill>
            <a:srgbClr val="FFFFFF"/>
          </a:solidFill>
          <a:ln w="25399">
            <a:solidFill>
              <a:srgbClr val="BFDBFE"/>
            </a:solidFill>
            <a:prstDash val="solid"/>
          </a:ln>
          <a:effectLst>
            <a:outerShdw blurRad="38100" dist="25400" dir="5400000" algn="bl" rotWithShape="0">
              <a:srgbClr val="000000">
                <a:alpha val="5000"/>
              </a:srgbClr>
            </a:outerShdw>
          </a:effectLst>
        </p:spPr>
        <p:txBody>
          <a:bodyPr/>
          <a:lstStyle/>
          <a:p>
            <a:endParaRPr lang="ja-JP" altLang="en-US" sz="2814"/>
          </a:p>
        </p:txBody>
      </p:sp>
      <p:pic>
        <p:nvPicPr>
          <p:cNvPr id="35" name="Image 6" descr="preencoded.png"/>
          <p:cNvPicPr>
            <a:picLocks noChangeAspect="1"/>
          </p:cNvPicPr>
          <p:nvPr/>
        </p:nvPicPr>
        <p:blipFill>
          <a:blip r:embed="rId5"/>
          <a:srcRect l="-1004" r="-1004"/>
          <a:stretch/>
        </p:blipFill>
        <p:spPr>
          <a:xfrm>
            <a:off x="5448022" y="1677884"/>
            <a:ext cx="242426" cy="190122"/>
          </a:xfrm>
          <a:prstGeom prst="rect">
            <a:avLst/>
          </a:prstGeom>
        </p:spPr>
      </p:pic>
      <p:sp>
        <p:nvSpPr>
          <p:cNvPr id="36" name="Text 27"/>
          <p:cNvSpPr txBox="1"/>
          <p:nvPr/>
        </p:nvSpPr>
        <p:spPr>
          <a:xfrm>
            <a:off x="5914608" y="1629731"/>
            <a:ext cx="1293490" cy="277295"/>
          </a:xfrm>
          <a:prstGeom prst="rect">
            <a:avLst/>
          </a:prstGeom>
          <a:noFill/>
          <a:ln/>
        </p:spPr>
        <p:txBody>
          <a:bodyPr wrap="square" lIns="0" tIns="0" rIns="0" bIns="0" rtlCol="0" anchor="ctr"/>
          <a:lstStyle/>
          <a:p>
            <a:pPr algn="l"/>
            <a:r>
              <a:rPr lang="en-US" sz="1453" b="1" dirty="0">
                <a:solidFill>
                  <a:srgbClr val="1E3A8A"/>
                </a:solidFill>
                <a:latin typeface="Meiryo UI" pitchFamily="34" charset="0"/>
                <a:ea typeface="Meiryo UI" pitchFamily="34" charset="-122"/>
                <a:cs typeface="Meiryo UI" pitchFamily="34" charset="-120"/>
              </a:rPr>
              <a:t>話者分離機能</a:t>
            </a:r>
            <a:endParaRPr lang="en-US" sz="1453" dirty="0"/>
          </a:p>
        </p:txBody>
      </p:sp>
      <p:pic>
        <p:nvPicPr>
          <p:cNvPr id="37" name="Image 7" descr="preencoded.png"/>
          <p:cNvPicPr>
            <a:picLocks noChangeAspect="1"/>
          </p:cNvPicPr>
          <p:nvPr/>
        </p:nvPicPr>
        <p:blipFill>
          <a:blip r:embed="rId4"/>
          <a:srcRect/>
          <a:stretch/>
        </p:blipFill>
        <p:spPr>
          <a:xfrm>
            <a:off x="5352546" y="2352026"/>
            <a:ext cx="121212" cy="121212"/>
          </a:xfrm>
          <a:prstGeom prst="rect">
            <a:avLst/>
          </a:prstGeom>
        </p:spPr>
      </p:pic>
      <p:sp>
        <p:nvSpPr>
          <p:cNvPr id="38" name="Text 28"/>
          <p:cNvSpPr txBox="1"/>
          <p:nvPr/>
        </p:nvSpPr>
        <p:spPr>
          <a:xfrm>
            <a:off x="5473758" y="2308854"/>
            <a:ext cx="1211298"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AIによる自動識別</a:t>
            </a:r>
            <a:endParaRPr lang="en-US" sz="999" dirty="0"/>
          </a:p>
        </p:txBody>
      </p:sp>
      <p:sp>
        <p:nvSpPr>
          <p:cNvPr id="39" name="Text 29"/>
          <p:cNvSpPr txBox="1"/>
          <p:nvPr/>
        </p:nvSpPr>
        <p:spPr>
          <a:xfrm>
            <a:off x="5352546" y="2594453"/>
            <a:ext cx="3706122" cy="371940"/>
          </a:xfrm>
          <a:prstGeom prst="rect">
            <a:avLst/>
          </a:prstGeom>
          <a:noFill/>
          <a:ln/>
        </p:spPr>
        <p:txBody>
          <a:bodyPr wrap="square" lIns="0" tIns="0" rIns="0" bIns="0" rtlCol="0" anchor="ctr"/>
          <a:lstStyle/>
          <a:p>
            <a:pPr algn="l"/>
            <a:r>
              <a:rPr lang="en-US" sz="908" dirty="0" err="1">
                <a:solidFill>
                  <a:srgbClr val="475569"/>
                </a:solidFill>
                <a:latin typeface="Meiryo UI" pitchFamily="34" charset="0"/>
                <a:ea typeface="Meiryo UI" pitchFamily="34" charset="-122"/>
                <a:cs typeface="Meiryo UI" pitchFamily="34" charset="-120"/>
              </a:rPr>
              <a:t>事前情報なしで、音声データ内の周波数や特徴点をAIが分析し</a:t>
            </a:r>
            <a:r>
              <a:rPr lang="en-US" sz="908" dirty="0">
                <a:solidFill>
                  <a:srgbClr val="475569"/>
                </a:solidFill>
                <a:latin typeface="Meiryo UI" pitchFamily="34" charset="0"/>
                <a:ea typeface="Meiryo UI" pitchFamily="34" charset="-122"/>
                <a:cs typeface="Meiryo UI" pitchFamily="34" charset="-120"/>
              </a:rPr>
              <a:t>、</a:t>
            </a:r>
          </a:p>
          <a:p>
            <a:pPr algn="l"/>
            <a:r>
              <a:rPr lang="en-US" sz="908" dirty="0" err="1">
                <a:solidFill>
                  <a:srgbClr val="475569"/>
                </a:solidFill>
                <a:latin typeface="Meiryo UI" pitchFamily="34" charset="0"/>
                <a:ea typeface="Meiryo UI" pitchFamily="34" charset="-122"/>
                <a:cs typeface="Meiryo UI" pitchFamily="34" charset="-120"/>
              </a:rPr>
              <a:t>話者を自動的に分離します</a:t>
            </a:r>
            <a:r>
              <a:rPr lang="en-US" sz="908" dirty="0">
                <a:solidFill>
                  <a:srgbClr val="475569"/>
                </a:solidFill>
                <a:latin typeface="Meiryo UI" pitchFamily="34" charset="0"/>
                <a:ea typeface="Meiryo UI" pitchFamily="34" charset="-122"/>
                <a:cs typeface="Meiryo UI" pitchFamily="34" charset="-120"/>
              </a:rPr>
              <a:t>。</a:t>
            </a:r>
            <a:endParaRPr lang="en-US" sz="908" dirty="0"/>
          </a:p>
        </p:txBody>
      </p:sp>
      <p:pic>
        <p:nvPicPr>
          <p:cNvPr id="40" name="Image 8" descr="preencoded.png"/>
          <p:cNvPicPr>
            <a:picLocks noChangeAspect="1"/>
          </p:cNvPicPr>
          <p:nvPr/>
        </p:nvPicPr>
        <p:blipFill>
          <a:blip r:embed="rId4"/>
          <a:srcRect/>
          <a:stretch/>
        </p:blipFill>
        <p:spPr>
          <a:xfrm>
            <a:off x="5352546" y="3189723"/>
            <a:ext cx="121212" cy="121212"/>
          </a:xfrm>
          <a:prstGeom prst="rect">
            <a:avLst/>
          </a:prstGeom>
        </p:spPr>
      </p:pic>
      <p:sp>
        <p:nvSpPr>
          <p:cNvPr id="41" name="Text 30"/>
          <p:cNvSpPr txBox="1"/>
          <p:nvPr/>
        </p:nvSpPr>
        <p:spPr>
          <a:xfrm>
            <a:off x="5473758" y="3146551"/>
            <a:ext cx="943135"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人数上限なし</a:t>
            </a:r>
            <a:endParaRPr lang="en-US" sz="999" dirty="0"/>
          </a:p>
        </p:txBody>
      </p:sp>
      <p:sp>
        <p:nvSpPr>
          <p:cNvPr id="42" name="Text 31"/>
          <p:cNvSpPr txBox="1"/>
          <p:nvPr/>
        </p:nvSpPr>
        <p:spPr>
          <a:xfrm>
            <a:off x="5352546" y="3431319"/>
            <a:ext cx="3593211" cy="371940"/>
          </a:xfrm>
          <a:prstGeom prst="rect">
            <a:avLst/>
          </a:prstGeom>
          <a:noFill/>
          <a:ln/>
        </p:spPr>
        <p:txBody>
          <a:bodyPr wrap="square" lIns="0" tIns="0" rIns="0" bIns="0" rtlCol="0" anchor="ctr"/>
          <a:lstStyle/>
          <a:p>
            <a:pPr algn="l"/>
            <a:r>
              <a:rPr lang="en-US" sz="908" dirty="0" err="1">
                <a:solidFill>
                  <a:srgbClr val="475569"/>
                </a:solidFill>
                <a:latin typeface="Meiryo UI" pitchFamily="34" charset="0"/>
                <a:ea typeface="Meiryo UI" pitchFamily="34" charset="-122"/>
                <a:cs typeface="Meiryo UI" pitchFamily="34" charset="-120"/>
              </a:rPr>
              <a:t>分離可能な人数に上限はありません</a:t>
            </a:r>
            <a:r>
              <a:rPr lang="en-US" sz="908" dirty="0">
                <a:solidFill>
                  <a:srgbClr val="475569"/>
                </a:solidFill>
                <a:latin typeface="Meiryo UI" pitchFamily="34" charset="0"/>
                <a:ea typeface="Meiryo UI" pitchFamily="34" charset="-122"/>
                <a:cs typeface="Meiryo UI" pitchFamily="34" charset="-120"/>
              </a:rPr>
              <a:t>。</a:t>
            </a:r>
          </a:p>
          <a:p>
            <a:pPr algn="l"/>
            <a:r>
              <a:rPr lang="en-US" sz="908" dirty="0" err="1">
                <a:solidFill>
                  <a:srgbClr val="475569"/>
                </a:solidFill>
                <a:latin typeface="Meiryo UI" pitchFamily="34" charset="0"/>
                <a:ea typeface="Meiryo UI" pitchFamily="34" charset="-122"/>
                <a:cs typeface="Meiryo UI" pitchFamily="34" charset="-120"/>
              </a:rPr>
              <a:t>大人数の会議やセミナーでも、誰の発言かを明確に区別して記録します</a:t>
            </a:r>
            <a:r>
              <a:rPr lang="en-US" sz="908" dirty="0">
                <a:solidFill>
                  <a:srgbClr val="475569"/>
                </a:solidFill>
                <a:latin typeface="Meiryo UI" pitchFamily="34" charset="0"/>
                <a:ea typeface="Meiryo UI" pitchFamily="34" charset="-122"/>
                <a:cs typeface="Meiryo UI" pitchFamily="34" charset="-120"/>
              </a:rPr>
              <a:t>。</a:t>
            </a:r>
            <a:endParaRPr lang="en-US" sz="908" dirty="0"/>
          </a:p>
        </p:txBody>
      </p:sp>
      <p:sp>
        <p:nvSpPr>
          <p:cNvPr id="74" name="Shape 62"/>
          <p:cNvSpPr/>
          <p:nvPr/>
        </p:nvSpPr>
        <p:spPr>
          <a:xfrm>
            <a:off x="620267" y="6152794"/>
            <a:ext cx="8673355" cy="371940"/>
          </a:xfrm>
          <a:prstGeom prst="roundRect">
            <a:avLst>
              <a:gd name="adj" fmla="val 20764"/>
            </a:avLst>
          </a:prstGeom>
          <a:solidFill>
            <a:srgbClr val="FFFBEB"/>
          </a:solidFill>
          <a:ln/>
        </p:spPr>
        <p:txBody>
          <a:bodyPr/>
          <a:lstStyle/>
          <a:p>
            <a:endParaRPr lang="ja-JP" altLang="en-US" sz="2814"/>
          </a:p>
        </p:txBody>
      </p:sp>
      <p:sp>
        <p:nvSpPr>
          <p:cNvPr id="75" name="Shape 63"/>
          <p:cNvSpPr/>
          <p:nvPr/>
        </p:nvSpPr>
        <p:spPr>
          <a:xfrm>
            <a:off x="620266" y="6152794"/>
            <a:ext cx="34870" cy="371940"/>
          </a:xfrm>
          <a:prstGeom prst="rect">
            <a:avLst/>
          </a:prstGeom>
          <a:solidFill>
            <a:srgbClr val="F59E0B"/>
          </a:solidFill>
          <a:ln/>
        </p:spPr>
        <p:txBody>
          <a:bodyPr/>
          <a:lstStyle/>
          <a:p>
            <a:endParaRPr lang="ja-JP" altLang="en-US" sz="2814"/>
          </a:p>
        </p:txBody>
      </p:sp>
      <p:sp>
        <p:nvSpPr>
          <p:cNvPr id="76" name="Text 64"/>
          <p:cNvSpPr txBox="1"/>
          <p:nvPr/>
        </p:nvSpPr>
        <p:spPr>
          <a:xfrm>
            <a:off x="827822" y="6248270"/>
            <a:ext cx="6665873" cy="164384"/>
          </a:xfrm>
          <a:prstGeom prst="rect">
            <a:avLst/>
          </a:prstGeom>
          <a:noFill/>
          <a:ln/>
        </p:spPr>
        <p:txBody>
          <a:bodyPr wrap="square" lIns="0" tIns="0" rIns="0" bIns="0" rtlCol="0" anchor="ctr"/>
          <a:lstStyle/>
          <a:p>
            <a:pPr algn="l"/>
            <a:r>
              <a:rPr lang="en-US" sz="817" dirty="0">
                <a:solidFill>
                  <a:srgbClr val="92400E"/>
                </a:solidFill>
                <a:latin typeface="Meiryo UI" pitchFamily="34" charset="0"/>
                <a:ea typeface="Meiryo UI" pitchFamily="34" charset="-122"/>
                <a:cs typeface="Meiryo UI" pitchFamily="34" charset="-120"/>
              </a:rPr>
              <a:t>Point： 話者分離機能は、事前の声紋登録などが一切不要です。録音データをアップロードするだけで、すぐに利用開始できます。</a:t>
            </a:r>
            <a:endParaRPr lang="en-US" sz="817" dirty="0"/>
          </a:p>
        </p:txBody>
      </p:sp>
      <p:pic>
        <p:nvPicPr>
          <p:cNvPr id="77" name="図 76">
            <a:extLst>
              <a:ext uri="{FF2B5EF4-FFF2-40B4-BE49-F238E27FC236}">
                <a16:creationId xmlns:a16="http://schemas.microsoft.com/office/drawing/2014/main" id="{FE2CF17C-A9F3-6870-D658-729AA4C11E9B}"/>
              </a:ext>
            </a:extLst>
          </p:cNvPr>
          <p:cNvPicPr>
            <a:picLocks noChangeAspect="1"/>
          </p:cNvPicPr>
          <p:nvPr/>
        </p:nvPicPr>
        <p:blipFill rotWithShape="1">
          <a:blip r:embed="rId6"/>
          <a:srcRect l="5810" t="15531"/>
          <a:stretch/>
        </p:blipFill>
        <p:spPr>
          <a:xfrm>
            <a:off x="882707" y="4074618"/>
            <a:ext cx="2992869" cy="1734193"/>
          </a:xfrm>
          <a:prstGeom prst="rect">
            <a:avLst/>
          </a:prstGeom>
          <a:ln>
            <a:solidFill>
              <a:schemeClr val="bg1">
                <a:lumMod val="75000"/>
              </a:schemeClr>
            </a:solidFill>
          </a:ln>
        </p:spPr>
      </p:pic>
      <p:pic>
        <p:nvPicPr>
          <p:cNvPr id="78" name="図 77">
            <a:extLst>
              <a:ext uri="{FF2B5EF4-FFF2-40B4-BE49-F238E27FC236}">
                <a16:creationId xmlns:a16="http://schemas.microsoft.com/office/drawing/2014/main" id="{39BE71AA-5EEF-F646-6575-5921DDF6FCDE}"/>
              </a:ext>
            </a:extLst>
          </p:cNvPr>
          <p:cNvPicPr>
            <a:picLocks noChangeAspect="1"/>
          </p:cNvPicPr>
          <p:nvPr/>
        </p:nvPicPr>
        <p:blipFill>
          <a:blip r:embed="rId7"/>
          <a:stretch>
            <a:fillRect/>
          </a:stretch>
        </p:blipFill>
        <p:spPr>
          <a:xfrm>
            <a:off x="5277036" y="3998261"/>
            <a:ext cx="3136508" cy="1826757"/>
          </a:xfrm>
          <a:prstGeom prst="rect">
            <a:avLst/>
          </a:prstGeom>
          <a:ln>
            <a:solidFill>
              <a:schemeClr val="bg1">
                <a:lumMod val="75000"/>
              </a:schemeClr>
            </a:solidFill>
          </a:ln>
        </p:spPr>
      </p:pic>
      <p:pic>
        <p:nvPicPr>
          <p:cNvPr id="79" name="図 78">
            <a:extLst>
              <a:ext uri="{FF2B5EF4-FFF2-40B4-BE49-F238E27FC236}">
                <a16:creationId xmlns:a16="http://schemas.microsoft.com/office/drawing/2014/main" id="{E8A4057F-6576-C6D3-1D78-411048EA3BED}"/>
              </a:ext>
            </a:extLst>
          </p:cNvPr>
          <p:cNvPicPr>
            <a:picLocks noChangeAspect="1"/>
          </p:cNvPicPr>
          <p:nvPr/>
        </p:nvPicPr>
        <p:blipFill rotWithShape="1">
          <a:blip r:embed="rId8"/>
          <a:srcRect l="10090" t="19642" r="8248" b="9572"/>
          <a:stretch/>
        </p:blipFill>
        <p:spPr>
          <a:xfrm>
            <a:off x="7231145" y="4617133"/>
            <a:ext cx="1826152" cy="1207886"/>
          </a:xfrm>
          <a:prstGeom prst="rect">
            <a:avLst/>
          </a:prstGeom>
          <a:ln>
            <a:solidFill>
              <a:schemeClr val="bg1">
                <a:lumMod val="75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30589-B906-537B-8DEF-2FBC3BAC2EF0}"/>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8CC0AE8B-999A-F571-784E-242A66B7F07B}"/>
              </a:ext>
            </a:extLst>
          </p:cNvPr>
          <p:cNvPicPr>
            <a:picLocks noChangeAspect="1"/>
          </p:cNvPicPr>
          <p:nvPr/>
        </p:nvPicPr>
        <p:blipFill>
          <a:blip r:embed="rId2"/>
          <a:stretch>
            <a:fillRect/>
          </a:stretch>
        </p:blipFill>
        <p:spPr>
          <a:xfrm>
            <a:off x="432631" y="2088064"/>
            <a:ext cx="6884420" cy="4253043"/>
          </a:xfrm>
          <a:prstGeom prst="rect">
            <a:avLst/>
          </a:prstGeom>
        </p:spPr>
      </p:pic>
      <p:sp>
        <p:nvSpPr>
          <p:cNvPr id="29" name="四角形: 角を丸くする 28">
            <a:extLst>
              <a:ext uri="{FF2B5EF4-FFF2-40B4-BE49-F238E27FC236}">
                <a16:creationId xmlns:a16="http://schemas.microsoft.com/office/drawing/2014/main" id="{840E95ED-F651-27F0-A0BC-0FAE0E6A0B2D}"/>
              </a:ext>
            </a:extLst>
          </p:cNvPr>
          <p:cNvSpPr/>
          <p:nvPr/>
        </p:nvSpPr>
        <p:spPr>
          <a:xfrm>
            <a:off x="4484948" y="2666433"/>
            <a:ext cx="2829628" cy="3327338"/>
          </a:xfrm>
          <a:prstGeom prst="roundRect">
            <a:avLst>
              <a:gd name="adj" fmla="val 5283"/>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948E7D83-FFCD-DA78-08BC-1AD3220A8025}"/>
              </a:ext>
            </a:extLst>
          </p:cNvPr>
          <p:cNvGrpSpPr/>
          <p:nvPr/>
        </p:nvGrpSpPr>
        <p:grpSpPr>
          <a:xfrm>
            <a:off x="7435223" y="1916832"/>
            <a:ext cx="2378317" cy="552577"/>
            <a:chOff x="7436997" y="2273937"/>
            <a:chExt cx="2378317" cy="552577"/>
          </a:xfrm>
        </p:grpSpPr>
        <p:sp>
          <p:nvSpPr>
            <p:cNvPr id="30" name="四角形: 角を丸くする 29">
              <a:extLst>
                <a:ext uri="{FF2B5EF4-FFF2-40B4-BE49-F238E27FC236}">
                  <a16:creationId xmlns:a16="http://schemas.microsoft.com/office/drawing/2014/main" id="{44E57BA0-4DE3-F10D-7941-248BD0B17982}"/>
                </a:ext>
              </a:extLst>
            </p:cNvPr>
            <p:cNvSpPr/>
            <p:nvPr/>
          </p:nvSpPr>
          <p:spPr>
            <a:xfrm>
              <a:off x="7436997" y="2273937"/>
              <a:ext cx="2038146"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フリーコメント</a:t>
              </a:r>
            </a:p>
          </p:txBody>
        </p:sp>
        <p:sp>
          <p:nvSpPr>
            <p:cNvPr id="34" name="テキスト ボックス 33">
              <a:extLst>
                <a:ext uri="{FF2B5EF4-FFF2-40B4-BE49-F238E27FC236}">
                  <a16:creationId xmlns:a16="http://schemas.microsoft.com/office/drawing/2014/main" id="{66C38076-C942-77C3-BF5F-2EB8476BDF70}"/>
                </a:ext>
              </a:extLst>
            </p:cNvPr>
            <p:cNvSpPr txBox="1"/>
            <p:nvPr/>
          </p:nvSpPr>
          <p:spPr>
            <a:xfrm>
              <a:off x="7447155" y="2564904"/>
              <a:ext cx="2368159" cy="261610"/>
            </a:xfrm>
            <a:prstGeom prst="rect">
              <a:avLst/>
            </a:prstGeom>
            <a:noFill/>
          </p:spPr>
          <p:txBody>
            <a:bodyPr wrap="square" rtlCol="0">
              <a:spAutoFit/>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自由にコメントを書き込めます。</a:t>
              </a:r>
            </a:p>
          </p:txBody>
        </p:sp>
      </p:grpSp>
      <p:grpSp>
        <p:nvGrpSpPr>
          <p:cNvPr id="12" name="グループ化 11">
            <a:extLst>
              <a:ext uri="{FF2B5EF4-FFF2-40B4-BE49-F238E27FC236}">
                <a16:creationId xmlns:a16="http://schemas.microsoft.com/office/drawing/2014/main" id="{D349358B-02B8-CE58-7F33-6493E7775E63}"/>
              </a:ext>
            </a:extLst>
          </p:cNvPr>
          <p:cNvGrpSpPr/>
          <p:nvPr/>
        </p:nvGrpSpPr>
        <p:grpSpPr>
          <a:xfrm>
            <a:off x="7435222" y="2492896"/>
            <a:ext cx="2115093" cy="718919"/>
            <a:chOff x="7436997" y="3032956"/>
            <a:chExt cx="2115093" cy="718919"/>
          </a:xfrm>
        </p:grpSpPr>
        <p:sp>
          <p:nvSpPr>
            <p:cNvPr id="31" name="四角形: 角を丸くする 30">
              <a:extLst>
                <a:ext uri="{FF2B5EF4-FFF2-40B4-BE49-F238E27FC236}">
                  <a16:creationId xmlns:a16="http://schemas.microsoft.com/office/drawing/2014/main" id="{E88EDF01-B34A-CA5D-C97A-9749BE034F66}"/>
                </a:ext>
              </a:extLst>
            </p:cNvPr>
            <p:cNvSpPr/>
            <p:nvPr/>
          </p:nvSpPr>
          <p:spPr>
            <a:xfrm>
              <a:off x="7436997" y="3032956"/>
              <a:ext cx="2038146"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要約</a:t>
              </a:r>
            </a:p>
          </p:txBody>
        </p:sp>
        <p:sp>
          <p:nvSpPr>
            <p:cNvPr id="35" name="テキスト ボックス 34">
              <a:extLst>
                <a:ext uri="{FF2B5EF4-FFF2-40B4-BE49-F238E27FC236}">
                  <a16:creationId xmlns:a16="http://schemas.microsoft.com/office/drawing/2014/main" id="{F8AB1C36-B37C-3938-053D-7FAEEB1542E4}"/>
                </a:ext>
              </a:extLst>
            </p:cNvPr>
            <p:cNvSpPr txBox="1"/>
            <p:nvPr/>
          </p:nvSpPr>
          <p:spPr>
            <a:xfrm>
              <a:off x="7439051" y="3320988"/>
              <a:ext cx="2113039" cy="430887"/>
            </a:xfrm>
            <a:prstGeom prst="rect">
              <a:avLst/>
            </a:prstGeom>
            <a:noFill/>
          </p:spPr>
          <p:txBody>
            <a:bodyPr wrap="square" rtlCol="0">
              <a:spAutoFit/>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会議の議題と結論を簡潔に</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まとめた要約</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を</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表示します。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5" name="グループ化 14">
            <a:extLst>
              <a:ext uri="{FF2B5EF4-FFF2-40B4-BE49-F238E27FC236}">
                <a16:creationId xmlns:a16="http://schemas.microsoft.com/office/drawing/2014/main" id="{F25E5D19-6DCA-F26F-DB61-9E70B67135EF}"/>
              </a:ext>
            </a:extLst>
          </p:cNvPr>
          <p:cNvGrpSpPr/>
          <p:nvPr/>
        </p:nvGrpSpPr>
        <p:grpSpPr>
          <a:xfrm>
            <a:off x="7435222" y="4636191"/>
            <a:ext cx="2368159" cy="876119"/>
            <a:chOff x="7436996" y="4784597"/>
            <a:chExt cx="2368159" cy="876119"/>
          </a:xfrm>
        </p:grpSpPr>
        <p:sp>
          <p:nvSpPr>
            <p:cNvPr id="32" name="四角形: 角を丸くする 31">
              <a:extLst>
                <a:ext uri="{FF2B5EF4-FFF2-40B4-BE49-F238E27FC236}">
                  <a16:creationId xmlns:a16="http://schemas.microsoft.com/office/drawing/2014/main" id="{D84B3123-1430-3494-E56D-3AB295F8F94D}"/>
                </a:ext>
              </a:extLst>
            </p:cNvPr>
            <p:cNvSpPr/>
            <p:nvPr/>
          </p:nvSpPr>
          <p:spPr>
            <a:xfrm>
              <a:off x="7436996" y="4784597"/>
              <a:ext cx="2038147"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b="1" dirty="0" err="1">
                  <a:latin typeface="Meiryo UI" panose="020B0604030504040204" pitchFamily="50" charset="-128"/>
                  <a:ea typeface="Meiryo UI" panose="020B0604030504040204" pitchFamily="50" charset="-128"/>
                </a:rPr>
                <a:t>todo</a:t>
              </a:r>
              <a:endParaRPr kumimoji="1" lang="ja-JP" altLang="en-US" sz="1600" b="1"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6DB60F5-694E-43A9-834D-27649B694FB2}"/>
                </a:ext>
              </a:extLst>
            </p:cNvPr>
            <p:cNvSpPr txBox="1"/>
            <p:nvPr/>
          </p:nvSpPr>
          <p:spPr>
            <a:xfrm>
              <a:off x="7436996" y="5083635"/>
              <a:ext cx="2368159" cy="577081"/>
            </a:xfrm>
            <a:prstGeom prst="rect">
              <a:avLst/>
            </a:prstGeom>
            <a:noFill/>
          </p:spPr>
          <p:txBody>
            <a:bodyPr wrap="square" lIns="91440" tIns="45720" rIns="91440" bIns="45720" rtlCol="0" anchor="t">
              <a:spAutoFit/>
            </a:bodyPr>
            <a:lstStyle/>
            <a:p>
              <a:pPr algn="l"/>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が自動で</a:t>
              </a:r>
              <a:r>
                <a:rPr kumimoji="1" lang="en-US" altLang="ja-JP" sz="1050" dirty="0" err="1">
                  <a:solidFill>
                    <a:schemeClr val="tx1">
                      <a:lumMod val="75000"/>
                      <a:lumOff val="25000"/>
                    </a:schemeClr>
                  </a:solidFill>
                  <a:latin typeface="Meiryo UI" panose="020B0604030504040204" pitchFamily="50" charset="-128"/>
                  <a:ea typeface="Meiryo UI" panose="020B0604030504040204" pitchFamily="50" charset="-128"/>
                </a:rPr>
                <a:t>ToDo</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リストを作成します。会議後にとるべき行動を一目で把握し、参加者にすぐに共有できます。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16" name="グループ化 15">
            <a:extLst>
              <a:ext uri="{FF2B5EF4-FFF2-40B4-BE49-F238E27FC236}">
                <a16:creationId xmlns:a16="http://schemas.microsoft.com/office/drawing/2014/main" id="{3B6EF01D-84D5-5079-7022-5848982EAFA4}"/>
              </a:ext>
            </a:extLst>
          </p:cNvPr>
          <p:cNvGrpSpPr/>
          <p:nvPr/>
        </p:nvGrpSpPr>
        <p:grpSpPr>
          <a:xfrm>
            <a:off x="7435222" y="5589240"/>
            <a:ext cx="2368159" cy="738665"/>
            <a:chOff x="7436996" y="5791069"/>
            <a:chExt cx="2368159" cy="738665"/>
          </a:xfrm>
        </p:grpSpPr>
        <p:sp>
          <p:nvSpPr>
            <p:cNvPr id="33" name="四角形: 角を丸くする 32">
              <a:extLst>
                <a:ext uri="{FF2B5EF4-FFF2-40B4-BE49-F238E27FC236}">
                  <a16:creationId xmlns:a16="http://schemas.microsoft.com/office/drawing/2014/main" id="{C77EA3C7-69D1-9E87-26D0-0B5D07EF863E}"/>
                </a:ext>
              </a:extLst>
            </p:cNvPr>
            <p:cNvSpPr/>
            <p:nvPr/>
          </p:nvSpPr>
          <p:spPr>
            <a:xfrm>
              <a:off x="7436996" y="5791069"/>
              <a:ext cx="2038147"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話者ごとの要約</a:t>
              </a:r>
            </a:p>
          </p:txBody>
        </p:sp>
        <p:sp>
          <p:nvSpPr>
            <p:cNvPr id="37" name="テキスト ボックス 36">
              <a:extLst>
                <a:ext uri="{FF2B5EF4-FFF2-40B4-BE49-F238E27FC236}">
                  <a16:creationId xmlns:a16="http://schemas.microsoft.com/office/drawing/2014/main" id="{85BC3082-695D-7B65-CDB0-C6ACBD25E196}"/>
                </a:ext>
              </a:extLst>
            </p:cNvPr>
            <p:cNvSpPr txBox="1"/>
            <p:nvPr/>
          </p:nvSpPr>
          <p:spPr>
            <a:xfrm>
              <a:off x="7445295" y="6098847"/>
              <a:ext cx="2359860" cy="430887"/>
            </a:xfrm>
            <a:prstGeom prst="rect">
              <a:avLst/>
            </a:prstGeom>
            <a:noFill/>
          </p:spPr>
          <p:txBody>
            <a:bodyPr wrap="square" rtlCol="0">
              <a:spAutoFit/>
            </a:bodyPr>
            <a:lstStyle/>
            <a:p>
              <a:pPr algn="l"/>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が自動で話者を判別し、各話者の発言内容を要約します。</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3" name="コンテンツ プレースホルダ 2">
            <a:extLst>
              <a:ext uri="{FF2B5EF4-FFF2-40B4-BE49-F238E27FC236}">
                <a16:creationId xmlns:a16="http://schemas.microsoft.com/office/drawing/2014/main" id="{D055208A-7B07-2508-FA1F-C04FB3DBC07F}"/>
              </a:ext>
            </a:extLst>
          </p:cNvPr>
          <p:cNvSpPr txBox="1">
            <a:spLocks noChangeArrowheads="1"/>
          </p:cNvSpPr>
          <p:nvPr/>
        </p:nvSpPr>
        <p:spPr bwMode="auto">
          <a:xfrm>
            <a:off x="560512" y="1124744"/>
            <a:ext cx="5326062" cy="325437"/>
          </a:xfrm>
          <a:prstGeom prst="rect">
            <a:avLst/>
          </a:prstGeom>
          <a:noFill/>
          <a:ln w="3175">
            <a:noFill/>
            <a:miter lim="800000"/>
            <a:headEnd/>
            <a:tailEnd/>
          </a:ln>
          <a:effectLst>
            <a:prstShdw prst="shdw17" dist="17961" dir="2700000">
              <a:schemeClr val="accent1">
                <a:gamma/>
                <a:shade val="60000"/>
                <a:invGamma/>
              </a:schemeClr>
            </a:prstShdw>
          </a:effectLst>
        </p:spPr>
        <p:txBody>
          <a:bodyPr/>
          <a:lstStyle>
            <a:lvl1pPr marL="342900" indent="-342900" algn="ctr"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buFontTx/>
              <a:buNone/>
              <a:defRPr/>
            </a:pPr>
            <a:r>
              <a:rPr lang="en-US" altLang="ja-JP" sz="1400" b="1" kern="0" dirty="0" err="1">
                <a:solidFill>
                  <a:srgbClr val="647081"/>
                </a:solidFill>
                <a:effectLst/>
                <a:latin typeface="Meiryo UI" panose="020B0604030504040204" pitchFamily="50" charset="-128"/>
                <a:ea typeface="Meiryo UI" panose="020B0604030504040204" pitchFamily="50" charset="-128"/>
              </a:rPr>
              <a:t>AutoMemo</a:t>
            </a:r>
            <a:r>
              <a:rPr lang="ja-JP" altLang="en-US" sz="1400" b="1" kern="0" dirty="0">
                <a:solidFill>
                  <a:srgbClr val="647081"/>
                </a:solidFill>
                <a:effectLst/>
                <a:latin typeface="Meiryo UI" panose="020B0604030504040204" pitchFamily="50" charset="-128"/>
                <a:ea typeface="Meiryo UI" panose="020B0604030504040204" pitchFamily="50" charset="-128"/>
              </a:rPr>
              <a:t>で文字起こしした結果を</a:t>
            </a:r>
            <a:r>
              <a:rPr lang="en-US" altLang="ja-JP" sz="1400" b="1" kern="0" dirty="0">
                <a:solidFill>
                  <a:srgbClr val="647081"/>
                </a:solidFill>
                <a:effectLst/>
                <a:latin typeface="Meiryo UI" panose="020B0604030504040204" pitchFamily="50" charset="-128"/>
                <a:ea typeface="Meiryo UI" panose="020B0604030504040204" pitchFamily="50" charset="-128"/>
              </a:rPr>
              <a:t>AI</a:t>
            </a:r>
            <a:r>
              <a:rPr lang="ja-JP" altLang="en-US" sz="1400" b="1" kern="0" dirty="0">
                <a:solidFill>
                  <a:srgbClr val="647081"/>
                </a:solidFill>
                <a:effectLst/>
                <a:latin typeface="Meiryo UI" panose="020B0604030504040204" pitchFamily="50" charset="-128"/>
                <a:ea typeface="Meiryo UI" panose="020B0604030504040204" pitchFamily="50" charset="-128"/>
              </a:rPr>
              <a:t>が要約します。</a:t>
            </a:r>
            <a:endParaRPr lang="en-US" altLang="ja-JP" sz="1400" b="1" kern="0" dirty="0">
              <a:solidFill>
                <a:srgbClr val="647081"/>
              </a:solidFill>
              <a:effectLst/>
              <a:latin typeface="Meiryo UI" panose="020B0604030504040204" pitchFamily="50" charset="-128"/>
              <a:ea typeface="Meiryo UI" panose="020B0604030504040204" pitchFamily="50" charset="-128"/>
            </a:endParaRPr>
          </a:p>
        </p:txBody>
      </p:sp>
      <p:sp>
        <p:nvSpPr>
          <p:cNvPr id="6" name="テキスト ボックス 28">
            <a:extLst>
              <a:ext uri="{FF2B5EF4-FFF2-40B4-BE49-F238E27FC236}">
                <a16:creationId xmlns:a16="http://schemas.microsoft.com/office/drawing/2014/main" id="{7CF1000A-72CD-BB93-B344-CFC2AD96C84B}"/>
              </a:ext>
            </a:extLst>
          </p:cNvPr>
          <p:cNvSpPr txBox="1">
            <a:spLocks noChangeArrowheads="1"/>
          </p:cNvSpPr>
          <p:nvPr/>
        </p:nvSpPr>
        <p:spPr bwMode="auto">
          <a:xfrm>
            <a:off x="534995" y="1432357"/>
            <a:ext cx="80692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r>
              <a:rPr lang="en-US" altLang="ja-JP" sz="1050" dirty="0">
                <a:solidFill>
                  <a:srgbClr val="FF0000"/>
                </a:solidFill>
                <a:latin typeface="Meiryo UI" panose="020B0604030504040204" pitchFamily="50" charset="-128"/>
                <a:ea typeface="Meiryo UI" panose="020B0604030504040204" pitchFamily="50" charset="-128"/>
              </a:rPr>
              <a:t>※</a:t>
            </a:r>
            <a:r>
              <a:rPr lang="ja-JP" altLang="en-US" sz="1050" dirty="0">
                <a:solidFill>
                  <a:srgbClr val="FF0000"/>
                </a:solidFill>
                <a:latin typeface="Meiryo UI" panose="020B0604030504040204" pitchFamily="50" charset="-128"/>
                <a:ea typeface="Meiryo UI" panose="020B0604030504040204" pitchFamily="50" charset="-128"/>
              </a:rPr>
              <a:t>本音声データ、本テキストデータその他利用者による本サービスの利用によって得られたデータを閲覧、その他利用するものではありません。</a:t>
            </a:r>
            <a:endParaRPr lang="en-US" altLang="ja-JP" sz="1050" dirty="0">
              <a:solidFill>
                <a:srgbClr val="FF0000"/>
              </a:solidFill>
              <a:latin typeface="Meiryo UI" panose="020B0604030504040204" pitchFamily="50" charset="-128"/>
              <a:ea typeface="Meiryo UI" panose="020B0604030504040204" pitchFamily="50" charset="-128"/>
            </a:endParaRPr>
          </a:p>
          <a:p>
            <a:pPr algn="l">
              <a:spcBef>
                <a:spcPct val="0"/>
              </a:spcBef>
              <a:buFontTx/>
              <a:buNone/>
            </a:pPr>
            <a:r>
              <a:rPr lang="en-US" altLang="ja-JP" sz="1050" dirty="0">
                <a:solidFill>
                  <a:srgbClr val="FF0000"/>
                </a:solidFill>
                <a:latin typeface="Meiryo UI" panose="020B0604030504040204" pitchFamily="50" charset="-128"/>
                <a:ea typeface="Meiryo UI" panose="020B0604030504040204" pitchFamily="50" charset="-128"/>
              </a:rPr>
              <a:t>※</a:t>
            </a:r>
            <a:r>
              <a:rPr lang="ja-JP" altLang="en-US" sz="1050" dirty="0">
                <a:solidFill>
                  <a:srgbClr val="FF0000"/>
                </a:solidFill>
                <a:latin typeface="Meiryo UI" panose="020B0604030504040204" pitchFamily="50" charset="-128"/>
                <a:ea typeface="Meiryo UI" panose="020B0604030504040204" pitchFamily="50" charset="-128"/>
              </a:rPr>
              <a:t>再要訳は</a:t>
            </a:r>
            <a:r>
              <a:rPr lang="en-US" altLang="ja-JP" sz="1050" dirty="0">
                <a:solidFill>
                  <a:srgbClr val="FF0000"/>
                </a:solidFill>
                <a:latin typeface="Meiryo UI" panose="020B0604030504040204" pitchFamily="50" charset="-128"/>
                <a:ea typeface="Meiryo UI" panose="020B0604030504040204" pitchFamily="50" charset="-128"/>
              </a:rPr>
              <a:t>1</a:t>
            </a:r>
            <a:r>
              <a:rPr lang="ja-JP" altLang="en-US" sz="1050" dirty="0">
                <a:solidFill>
                  <a:srgbClr val="FF0000"/>
                </a:solidFill>
                <a:latin typeface="Meiryo UI" panose="020B0604030504040204" pitchFamily="50" charset="-128"/>
                <a:ea typeface="Meiryo UI" panose="020B0604030504040204" pitchFamily="50" charset="-128"/>
              </a:rPr>
              <a:t>回のみ可能です</a:t>
            </a:r>
            <a:endParaRPr lang="ja-JP" altLang="en-US" sz="1200" dirty="0">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4507D150-63BA-B579-3655-03CB475F098E}"/>
              </a:ext>
            </a:extLst>
          </p:cNvPr>
          <p:cNvGrpSpPr/>
          <p:nvPr/>
        </p:nvGrpSpPr>
        <p:grpSpPr>
          <a:xfrm>
            <a:off x="7435222" y="3233268"/>
            <a:ext cx="2115093" cy="1347860"/>
            <a:chOff x="7435222" y="3825044"/>
            <a:chExt cx="2115093" cy="1347860"/>
          </a:xfrm>
        </p:grpSpPr>
        <p:sp>
          <p:nvSpPr>
            <p:cNvPr id="10" name="四角形: 角を丸くする 9">
              <a:extLst>
                <a:ext uri="{FF2B5EF4-FFF2-40B4-BE49-F238E27FC236}">
                  <a16:creationId xmlns:a16="http://schemas.microsoft.com/office/drawing/2014/main" id="{507DC523-2DBF-01A6-47B3-115FBFA86836}"/>
                </a:ext>
              </a:extLst>
            </p:cNvPr>
            <p:cNvSpPr/>
            <p:nvPr/>
          </p:nvSpPr>
          <p:spPr>
            <a:xfrm>
              <a:off x="7435222" y="3825044"/>
              <a:ext cx="2038146" cy="307778"/>
            </a:xfrm>
            <a:prstGeom prst="roundRect">
              <a:avLst>
                <a:gd name="adj" fmla="val 5000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タイムライン</a:t>
              </a:r>
            </a:p>
          </p:txBody>
        </p:sp>
        <p:sp>
          <p:nvSpPr>
            <p:cNvPr id="11" name="テキスト ボックス 10">
              <a:extLst>
                <a:ext uri="{FF2B5EF4-FFF2-40B4-BE49-F238E27FC236}">
                  <a16:creationId xmlns:a16="http://schemas.microsoft.com/office/drawing/2014/main" id="{1B060331-E27A-59ED-0E6F-F4AE1784A90B}"/>
                </a:ext>
              </a:extLst>
            </p:cNvPr>
            <p:cNvSpPr txBox="1"/>
            <p:nvPr/>
          </p:nvSpPr>
          <p:spPr>
            <a:xfrm>
              <a:off x="7437276" y="4111075"/>
              <a:ext cx="2113039" cy="1061829"/>
            </a:xfrm>
            <a:prstGeom prst="rect">
              <a:avLst/>
            </a:prstGeom>
            <a:noFill/>
          </p:spPr>
          <p:txBody>
            <a:bodyPr wrap="square" rtlCol="0">
              <a:spAutoFit/>
            </a:bodyPr>
            <a:lstStyle/>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時系列に沿って約</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10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分ごとにチャプター分けし、</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AI</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が各チャプターにタイトルを自動付与します。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チャプター内で特に重要な点を自動で抽出し、タイムコードと要約内容をリスト化します。</a:t>
              </a:r>
              <a:endPar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8" name="Shape 1">
            <a:extLst>
              <a:ext uri="{FF2B5EF4-FFF2-40B4-BE49-F238E27FC236}">
                <a16:creationId xmlns:a16="http://schemas.microsoft.com/office/drawing/2014/main" id="{701B7824-A5F2-9FE3-3340-57614C48260B}"/>
              </a:ext>
            </a:extLst>
          </p:cNvPr>
          <p:cNvSpPr/>
          <p:nvPr/>
        </p:nvSpPr>
        <p:spPr>
          <a:xfrm>
            <a:off x="620267" y="1098387"/>
            <a:ext cx="8673355" cy="17434"/>
          </a:xfrm>
          <a:prstGeom prst="rect">
            <a:avLst/>
          </a:prstGeom>
          <a:solidFill>
            <a:srgbClr val="0056B3"/>
          </a:solidFill>
          <a:ln/>
        </p:spPr>
        <p:txBody>
          <a:bodyPr/>
          <a:lstStyle/>
          <a:p>
            <a:endParaRPr lang="ja-JP" altLang="en-US" sz="2814"/>
          </a:p>
        </p:txBody>
      </p:sp>
      <p:sp>
        <p:nvSpPr>
          <p:cNvPr id="9" name="Text 2">
            <a:extLst>
              <a:ext uri="{FF2B5EF4-FFF2-40B4-BE49-F238E27FC236}">
                <a16:creationId xmlns:a16="http://schemas.microsoft.com/office/drawing/2014/main" id="{31CFEDF4-D873-FF31-92C0-518E370ABD11}"/>
              </a:ext>
            </a:extLst>
          </p:cNvPr>
          <p:cNvSpPr txBox="1"/>
          <p:nvPr/>
        </p:nvSpPr>
        <p:spPr>
          <a:xfrm>
            <a:off x="620267" y="346204"/>
            <a:ext cx="666670" cy="207556"/>
          </a:xfrm>
          <a:prstGeom prst="rect">
            <a:avLst/>
          </a:prstGeom>
          <a:noFill/>
          <a:ln/>
        </p:spPr>
        <p:txBody>
          <a:bodyPr wrap="square" lIns="0" tIns="0" rIns="0" bIns="0" rtlCol="0" anchor="ctr"/>
          <a:lstStyle/>
          <a:p>
            <a:pPr algn="l"/>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17" name="Text 3">
            <a:extLst>
              <a:ext uri="{FF2B5EF4-FFF2-40B4-BE49-F238E27FC236}">
                <a16:creationId xmlns:a16="http://schemas.microsoft.com/office/drawing/2014/main" id="{143BC8F1-50D2-E272-524C-D22C3337CB30}"/>
              </a:ext>
            </a:extLst>
          </p:cNvPr>
          <p:cNvSpPr txBox="1"/>
          <p:nvPr/>
        </p:nvSpPr>
        <p:spPr>
          <a:xfrm>
            <a:off x="620266" y="605234"/>
            <a:ext cx="3260292" cy="398508"/>
          </a:xfrm>
          <a:prstGeom prst="rect">
            <a:avLst/>
          </a:prstGeom>
          <a:noFill/>
          <a:ln/>
        </p:spPr>
        <p:txBody>
          <a:bodyPr wrap="square" lIns="0" tIns="0" rIns="0" bIns="0" rtlCol="0" anchor="ctr"/>
          <a:lstStyle/>
          <a:p>
            <a:pPr algn="l"/>
            <a:r>
              <a:rPr lang="zh-TW" altLang="en-US" sz="2088" b="1" dirty="0">
                <a:solidFill>
                  <a:srgbClr val="0056B3"/>
                </a:solidFill>
                <a:latin typeface="Meiryo UI" pitchFamily="34" charset="0"/>
                <a:ea typeface="Meiryo UI" pitchFamily="34" charset="-122"/>
                <a:cs typeface="Meiryo UI" pitchFamily="34" charset="-120"/>
              </a:rPr>
              <a:t>機能紹介：要約機能</a:t>
            </a:r>
          </a:p>
        </p:txBody>
      </p:sp>
    </p:spTree>
    <p:extLst>
      <p:ext uri="{BB962C8B-B14F-4D97-AF65-F5344CB8AC3E}">
        <p14:creationId xmlns:p14="http://schemas.microsoft.com/office/powerpoint/2010/main" val="4110808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79468-A3F3-6BB1-3F2E-F2007938BFD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208E494F-9061-9637-DA85-F9AB412BB793}"/>
              </a:ext>
            </a:extLst>
          </p:cNvPr>
          <p:cNvPicPr>
            <a:picLocks noChangeAspect="1"/>
          </p:cNvPicPr>
          <p:nvPr/>
        </p:nvPicPr>
        <p:blipFill>
          <a:blip r:embed="rId2"/>
          <a:stretch>
            <a:fillRect/>
          </a:stretch>
        </p:blipFill>
        <p:spPr>
          <a:xfrm>
            <a:off x="313021" y="1490039"/>
            <a:ext cx="4856003" cy="3658542"/>
          </a:xfrm>
          <a:prstGeom prst="rect">
            <a:avLst/>
          </a:prstGeom>
        </p:spPr>
      </p:pic>
      <p:pic>
        <p:nvPicPr>
          <p:cNvPr id="7" name="図 6">
            <a:extLst>
              <a:ext uri="{FF2B5EF4-FFF2-40B4-BE49-F238E27FC236}">
                <a16:creationId xmlns:a16="http://schemas.microsoft.com/office/drawing/2014/main" id="{F67B6520-1FAF-3C47-3E4F-7B0BD965BA75}"/>
              </a:ext>
            </a:extLst>
          </p:cNvPr>
          <p:cNvPicPr>
            <a:picLocks noChangeAspect="1"/>
          </p:cNvPicPr>
          <p:nvPr/>
        </p:nvPicPr>
        <p:blipFill>
          <a:blip r:embed="rId3"/>
          <a:stretch>
            <a:fillRect/>
          </a:stretch>
        </p:blipFill>
        <p:spPr>
          <a:xfrm>
            <a:off x="5457056" y="1498820"/>
            <a:ext cx="4271647" cy="2304670"/>
          </a:xfrm>
          <a:prstGeom prst="rect">
            <a:avLst/>
          </a:prstGeom>
        </p:spPr>
      </p:pic>
      <p:pic>
        <p:nvPicPr>
          <p:cNvPr id="8" name="図 7">
            <a:extLst>
              <a:ext uri="{FF2B5EF4-FFF2-40B4-BE49-F238E27FC236}">
                <a16:creationId xmlns:a16="http://schemas.microsoft.com/office/drawing/2014/main" id="{C0F6602C-0303-A127-F7C2-513A562DA7EC}"/>
              </a:ext>
            </a:extLst>
          </p:cNvPr>
          <p:cNvPicPr>
            <a:picLocks noChangeAspect="1"/>
          </p:cNvPicPr>
          <p:nvPr/>
        </p:nvPicPr>
        <p:blipFill>
          <a:blip r:embed="rId4"/>
          <a:stretch>
            <a:fillRect/>
          </a:stretch>
        </p:blipFill>
        <p:spPr>
          <a:xfrm>
            <a:off x="5457056" y="4626707"/>
            <a:ext cx="4267244" cy="1339847"/>
          </a:xfrm>
          <a:prstGeom prst="rect">
            <a:avLst/>
          </a:prstGeom>
        </p:spPr>
      </p:pic>
      <p:sp>
        <p:nvSpPr>
          <p:cNvPr id="17" name="テキスト ボックス 16">
            <a:extLst>
              <a:ext uri="{FF2B5EF4-FFF2-40B4-BE49-F238E27FC236}">
                <a16:creationId xmlns:a16="http://schemas.microsoft.com/office/drawing/2014/main" id="{0C81D3ED-F8E4-9023-0A97-DCF6C1BE38A6}"/>
              </a:ext>
            </a:extLst>
          </p:cNvPr>
          <p:cNvSpPr txBox="1"/>
          <p:nvPr/>
        </p:nvSpPr>
        <p:spPr>
          <a:xfrm>
            <a:off x="313021" y="1253751"/>
            <a:ext cx="4495963" cy="276999"/>
          </a:xfrm>
          <a:prstGeom prst="rect">
            <a:avLst/>
          </a:prstGeom>
          <a:noFill/>
        </p:spPr>
        <p:txBody>
          <a:bodyPr wrap="square">
            <a:spAutoFit/>
          </a:bodyPr>
          <a:lstStyle/>
          <a:p>
            <a:pPr algn="l"/>
            <a:r>
              <a:rPr lang="ja-JP" altLang="en-US" sz="1200" b="1" dirty="0">
                <a:solidFill>
                  <a:schemeClr val="tx1"/>
                </a:solidFill>
                <a:latin typeface="Meiryo UI" panose="020B0604030504040204" pitchFamily="50" charset="-128"/>
                <a:ea typeface="Meiryo UI" panose="020B0604030504040204" pitchFamily="50" charset="-128"/>
              </a:rPr>
              <a:t>■チャプター分けとタイトル付与／時系列に沿った要約生成　</a:t>
            </a:r>
            <a:r>
              <a:rPr lang="en-US" altLang="ja-JP" sz="1200" b="1" dirty="0">
                <a:solidFill>
                  <a:srgbClr val="FF0000"/>
                </a:solidFill>
                <a:latin typeface="Meiryo UI" panose="020B0604030504040204" pitchFamily="50" charset="-128"/>
                <a:ea typeface="Meiryo UI" panose="020B0604030504040204" pitchFamily="50" charset="-128"/>
              </a:rPr>
              <a:t>New</a:t>
            </a:r>
            <a:r>
              <a:rPr lang="ja-JP" altLang="en-US" sz="1200" b="1" dirty="0">
                <a:solidFill>
                  <a:srgbClr val="FF0000"/>
                </a:solidFill>
                <a:latin typeface="Meiryo UI" panose="020B0604030504040204" pitchFamily="50" charset="-128"/>
                <a:ea typeface="Meiryo UI" panose="020B0604030504040204" pitchFamily="50" charset="-128"/>
              </a:rPr>
              <a:t>！</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CA4C099-8461-0BB4-BA89-C3FBC4776CD0}"/>
              </a:ext>
            </a:extLst>
          </p:cNvPr>
          <p:cNvSpPr txBox="1"/>
          <p:nvPr/>
        </p:nvSpPr>
        <p:spPr>
          <a:xfrm>
            <a:off x="5442992" y="1253751"/>
            <a:ext cx="3119519" cy="276999"/>
          </a:xfrm>
          <a:prstGeom prst="rect">
            <a:avLst/>
          </a:prstGeom>
          <a:noFill/>
        </p:spPr>
        <p:txBody>
          <a:bodyPr wrap="square">
            <a:spAutoFit/>
          </a:bodyPr>
          <a:lstStyle/>
          <a:p>
            <a:pPr algn="l"/>
            <a:r>
              <a:rPr lang="ja-JP" altLang="en-US" sz="1200" b="1" dirty="0">
                <a:solidFill>
                  <a:schemeClr val="tx1"/>
                </a:solidFill>
                <a:latin typeface="Meiryo UI" panose="020B0604030504040204" pitchFamily="50" charset="-128"/>
                <a:ea typeface="Meiryo UI" panose="020B0604030504040204" pitchFamily="50" charset="-128"/>
              </a:rPr>
              <a:t>■話者ごとの要約生成</a:t>
            </a:r>
          </a:p>
        </p:txBody>
      </p:sp>
      <p:sp>
        <p:nvSpPr>
          <p:cNvPr id="19" name="テキスト ボックス 18">
            <a:extLst>
              <a:ext uri="{FF2B5EF4-FFF2-40B4-BE49-F238E27FC236}">
                <a16:creationId xmlns:a16="http://schemas.microsoft.com/office/drawing/2014/main" id="{B5751443-5E79-AD7D-5A9E-AB7635E9D735}"/>
              </a:ext>
            </a:extLst>
          </p:cNvPr>
          <p:cNvSpPr txBox="1"/>
          <p:nvPr/>
        </p:nvSpPr>
        <p:spPr>
          <a:xfrm>
            <a:off x="5442991" y="4349708"/>
            <a:ext cx="3119519" cy="276999"/>
          </a:xfrm>
          <a:prstGeom prst="rect">
            <a:avLst/>
          </a:prstGeom>
          <a:noFill/>
        </p:spPr>
        <p:txBody>
          <a:bodyPr wrap="square">
            <a:spAutoFit/>
          </a:bodyPr>
          <a:lstStyle/>
          <a:p>
            <a:pPr algn="l"/>
            <a:r>
              <a:rPr lang="en-US" altLang="ja-JP" sz="1200" b="1" dirty="0">
                <a:solidFill>
                  <a:schemeClr val="tx1"/>
                </a:solidFill>
                <a:latin typeface="Meiryo UI" panose="020B0604030504040204" pitchFamily="50" charset="-128"/>
                <a:ea typeface="Meiryo UI" panose="020B0604030504040204" pitchFamily="50" charset="-128"/>
              </a:rPr>
              <a:t>■</a:t>
            </a:r>
            <a:r>
              <a:rPr lang="en-US" altLang="ja-JP" sz="1200" b="1" dirty="0" err="1">
                <a:solidFill>
                  <a:schemeClr val="tx1"/>
                </a:solidFill>
                <a:latin typeface="Meiryo UI" panose="020B0604030504040204" pitchFamily="50" charset="-128"/>
                <a:ea typeface="Meiryo UI" panose="020B0604030504040204" pitchFamily="50" charset="-128"/>
              </a:rPr>
              <a:t>ToDo</a:t>
            </a:r>
            <a:r>
              <a:rPr lang="ja-JP" altLang="en-US" sz="1200" b="1" dirty="0">
                <a:solidFill>
                  <a:schemeClr val="tx1"/>
                </a:solidFill>
                <a:latin typeface="Meiryo UI" panose="020B0604030504040204" pitchFamily="50" charset="-128"/>
                <a:ea typeface="Meiryo UI" panose="020B0604030504040204" pitchFamily="50" charset="-128"/>
              </a:rPr>
              <a:t>リスト生成</a:t>
            </a:r>
          </a:p>
        </p:txBody>
      </p:sp>
      <p:sp>
        <p:nvSpPr>
          <p:cNvPr id="3" name="テキスト ボックス 2">
            <a:extLst>
              <a:ext uri="{FF2B5EF4-FFF2-40B4-BE49-F238E27FC236}">
                <a16:creationId xmlns:a16="http://schemas.microsoft.com/office/drawing/2014/main" id="{03BE348F-119A-8EA1-2277-90E13353F7ED}"/>
              </a:ext>
            </a:extLst>
          </p:cNvPr>
          <p:cNvSpPr txBox="1"/>
          <p:nvPr/>
        </p:nvSpPr>
        <p:spPr>
          <a:xfrm>
            <a:off x="380492" y="5193920"/>
            <a:ext cx="4788532" cy="1223412"/>
          </a:xfrm>
          <a:prstGeom prst="rect">
            <a:avLst/>
          </a:prstGeom>
          <a:noFill/>
        </p:spPr>
        <p:txBody>
          <a:bodyPr wrap="square">
            <a:spAutoFit/>
          </a:bodyPr>
          <a:lstStyle/>
          <a:p>
            <a:pPr algn="l"/>
            <a:r>
              <a:rPr lang="ja-JP" altLang="en-US" sz="1050" b="1" dirty="0">
                <a:solidFill>
                  <a:schemeClr val="tx1"/>
                </a:solidFill>
                <a:latin typeface="Meiryo UI" panose="020B0604030504040204" pitchFamily="50" charset="-128"/>
                <a:ea typeface="Meiryo UI" panose="020B0604030504040204" pitchFamily="50" charset="-128"/>
              </a:rPr>
              <a:t>■チャプター分けとタイトル付与</a:t>
            </a:r>
          </a:p>
          <a:p>
            <a:pPr algn="l"/>
            <a:r>
              <a:rPr lang="ja-JP" altLang="en-US" sz="1050" dirty="0">
                <a:solidFill>
                  <a:schemeClr val="tx1"/>
                </a:solidFill>
                <a:latin typeface="Meiryo UI" panose="020B0604030504040204" pitchFamily="50" charset="-128"/>
                <a:ea typeface="Meiryo UI" panose="020B0604030504040204" pitchFamily="50" charset="-128"/>
              </a:rPr>
              <a:t>録音内容を時系列に沿って約</a:t>
            </a:r>
            <a:r>
              <a:rPr lang="en-US" altLang="ja-JP" sz="1050" dirty="0">
                <a:solidFill>
                  <a:schemeClr val="tx1"/>
                </a:solidFill>
                <a:latin typeface="Meiryo UI" panose="020B0604030504040204" pitchFamily="50" charset="-128"/>
                <a:ea typeface="Meiryo UI" panose="020B0604030504040204" pitchFamily="50" charset="-128"/>
              </a:rPr>
              <a:t>10</a:t>
            </a:r>
            <a:r>
              <a:rPr lang="ja-JP" altLang="en-US" sz="1050" dirty="0">
                <a:solidFill>
                  <a:schemeClr val="tx1"/>
                </a:solidFill>
                <a:latin typeface="Meiryo UI" panose="020B0604030504040204" pitchFamily="50" charset="-128"/>
                <a:ea typeface="Meiryo UI" panose="020B0604030504040204" pitchFamily="50" charset="-128"/>
              </a:rPr>
              <a:t>分ごとにチャプター分けし、</a:t>
            </a:r>
            <a:r>
              <a:rPr lang="en-US" altLang="ja-JP" sz="1050" dirty="0">
                <a:solidFill>
                  <a:schemeClr val="tx1"/>
                </a:solidFill>
                <a:latin typeface="Meiryo UI" panose="020B0604030504040204" pitchFamily="50" charset="-128"/>
                <a:ea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rPr>
              <a:t>が各チャプターにタイトルを自動付与します。</a:t>
            </a:r>
            <a:endParaRPr lang="en-US" altLang="ja-JP" sz="1050" dirty="0">
              <a:solidFill>
                <a:schemeClr val="tx1"/>
              </a:solidFill>
              <a:latin typeface="Meiryo UI" panose="020B0604030504040204" pitchFamily="50" charset="-128"/>
              <a:ea typeface="Meiryo UI" panose="020B0604030504040204" pitchFamily="50" charset="-128"/>
            </a:endParaRPr>
          </a:p>
          <a:p>
            <a:pPr algn="l"/>
            <a:endParaRPr lang="en-US" altLang="ja-JP" sz="1050" dirty="0">
              <a:solidFill>
                <a:schemeClr val="tx1"/>
              </a:solidFill>
              <a:latin typeface="Meiryo UI" panose="020B0604030504040204" pitchFamily="50" charset="-128"/>
              <a:ea typeface="Meiryo UI" panose="020B0604030504040204" pitchFamily="50" charset="-128"/>
            </a:endParaRPr>
          </a:p>
          <a:p>
            <a:pPr algn="l"/>
            <a:r>
              <a:rPr lang="ja-JP" altLang="en-US" sz="1050" b="1" dirty="0">
                <a:solidFill>
                  <a:schemeClr val="tx1"/>
                </a:solidFill>
                <a:latin typeface="Meiryo UI" panose="020B0604030504040204" pitchFamily="50" charset="-128"/>
                <a:ea typeface="Meiryo UI" panose="020B0604030504040204" pitchFamily="50" charset="-128"/>
              </a:rPr>
              <a:t>■時系列に沿った要約生成</a:t>
            </a:r>
          </a:p>
          <a:p>
            <a:pPr algn="l"/>
            <a:r>
              <a:rPr lang="ja-JP" altLang="en-US" sz="1050" dirty="0">
                <a:solidFill>
                  <a:schemeClr val="tx1"/>
                </a:solidFill>
                <a:latin typeface="Meiryo UI" panose="020B0604030504040204" pitchFamily="50" charset="-128"/>
                <a:ea typeface="Meiryo UI" panose="020B0604030504040204" pitchFamily="50" charset="-128"/>
              </a:rPr>
              <a:t>チャプター内で特に重要な点を自動で抽出し、タイムコードと要約内容をリスト化します。タイムコードをクリックすると、該当部分のテキストや音声をすぐに確認できます。</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6D40584-1FCD-564E-B4EF-B95117A17E51}"/>
              </a:ext>
            </a:extLst>
          </p:cNvPr>
          <p:cNvSpPr txBox="1"/>
          <p:nvPr/>
        </p:nvSpPr>
        <p:spPr>
          <a:xfrm>
            <a:off x="5452652" y="3833409"/>
            <a:ext cx="4271648" cy="415498"/>
          </a:xfrm>
          <a:prstGeom prst="rect">
            <a:avLst/>
          </a:prstGeom>
          <a:noFill/>
        </p:spPr>
        <p:txBody>
          <a:bodyPr wrap="square">
            <a:spAutoFit/>
          </a:bodyPr>
          <a:lstStyle/>
          <a:p>
            <a:pPr algn="l"/>
            <a:r>
              <a:rPr lang="en-US" altLang="ja-JP" sz="1050" dirty="0">
                <a:solidFill>
                  <a:schemeClr val="tx1"/>
                </a:solidFill>
                <a:latin typeface="Meiryo UI" panose="020B0604030504040204" pitchFamily="50" charset="-128"/>
                <a:ea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rPr>
              <a:t>が自動で話者を判別し、各話者の発言内容を要約します。</a:t>
            </a:r>
            <a:endParaRPr lang="en-US" altLang="ja-JP" sz="1050" dirty="0">
              <a:solidFill>
                <a:schemeClr val="tx1"/>
              </a:solidFill>
              <a:latin typeface="Meiryo UI" panose="020B0604030504040204" pitchFamily="50" charset="-128"/>
              <a:ea typeface="Meiryo UI" panose="020B0604030504040204" pitchFamily="50" charset="-128"/>
            </a:endParaRPr>
          </a:p>
          <a:p>
            <a:pPr algn="l"/>
            <a:r>
              <a:rPr lang="ja-JP" altLang="en-US" sz="1050" dirty="0">
                <a:solidFill>
                  <a:schemeClr val="tx1"/>
                </a:solidFill>
                <a:latin typeface="Meiryo UI" panose="020B0604030504040204" pitchFamily="50" charset="-128"/>
                <a:ea typeface="Meiryo UI" panose="020B0604030504040204" pitchFamily="50" charset="-128"/>
              </a:rPr>
              <a:t>「誰が何を言ったか」が明確になり、議論の理解に役立ちます。</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A2FF738-222C-8BAD-B4C2-0EE987308809}"/>
              </a:ext>
            </a:extLst>
          </p:cNvPr>
          <p:cNvSpPr txBox="1"/>
          <p:nvPr/>
        </p:nvSpPr>
        <p:spPr>
          <a:xfrm>
            <a:off x="5438960" y="5966554"/>
            <a:ext cx="4271648" cy="415498"/>
          </a:xfrm>
          <a:prstGeom prst="rect">
            <a:avLst/>
          </a:prstGeom>
          <a:noFill/>
        </p:spPr>
        <p:txBody>
          <a:bodyPr wrap="square">
            <a:spAutoFit/>
          </a:bodyPr>
          <a:lstStyle/>
          <a:p>
            <a:pPr algn="l"/>
            <a:r>
              <a:rPr lang="ja-JP" altLang="en-US" sz="1050" dirty="0">
                <a:solidFill>
                  <a:schemeClr val="tx1"/>
                </a:solidFill>
                <a:latin typeface="Meiryo UI" panose="020B0604030504040204" pitchFamily="50" charset="-128"/>
                <a:ea typeface="Meiryo UI" panose="020B0604030504040204" pitchFamily="50" charset="-128"/>
              </a:rPr>
              <a:t>文字起こし結果をもとに、</a:t>
            </a:r>
            <a:r>
              <a:rPr lang="en-US" altLang="ja-JP" sz="1050" dirty="0">
                <a:solidFill>
                  <a:schemeClr val="tx1"/>
                </a:solidFill>
                <a:latin typeface="Meiryo UI" panose="020B0604030504040204" pitchFamily="50" charset="-128"/>
                <a:ea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rPr>
              <a:t>が自動で</a:t>
            </a:r>
            <a:r>
              <a:rPr lang="en-US" altLang="ja-JP" sz="1050" dirty="0" err="1">
                <a:solidFill>
                  <a:schemeClr val="tx1"/>
                </a:solidFill>
                <a:latin typeface="Meiryo UI" panose="020B0604030504040204" pitchFamily="50" charset="-128"/>
                <a:ea typeface="Meiryo UI" panose="020B0604030504040204" pitchFamily="50" charset="-128"/>
              </a:rPr>
              <a:t>ToDo</a:t>
            </a:r>
            <a:r>
              <a:rPr lang="ja-JP" altLang="en-US" sz="1050" dirty="0">
                <a:solidFill>
                  <a:schemeClr val="tx1"/>
                </a:solidFill>
                <a:latin typeface="Meiryo UI" panose="020B0604030504040204" pitchFamily="50" charset="-128"/>
                <a:ea typeface="Meiryo UI" panose="020B0604030504040204" pitchFamily="50" charset="-128"/>
              </a:rPr>
              <a:t>リストを作成します。</a:t>
            </a:r>
            <a:endParaRPr lang="en-US" altLang="ja-JP" sz="1050" dirty="0">
              <a:solidFill>
                <a:schemeClr val="tx1"/>
              </a:solidFill>
              <a:latin typeface="Meiryo UI" panose="020B0604030504040204" pitchFamily="50" charset="-128"/>
              <a:ea typeface="Meiryo UI" panose="020B0604030504040204" pitchFamily="50" charset="-128"/>
            </a:endParaRPr>
          </a:p>
          <a:p>
            <a:pPr algn="l"/>
            <a:r>
              <a:rPr lang="ja-JP" altLang="en-US" sz="1050" dirty="0">
                <a:solidFill>
                  <a:schemeClr val="tx1"/>
                </a:solidFill>
                <a:latin typeface="Meiryo UI" panose="020B0604030504040204" pitchFamily="50" charset="-128"/>
                <a:ea typeface="Meiryo UI" panose="020B0604030504040204" pitchFamily="50" charset="-128"/>
              </a:rPr>
              <a:t>会議後にとるべき行動を一目で把握し、参加者にすぐに共有できます。</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1" name="Shape 1">
            <a:extLst>
              <a:ext uri="{FF2B5EF4-FFF2-40B4-BE49-F238E27FC236}">
                <a16:creationId xmlns:a16="http://schemas.microsoft.com/office/drawing/2014/main" id="{62773F79-AC46-4F19-B4C2-63AA08F42638}"/>
              </a:ext>
            </a:extLst>
          </p:cNvPr>
          <p:cNvSpPr/>
          <p:nvPr/>
        </p:nvSpPr>
        <p:spPr>
          <a:xfrm>
            <a:off x="620267" y="1098387"/>
            <a:ext cx="8673355" cy="17434"/>
          </a:xfrm>
          <a:prstGeom prst="rect">
            <a:avLst/>
          </a:prstGeom>
          <a:solidFill>
            <a:srgbClr val="0056B3"/>
          </a:solidFill>
          <a:ln/>
        </p:spPr>
        <p:txBody>
          <a:bodyPr/>
          <a:lstStyle/>
          <a:p>
            <a:endParaRPr lang="ja-JP" altLang="en-US" sz="2814"/>
          </a:p>
        </p:txBody>
      </p:sp>
      <p:sp>
        <p:nvSpPr>
          <p:cNvPr id="12" name="Text 2">
            <a:extLst>
              <a:ext uri="{FF2B5EF4-FFF2-40B4-BE49-F238E27FC236}">
                <a16:creationId xmlns:a16="http://schemas.microsoft.com/office/drawing/2014/main" id="{348BD499-359B-0DFF-7DCA-FD8C0AC71315}"/>
              </a:ext>
            </a:extLst>
          </p:cNvPr>
          <p:cNvSpPr txBox="1"/>
          <p:nvPr/>
        </p:nvSpPr>
        <p:spPr>
          <a:xfrm>
            <a:off x="620267" y="346204"/>
            <a:ext cx="666670" cy="207556"/>
          </a:xfrm>
          <a:prstGeom prst="rect">
            <a:avLst/>
          </a:prstGeom>
          <a:noFill/>
          <a:ln/>
        </p:spPr>
        <p:txBody>
          <a:bodyPr wrap="square" lIns="0" tIns="0" rIns="0" bIns="0" rtlCol="0" anchor="ctr"/>
          <a:lstStyle/>
          <a:p>
            <a:pPr algn="l"/>
            <a:r>
              <a:rPr lang="en-US" sz="999" b="1" dirty="0">
                <a:solidFill>
                  <a:srgbClr val="666666"/>
                </a:solidFill>
                <a:latin typeface="Meiryo UI" pitchFamily="34" charset="0"/>
                <a:ea typeface="Meiryo UI" pitchFamily="34" charset="-122"/>
                <a:cs typeface="Meiryo UI" pitchFamily="34" charset="-120"/>
              </a:rPr>
              <a:t>機能紹介</a:t>
            </a:r>
            <a:endParaRPr lang="en-US" sz="999" dirty="0"/>
          </a:p>
        </p:txBody>
      </p:sp>
      <p:sp>
        <p:nvSpPr>
          <p:cNvPr id="13" name="Text 3">
            <a:extLst>
              <a:ext uri="{FF2B5EF4-FFF2-40B4-BE49-F238E27FC236}">
                <a16:creationId xmlns:a16="http://schemas.microsoft.com/office/drawing/2014/main" id="{541A2901-EFEB-1EBF-C427-6AAEDF0B175B}"/>
              </a:ext>
            </a:extLst>
          </p:cNvPr>
          <p:cNvSpPr txBox="1"/>
          <p:nvPr/>
        </p:nvSpPr>
        <p:spPr>
          <a:xfrm>
            <a:off x="620266" y="605234"/>
            <a:ext cx="3260292" cy="398508"/>
          </a:xfrm>
          <a:prstGeom prst="rect">
            <a:avLst/>
          </a:prstGeom>
          <a:noFill/>
          <a:ln/>
        </p:spPr>
        <p:txBody>
          <a:bodyPr wrap="square" lIns="0" tIns="0" rIns="0" bIns="0" rtlCol="0" anchor="ctr"/>
          <a:lstStyle/>
          <a:p>
            <a:pPr algn="l"/>
            <a:r>
              <a:rPr lang="ja-JP" altLang="en-US" sz="2088" b="1" dirty="0">
                <a:solidFill>
                  <a:srgbClr val="0056B3"/>
                </a:solidFill>
                <a:latin typeface="Meiryo UI" pitchFamily="34" charset="0"/>
                <a:ea typeface="Meiryo UI" pitchFamily="34" charset="-122"/>
                <a:cs typeface="Meiryo UI" pitchFamily="34" charset="-120"/>
              </a:rPr>
              <a:t>要約機能の画面例詳細</a:t>
            </a:r>
          </a:p>
        </p:txBody>
      </p:sp>
    </p:spTree>
    <p:extLst>
      <p:ext uri="{BB962C8B-B14F-4D97-AF65-F5344CB8AC3E}">
        <p14:creationId xmlns:p14="http://schemas.microsoft.com/office/powerpoint/2010/main" val="38035249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447580" y="648406"/>
            <a:ext cx="9019559" cy="17434"/>
          </a:xfrm>
          <a:prstGeom prst="rect">
            <a:avLst/>
          </a:prstGeom>
          <a:solidFill>
            <a:srgbClr val="0056B3"/>
          </a:solidFill>
          <a:ln/>
        </p:spPr>
        <p:txBody>
          <a:bodyPr/>
          <a:lstStyle/>
          <a:p>
            <a:endParaRPr lang="ja-JP" altLang="en-US" sz="2814"/>
          </a:p>
        </p:txBody>
      </p:sp>
      <p:sp>
        <p:nvSpPr>
          <p:cNvPr id="4" name="Text 2"/>
          <p:cNvSpPr txBox="1"/>
          <p:nvPr/>
        </p:nvSpPr>
        <p:spPr>
          <a:xfrm>
            <a:off x="447579" y="224991"/>
            <a:ext cx="3822354" cy="346204"/>
          </a:xfrm>
          <a:prstGeom prst="rect">
            <a:avLst/>
          </a:prstGeom>
          <a:noFill/>
          <a:ln/>
        </p:spPr>
        <p:txBody>
          <a:bodyPr wrap="square" lIns="0" tIns="0" rIns="0" bIns="0" rtlCol="0" anchor="ctr"/>
          <a:lstStyle/>
          <a:p>
            <a:pPr algn="l"/>
            <a:r>
              <a:rPr lang="en-US" sz="1816" b="1" dirty="0">
                <a:solidFill>
                  <a:srgbClr val="0056B3"/>
                </a:solidFill>
                <a:latin typeface="Meiryo UI" pitchFamily="34" charset="0"/>
                <a:ea typeface="Meiryo UI" pitchFamily="34" charset="-122"/>
                <a:cs typeface="Meiryo UI" pitchFamily="34" charset="-120"/>
              </a:rPr>
              <a:t>機能紹介：共有機能・データ保存</a:t>
            </a:r>
            <a:endParaRPr lang="en-US" sz="1816" dirty="0"/>
          </a:p>
        </p:txBody>
      </p:sp>
      <p:sp>
        <p:nvSpPr>
          <p:cNvPr id="5" name="Shape 3"/>
          <p:cNvSpPr/>
          <p:nvPr/>
        </p:nvSpPr>
        <p:spPr>
          <a:xfrm>
            <a:off x="447580" y="838528"/>
            <a:ext cx="4384415" cy="1305943"/>
          </a:xfrm>
          <a:prstGeom prst="roundRect">
            <a:avLst>
              <a:gd name="adj" fmla="val 3368"/>
            </a:avLst>
          </a:prstGeom>
          <a:solidFill>
            <a:srgbClr val="FFFBF0"/>
          </a:solidFill>
          <a:ln w="12699">
            <a:solidFill>
              <a:srgbClr val="FFEEBB"/>
            </a:solidFill>
            <a:prstDash val="solid"/>
          </a:ln>
        </p:spPr>
        <p:txBody>
          <a:bodyPr/>
          <a:lstStyle/>
          <a:p>
            <a:endParaRPr lang="ja-JP" altLang="en-US" sz="2814"/>
          </a:p>
        </p:txBody>
      </p:sp>
      <p:pic>
        <p:nvPicPr>
          <p:cNvPr id="6" name="Image 0" descr="preencoded.png"/>
          <p:cNvPicPr>
            <a:picLocks noChangeAspect="1"/>
          </p:cNvPicPr>
          <p:nvPr/>
        </p:nvPicPr>
        <p:blipFill>
          <a:blip r:embed="rId3"/>
          <a:srcRect/>
          <a:stretch/>
        </p:blipFill>
        <p:spPr>
          <a:xfrm>
            <a:off x="585397" y="1012045"/>
            <a:ext cx="215858" cy="172687"/>
          </a:xfrm>
          <a:prstGeom prst="rect">
            <a:avLst/>
          </a:prstGeom>
        </p:spPr>
      </p:pic>
      <p:sp>
        <p:nvSpPr>
          <p:cNvPr id="7" name="Text 4"/>
          <p:cNvSpPr txBox="1"/>
          <p:nvPr/>
        </p:nvSpPr>
        <p:spPr>
          <a:xfrm>
            <a:off x="870994" y="985477"/>
            <a:ext cx="1518481" cy="224990"/>
          </a:xfrm>
          <a:prstGeom prst="rect">
            <a:avLst/>
          </a:prstGeom>
          <a:noFill/>
          <a:ln/>
        </p:spPr>
        <p:txBody>
          <a:bodyPr wrap="square" lIns="0" tIns="0" rIns="0" bIns="0" rtlCol="0" anchor="ctr"/>
          <a:lstStyle/>
          <a:p>
            <a:pPr algn="l"/>
            <a:r>
              <a:rPr lang="en-US" sz="1180" b="1" dirty="0">
                <a:solidFill>
                  <a:srgbClr val="1F2937"/>
                </a:solidFill>
                <a:latin typeface="Meiryo UI" pitchFamily="34" charset="0"/>
                <a:ea typeface="Meiryo UI" pitchFamily="34" charset="-122"/>
                <a:cs typeface="Meiryo UI" pitchFamily="34" charset="-120"/>
              </a:rPr>
              <a:t>自動保存・一元管理</a:t>
            </a:r>
            <a:endParaRPr lang="en-US" sz="1180" dirty="0"/>
          </a:p>
        </p:txBody>
      </p:sp>
      <p:sp>
        <p:nvSpPr>
          <p:cNvPr id="8" name="Text 5"/>
          <p:cNvSpPr txBox="1"/>
          <p:nvPr/>
        </p:nvSpPr>
        <p:spPr>
          <a:xfrm>
            <a:off x="585397" y="1288509"/>
            <a:ext cx="2987978" cy="173517"/>
          </a:xfrm>
          <a:prstGeom prst="rect">
            <a:avLst/>
          </a:prstGeom>
          <a:noFill/>
          <a:ln/>
        </p:spPr>
        <p:txBody>
          <a:bodyPr wrap="square" lIns="0" tIns="0" rIns="0" bIns="0" rtlCol="0" anchor="ctr"/>
          <a:lstStyle/>
          <a:p>
            <a:pPr algn="l"/>
            <a:r>
              <a:rPr lang="en-US" sz="908" b="1" dirty="0">
                <a:solidFill>
                  <a:srgbClr val="374151"/>
                </a:solidFill>
                <a:latin typeface="Meiryo UI" pitchFamily="34" charset="0"/>
                <a:ea typeface="Meiryo UI" pitchFamily="34" charset="-122"/>
                <a:cs typeface="Meiryo UI" pitchFamily="34" charset="-120"/>
              </a:rPr>
              <a:t>面倒なデータ管理も不要。すべてのデバイスで同期。</a:t>
            </a:r>
            <a:endParaRPr lang="en-US" sz="908" dirty="0"/>
          </a:p>
        </p:txBody>
      </p:sp>
      <p:sp>
        <p:nvSpPr>
          <p:cNvPr id="9" name="Text 6"/>
          <p:cNvSpPr txBox="1"/>
          <p:nvPr/>
        </p:nvSpPr>
        <p:spPr>
          <a:xfrm>
            <a:off x="585396" y="1504368"/>
            <a:ext cx="4125386" cy="484851"/>
          </a:xfrm>
          <a:prstGeom prst="rect">
            <a:avLst/>
          </a:prstGeom>
          <a:noFill/>
          <a:ln/>
        </p:spPr>
        <p:txBody>
          <a:bodyPr wrap="square" lIns="0" tIns="0" rIns="0" bIns="0" rtlCol="0" anchor="ctr"/>
          <a:lstStyle/>
          <a:p>
            <a:pPr algn="l"/>
            <a:r>
              <a:rPr lang="en-US" sz="726" dirty="0">
                <a:solidFill>
                  <a:srgbClr val="4B5563"/>
                </a:solidFill>
                <a:latin typeface="Meiryo UI" pitchFamily="34" charset="0"/>
                <a:ea typeface="Meiryo UI" pitchFamily="34" charset="-122"/>
                <a:cs typeface="Meiryo UI" pitchFamily="34" charset="-120"/>
              </a:rPr>
              <a:t>録音した音声データやテキストデータは、同じアカウントでログインするだけで、Webブラウザ、スマホアプリ、専用端末（AutoMemo S/R）のどこからでもクラウド内のデータを確認できます。</a:t>
            </a:r>
            <a:endParaRPr lang="en-US" sz="726" dirty="0"/>
          </a:p>
        </p:txBody>
      </p:sp>
      <p:sp>
        <p:nvSpPr>
          <p:cNvPr id="10" name="Shape 7"/>
          <p:cNvSpPr/>
          <p:nvPr/>
        </p:nvSpPr>
        <p:spPr>
          <a:xfrm>
            <a:off x="447580" y="2240868"/>
            <a:ext cx="4384415" cy="4197742"/>
          </a:xfrm>
          <a:prstGeom prst="roundRect">
            <a:avLst>
              <a:gd name="adj" fmla="val 317"/>
            </a:avLst>
          </a:prstGeom>
          <a:solidFill>
            <a:srgbClr val="F8FBFF"/>
          </a:solidFill>
          <a:ln w="12699">
            <a:solidFill>
              <a:srgbClr val="E0E7FF"/>
            </a:solidFill>
            <a:prstDash val="solid"/>
          </a:ln>
        </p:spPr>
        <p:txBody>
          <a:bodyPr/>
          <a:lstStyle/>
          <a:p>
            <a:endParaRPr lang="ja-JP" altLang="en-US" sz="2814"/>
          </a:p>
        </p:txBody>
      </p:sp>
      <p:sp>
        <p:nvSpPr>
          <p:cNvPr id="11" name="Shape 8"/>
          <p:cNvSpPr/>
          <p:nvPr/>
        </p:nvSpPr>
        <p:spPr>
          <a:xfrm>
            <a:off x="628568" y="2681718"/>
            <a:ext cx="4021608" cy="8302"/>
          </a:xfrm>
          <a:prstGeom prst="rect">
            <a:avLst/>
          </a:prstGeom>
          <a:solidFill>
            <a:srgbClr val="E0E7FF"/>
          </a:solidFill>
          <a:ln/>
        </p:spPr>
        <p:txBody>
          <a:bodyPr/>
          <a:lstStyle/>
          <a:p>
            <a:endParaRPr lang="ja-JP" altLang="en-US" sz="2814"/>
          </a:p>
        </p:txBody>
      </p:sp>
      <p:pic>
        <p:nvPicPr>
          <p:cNvPr id="12" name="Image 1" descr="preencoded.png"/>
          <p:cNvPicPr>
            <a:picLocks noChangeAspect="1"/>
          </p:cNvPicPr>
          <p:nvPr/>
        </p:nvPicPr>
        <p:blipFill>
          <a:blip r:embed="rId4"/>
          <a:srcRect l="-1374" r="-1374"/>
          <a:stretch/>
        </p:blipFill>
        <p:spPr>
          <a:xfrm>
            <a:off x="628569" y="2409405"/>
            <a:ext cx="155252" cy="172687"/>
          </a:xfrm>
          <a:prstGeom prst="rect">
            <a:avLst/>
          </a:prstGeom>
        </p:spPr>
      </p:pic>
      <p:sp>
        <p:nvSpPr>
          <p:cNvPr id="13" name="Text 9"/>
          <p:cNvSpPr txBox="1"/>
          <p:nvPr/>
        </p:nvSpPr>
        <p:spPr>
          <a:xfrm>
            <a:off x="784650" y="2378687"/>
            <a:ext cx="1051064" cy="234123"/>
          </a:xfrm>
          <a:prstGeom prst="rect">
            <a:avLst/>
          </a:prstGeom>
          <a:noFill/>
          <a:ln/>
        </p:spPr>
        <p:txBody>
          <a:bodyPr wrap="square" lIns="0" tIns="0" rIns="0" bIns="0" rtlCol="0" anchor="ctr"/>
          <a:lstStyle/>
          <a:p>
            <a:pPr algn="l"/>
            <a:r>
              <a:rPr lang="en-US" sz="1180" b="1" dirty="0">
                <a:solidFill>
                  <a:srgbClr val="333333"/>
                </a:solidFill>
                <a:latin typeface="Meiryo UI" pitchFamily="34" charset="0"/>
                <a:ea typeface="Meiryo UI" pitchFamily="34" charset="-122"/>
                <a:cs typeface="Meiryo UI" pitchFamily="34" charset="-120"/>
              </a:rPr>
              <a:t>かんたん共有</a:t>
            </a:r>
            <a:endParaRPr lang="en-US" sz="1180" dirty="0"/>
          </a:p>
        </p:txBody>
      </p:sp>
      <p:sp>
        <p:nvSpPr>
          <p:cNvPr id="14" name="Shape 10"/>
          <p:cNvSpPr/>
          <p:nvPr/>
        </p:nvSpPr>
        <p:spPr>
          <a:xfrm>
            <a:off x="628568" y="2793798"/>
            <a:ext cx="4021608" cy="942305"/>
          </a:xfrm>
          <a:prstGeom prst="roundRect">
            <a:avLst>
              <a:gd name="adj" fmla="val 4850"/>
            </a:avLst>
          </a:prstGeom>
          <a:solidFill>
            <a:srgbClr val="FFFFFF"/>
          </a:solidFill>
          <a:ln w="12699">
            <a:solidFill>
              <a:srgbClr val="EEEEEE"/>
            </a:solidFill>
            <a:prstDash val="solid"/>
          </a:ln>
          <a:effectLst>
            <a:outerShdw blurRad="25400" dist="12700" dir="5400000" algn="bl" rotWithShape="0">
              <a:srgbClr val="000000">
                <a:alpha val="3000"/>
              </a:srgbClr>
            </a:outerShdw>
          </a:effectLst>
        </p:spPr>
        <p:txBody>
          <a:bodyPr/>
          <a:lstStyle/>
          <a:p>
            <a:endParaRPr lang="ja-JP" altLang="en-US" sz="2814"/>
          </a:p>
        </p:txBody>
      </p:sp>
      <p:sp>
        <p:nvSpPr>
          <p:cNvPr id="15" name="Shape 11"/>
          <p:cNvSpPr/>
          <p:nvPr/>
        </p:nvSpPr>
        <p:spPr>
          <a:xfrm>
            <a:off x="741479" y="2906709"/>
            <a:ext cx="346204" cy="346204"/>
          </a:xfrm>
          <a:prstGeom prst="roundRect">
            <a:avLst>
              <a:gd name="adj" fmla="val 35971"/>
            </a:avLst>
          </a:prstGeom>
          <a:solidFill>
            <a:srgbClr val="E6F2FF"/>
          </a:solidFill>
          <a:ln/>
        </p:spPr>
        <p:txBody>
          <a:bodyPr/>
          <a:lstStyle/>
          <a:p>
            <a:endParaRPr lang="ja-JP" altLang="en-US" sz="2814"/>
          </a:p>
        </p:txBody>
      </p:sp>
      <p:pic>
        <p:nvPicPr>
          <p:cNvPr id="16" name="Image 2" descr="preencoded.png"/>
          <p:cNvPicPr>
            <a:picLocks noChangeAspect="1"/>
          </p:cNvPicPr>
          <p:nvPr/>
        </p:nvPicPr>
        <p:blipFill>
          <a:blip r:embed="rId5"/>
          <a:srcRect/>
          <a:stretch/>
        </p:blipFill>
        <p:spPr>
          <a:xfrm>
            <a:off x="806237" y="2993052"/>
            <a:ext cx="215858" cy="172687"/>
          </a:xfrm>
          <a:prstGeom prst="rect">
            <a:avLst/>
          </a:prstGeom>
        </p:spPr>
      </p:pic>
      <p:sp>
        <p:nvSpPr>
          <p:cNvPr id="17" name="Text 12"/>
          <p:cNvSpPr txBox="1"/>
          <p:nvPr/>
        </p:nvSpPr>
        <p:spPr>
          <a:xfrm>
            <a:off x="1190631" y="2906708"/>
            <a:ext cx="1383984"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① 閲覧用URLの発行</a:t>
            </a:r>
            <a:endParaRPr lang="en-US" sz="999" dirty="0"/>
          </a:p>
        </p:txBody>
      </p:sp>
      <p:sp>
        <p:nvSpPr>
          <p:cNvPr id="18" name="Text 13"/>
          <p:cNvSpPr txBox="1"/>
          <p:nvPr/>
        </p:nvSpPr>
        <p:spPr>
          <a:xfrm>
            <a:off x="1190630" y="3140002"/>
            <a:ext cx="3344975" cy="484851"/>
          </a:xfrm>
          <a:prstGeom prst="rect">
            <a:avLst/>
          </a:prstGeom>
          <a:noFill/>
          <a:ln/>
        </p:spPr>
        <p:txBody>
          <a:bodyPr wrap="square" lIns="0" tIns="0" rIns="0" bIns="0" rtlCol="0" anchor="ctr"/>
          <a:lstStyle/>
          <a:p>
            <a:pPr algn="l"/>
            <a:r>
              <a:rPr lang="en-US" sz="817" dirty="0">
                <a:solidFill>
                  <a:srgbClr val="555555"/>
                </a:solidFill>
                <a:latin typeface="Meiryo UI" pitchFamily="34" charset="0"/>
                <a:ea typeface="Meiryo UI" pitchFamily="34" charset="-122"/>
                <a:cs typeface="Meiryo UI" pitchFamily="34" charset="-120"/>
              </a:rPr>
              <a:t>音声再生とテキスト確認ができる専用URLを発行。オートメモユーザー以外にも共有可能で、編集権限は付与されないため安心です。</a:t>
            </a:r>
            <a:endParaRPr lang="en-US" sz="817" dirty="0"/>
          </a:p>
        </p:txBody>
      </p:sp>
      <p:sp>
        <p:nvSpPr>
          <p:cNvPr id="19" name="Shape 14"/>
          <p:cNvSpPr/>
          <p:nvPr/>
        </p:nvSpPr>
        <p:spPr>
          <a:xfrm>
            <a:off x="628568" y="3836560"/>
            <a:ext cx="4021608" cy="787053"/>
          </a:xfrm>
          <a:prstGeom prst="roundRect">
            <a:avLst>
              <a:gd name="adj" fmla="val 6955"/>
            </a:avLst>
          </a:prstGeom>
          <a:solidFill>
            <a:srgbClr val="FFFFFF"/>
          </a:solidFill>
          <a:ln w="12699">
            <a:solidFill>
              <a:srgbClr val="EEEEEE"/>
            </a:solidFill>
            <a:prstDash val="solid"/>
          </a:ln>
          <a:effectLst>
            <a:outerShdw blurRad="25400" dist="12700" dir="5400000" algn="bl" rotWithShape="0">
              <a:srgbClr val="000000">
                <a:alpha val="3000"/>
              </a:srgbClr>
            </a:outerShdw>
          </a:effectLst>
        </p:spPr>
        <p:txBody>
          <a:bodyPr/>
          <a:lstStyle/>
          <a:p>
            <a:endParaRPr lang="ja-JP" altLang="en-US" sz="2814"/>
          </a:p>
        </p:txBody>
      </p:sp>
      <p:sp>
        <p:nvSpPr>
          <p:cNvPr id="20" name="Shape 15"/>
          <p:cNvSpPr/>
          <p:nvPr/>
        </p:nvSpPr>
        <p:spPr>
          <a:xfrm>
            <a:off x="741479" y="3949471"/>
            <a:ext cx="346204" cy="346204"/>
          </a:xfrm>
          <a:prstGeom prst="roundRect">
            <a:avLst>
              <a:gd name="adj" fmla="val 35971"/>
            </a:avLst>
          </a:prstGeom>
          <a:solidFill>
            <a:srgbClr val="E6F2FF"/>
          </a:solidFill>
          <a:ln/>
        </p:spPr>
        <p:txBody>
          <a:bodyPr/>
          <a:lstStyle/>
          <a:p>
            <a:endParaRPr lang="ja-JP" altLang="en-US" sz="2814"/>
          </a:p>
        </p:txBody>
      </p:sp>
      <p:pic>
        <p:nvPicPr>
          <p:cNvPr id="21" name="Image 3" descr="preencoded.png"/>
          <p:cNvPicPr>
            <a:picLocks noChangeAspect="1"/>
          </p:cNvPicPr>
          <p:nvPr/>
        </p:nvPicPr>
        <p:blipFill>
          <a:blip r:embed="rId6"/>
          <a:srcRect/>
          <a:stretch/>
        </p:blipFill>
        <p:spPr>
          <a:xfrm>
            <a:off x="849407" y="4035814"/>
            <a:ext cx="129515" cy="172687"/>
          </a:xfrm>
          <a:prstGeom prst="rect">
            <a:avLst/>
          </a:prstGeom>
        </p:spPr>
      </p:pic>
      <p:sp>
        <p:nvSpPr>
          <p:cNvPr id="22" name="Text 16"/>
          <p:cNvSpPr txBox="1"/>
          <p:nvPr/>
        </p:nvSpPr>
        <p:spPr>
          <a:xfrm>
            <a:off x="1190630" y="3949471"/>
            <a:ext cx="1660449"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② データのダウンロード</a:t>
            </a:r>
            <a:endParaRPr lang="en-US" sz="999" dirty="0"/>
          </a:p>
        </p:txBody>
      </p:sp>
      <p:sp>
        <p:nvSpPr>
          <p:cNvPr id="23" name="Text 17"/>
          <p:cNvSpPr txBox="1"/>
          <p:nvPr/>
        </p:nvSpPr>
        <p:spPr>
          <a:xfrm>
            <a:off x="1190630" y="4182763"/>
            <a:ext cx="3344975" cy="328769"/>
          </a:xfrm>
          <a:prstGeom prst="rect">
            <a:avLst/>
          </a:prstGeom>
          <a:noFill/>
          <a:ln/>
        </p:spPr>
        <p:txBody>
          <a:bodyPr wrap="square" lIns="0" tIns="0" rIns="0" bIns="0" rtlCol="0" anchor="ctr"/>
          <a:lstStyle/>
          <a:p>
            <a:pPr algn="l"/>
            <a:r>
              <a:rPr lang="en-US" sz="817" dirty="0">
                <a:solidFill>
                  <a:srgbClr val="555555"/>
                </a:solidFill>
                <a:latin typeface="Meiryo UI" pitchFamily="34" charset="0"/>
                <a:ea typeface="Meiryo UI" pitchFamily="34" charset="-122"/>
                <a:cs typeface="Meiryo UI" pitchFamily="34" charset="-120"/>
              </a:rPr>
              <a:t>音声データおよびテキストデータ（要約結果含む）をファイルとしてダウンロードし、社内サーバー等で管理できます。</a:t>
            </a:r>
            <a:endParaRPr lang="en-US" sz="817" dirty="0"/>
          </a:p>
        </p:txBody>
      </p:sp>
      <p:sp>
        <p:nvSpPr>
          <p:cNvPr id="24" name="Shape 18"/>
          <p:cNvSpPr/>
          <p:nvPr/>
        </p:nvSpPr>
        <p:spPr>
          <a:xfrm>
            <a:off x="5085213" y="838528"/>
            <a:ext cx="4384415" cy="5515906"/>
          </a:xfrm>
          <a:prstGeom prst="roundRect">
            <a:avLst>
              <a:gd name="adj" fmla="val 299"/>
            </a:avLst>
          </a:prstGeom>
          <a:solidFill>
            <a:srgbClr val="F8FBFF"/>
          </a:solidFill>
          <a:ln w="12699">
            <a:solidFill>
              <a:srgbClr val="E0E7FF"/>
            </a:solidFill>
            <a:prstDash val="solid"/>
          </a:ln>
        </p:spPr>
        <p:txBody>
          <a:bodyPr/>
          <a:lstStyle/>
          <a:p>
            <a:endParaRPr lang="ja-JP" altLang="en-US" sz="2814"/>
          </a:p>
        </p:txBody>
      </p:sp>
      <p:sp>
        <p:nvSpPr>
          <p:cNvPr id="25" name="Shape 19"/>
          <p:cNvSpPr/>
          <p:nvPr/>
        </p:nvSpPr>
        <p:spPr>
          <a:xfrm>
            <a:off x="5266202" y="1280207"/>
            <a:ext cx="4021608" cy="8302"/>
          </a:xfrm>
          <a:prstGeom prst="rect">
            <a:avLst/>
          </a:prstGeom>
          <a:solidFill>
            <a:srgbClr val="E0E7FF"/>
          </a:solidFill>
          <a:ln/>
        </p:spPr>
        <p:txBody>
          <a:bodyPr/>
          <a:lstStyle/>
          <a:p>
            <a:endParaRPr lang="ja-JP" altLang="en-US" sz="2814"/>
          </a:p>
        </p:txBody>
      </p:sp>
      <p:pic>
        <p:nvPicPr>
          <p:cNvPr id="26" name="Image 4" descr="preencoded.png"/>
          <p:cNvPicPr>
            <a:picLocks noChangeAspect="1"/>
          </p:cNvPicPr>
          <p:nvPr/>
        </p:nvPicPr>
        <p:blipFill>
          <a:blip r:embed="rId7"/>
          <a:srcRect l="-1282" r="-1282"/>
          <a:stretch/>
        </p:blipFill>
        <p:spPr>
          <a:xfrm>
            <a:off x="5266202" y="1007063"/>
            <a:ext cx="199254" cy="172687"/>
          </a:xfrm>
          <a:prstGeom prst="rect">
            <a:avLst/>
          </a:prstGeom>
        </p:spPr>
      </p:pic>
      <p:sp>
        <p:nvSpPr>
          <p:cNvPr id="27" name="Text 20"/>
          <p:cNvSpPr txBox="1"/>
          <p:nvPr/>
        </p:nvSpPr>
        <p:spPr>
          <a:xfrm>
            <a:off x="5465456" y="977176"/>
            <a:ext cx="1207147" cy="234123"/>
          </a:xfrm>
          <a:prstGeom prst="rect">
            <a:avLst/>
          </a:prstGeom>
          <a:noFill/>
          <a:ln/>
        </p:spPr>
        <p:txBody>
          <a:bodyPr wrap="square" lIns="0" tIns="0" rIns="0" bIns="0" rtlCol="0" anchor="ctr"/>
          <a:lstStyle/>
          <a:p>
            <a:pPr algn="l"/>
            <a:r>
              <a:rPr lang="en-US" sz="1180" b="1" dirty="0">
                <a:solidFill>
                  <a:srgbClr val="333333"/>
                </a:solidFill>
                <a:latin typeface="Meiryo UI" pitchFamily="34" charset="0"/>
                <a:ea typeface="Meiryo UI" pitchFamily="34" charset="-122"/>
                <a:cs typeface="Meiryo UI" pitchFamily="34" charset="-120"/>
              </a:rPr>
              <a:t>自動連携・転送</a:t>
            </a:r>
            <a:endParaRPr lang="en-US" sz="1180" dirty="0"/>
          </a:p>
        </p:txBody>
      </p:sp>
      <p:sp>
        <p:nvSpPr>
          <p:cNvPr id="28" name="Shape 21"/>
          <p:cNvSpPr/>
          <p:nvPr/>
        </p:nvSpPr>
        <p:spPr>
          <a:xfrm>
            <a:off x="5266202" y="1392287"/>
            <a:ext cx="4021608" cy="1133256"/>
          </a:xfrm>
          <a:prstGeom prst="roundRect">
            <a:avLst>
              <a:gd name="adj" fmla="val 3355"/>
            </a:avLst>
          </a:prstGeom>
          <a:solidFill>
            <a:srgbClr val="FFFFFF"/>
          </a:solidFill>
          <a:ln w="12699">
            <a:solidFill>
              <a:srgbClr val="EEEEEE"/>
            </a:solidFill>
            <a:prstDash val="solid"/>
          </a:ln>
          <a:effectLst>
            <a:outerShdw blurRad="25400" dist="12700" dir="5400000" algn="bl" rotWithShape="0">
              <a:srgbClr val="000000">
                <a:alpha val="3000"/>
              </a:srgbClr>
            </a:outerShdw>
          </a:effectLst>
        </p:spPr>
        <p:txBody>
          <a:bodyPr/>
          <a:lstStyle/>
          <a:p>
            <a:endParaRPr lang="ja-JP" altLang="en-US" sz="2814"/>
          </a:p>
        </p:txBody>
      </p:sp>
      <p:sp>
        <p:nvSpPr>
          <p:cNvPr id="29" name="Shape 22"/>
          <p:cNvSpPr/>
          <p:nvPr/>
        </p:nvSpPr>
        <p:spPr>
          <a:xfrm>
            <a:off x="5379113" y="1504368"/>
            <a:ext cx="346204" cy="346204"/>
          </a:xfrm>
          <a:prstGeom prst="roundRect">
            <a:avLst>
              <a:gd name="adj" fmla="val 35971"/>
            </a:avLst>
          </a:prstGeom>
          <a:solidFill>
            <a:srgbClr val="E6F2FF"/>
          </a:solidFill>
          <a:ln/>
        </p:spPr>
        <p:txBody>
          <a:bodyPr/>
          <a:lstStyle/>
          <a:p>
            <a:endParaRPr lang="ja-JP" altLang="en-US" sz="2814"/>
          </a:p>
        </p:txBody>
      </p:sp>
      <p:pic>
        <p:nvPicPr>
          <p:cNvPr id="30" name="Image 5" descr="preencoded.png"/>
          <p:cNvPicPr>
            <a:picLocks noChangeAspect="1"/>
          </p:cNvPicPr>
          <p:nvPr/>
        </p:nvPicPr>
        <p:blipFill>
          <a:blip r:embed="rId8"/>
          <a:srcRect/>
          <a:stretch/>
        </p:blipFill>
        <p:spPr>
          <a:xfrm>
            <a:off x="5465456" y="1591541"/>
            <a:ext cx="172687" cy="172687"/>
          </a:xfrm>
          <a:prstGeom prst="rect">
            <a:avLst/>
          </a:prstGeom>
        </p:spPr>
      </p:pic>
      <p:sp>
        <p:nvSpPr>
          <p:cNvPr id="31" name="Text 23"/>
          <p:cNvSpPr txBox="1"/>
          <p:nvPr/>
        </p:nvSpPr>
        <p:spPr>
          <a:xfrm>
            <a:off x="5828264" y="1504367"/>
            <a:ext cx="1107520"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③ メールで共有</a:t>
            </a:r>
            <a:endParaRPr lang="en-US" sz="999" dirty="0"/>
          </a:p>
        </p:txBody>
      </p:sp>
      <p:sp>
        <p:nvSpPr>
          <p:cNvPr id="32" name="Text 24"/>
          <p:cNvSpPr txBox="1"/>
          <p:nvPr/>
        </p:nvSpPr>
        <p:spPr>
          <a:xfrm>
            <a:off x="5828264" y="1738491"/>
            <a:ext cx="3353277" cy="328769"/>
          </a:xfrm>
          <a:prstGeom prst="rect">
            <a:avLst/>
          </a:prstGeom>
          <a:noFill/>
          <a:ln/>
        </p:spPr>
        <p:txBody>
          <a:bodyPr wrap="square" lIns="0" tIns="0" rIns="0" bIns="0" rtlCol="0" anchor="ctr"/>
          <a:lstStyle/>
          <a:p>
            <a:pPr algn="l"/>
            <a:r>
              <a:rPr lang="en-US" sz="817" dirty="0" err="1">
                <a:solidFill>
                  <a:srgbClr val="555555"/>
                </a:solidFill>
                <a:latin typeface="Meiryo UI" pitchFamily="34" charset="0"/>
                <a:ea typeface="Meiryo UI" pitchFamily="34" charset="-122"/>
                <a:cs typeface="Meiryo UI" pitchFamily="34" charset="-120"/>
              </a:rPr>
              <a:t>事前に登録したメールアドレスへ</a:t>
            </a:r>
            <a:r>
              <a:rPr lang="en-US" sz="817" dirty="0">
                <a:solidFill>
                  <a:srgbClr val="555555"/>
                </a:solidFill>
                <a:latin typeface="Meiryo UI" pitchFamily="34" charset="0"/>
                <a:ea typeface="Meiryo UI" pitchFamily="34" charset="-122"/>
                <a:cs typeface="Meiryo UI" pitchFamily="34" charset="-120"/>
              </a:rPr>
              <a:t>、</a:t>
            </a:r>
          </a:p>
          <a:p>
            <a:pPr algn="l"/>
            <a:r>
              <a:rPr lang="en-US" sz="817" dirty="0" err="1">
                <a:solidFill>
                  <a:srgbClr val="555555"/>
                </a:solidFill>
                <a:latin typeface="Meiryo UI" pitchFamily="34" charset="0"/>
                <a:ea typeface="Meiryo UI" pitchFamily="34" charset="-122"/>
                <a:cs typeface="Meiryo UI" pitchFamily="34" charset="-120"/>
              </a:rPr>
              <a:t>録音終了後に自動で録音ファイルとテキストデータを送信します</a:t>
            </a:r>
            <a:r>
              <a:rPr lang="en-US" sz="817" dirty="0">
                <a:solidFill>
                  <a:srgbClr val="555555"/>
                </a:solidFill>
                <a:latin typeface="Meiryo UI" pitchFamily="34" charset="0"/>
                <a:ea typeface="Meiryo UI" pitchFamily="34" charset="-122"/>
                <a:cs typeface="Meiryo UI" pitchFamily="34" charset="-120"/>
              </a:rPr>
              <a:t>。</a:t>
            </a:r>
            <a:endParaRPr lang="en-US" sz="817" dirty="0"/>
          </a:p>
        </p:txBody>
      </p:sp>
      <p:sp>
        <p:nvSpPr>
          <p:cNvPr id="33" name="Text 25"/>
          <p:cNvSpPr txBox="1"/>
          <p:nvPr/>
        </p:nvSpPr>
        <p:spPr>
          <a:xfrm>
            <a:off x="5828264" y="2088015"/>
            <a:ext cx="3336672" cy="328769"/>
          </a:xfrm>
          <a:prstGeom prst="rect">
            <a:avLst/>
          </a:prstGeom>
          <a:noFill/>
          <a:ln/>
        </p:spPr>
        <p:txBody>
          <a:bodyPr wrap="square" lIns="0" tIns="0" rIns="0" bIns="0" rtlCol="0" anchor="ctr"/>
          <a:lstStyle/>
          <a:p>
            <a:pPr algn="l"/>
            <a:r>
              <a:rPr lang="en-US" sz="817" dirty="0">
                <a:solidFill>
                  <a:srgbClr val="555555"/>
                </a:solidFill>
                <a:latin typeface="Meiryo UI" pitchFamily="34" charset="0"/>
                <a:ea typeface="Meiryo UI" pitchFamily="34" charset="-122"/>
                <a:cs typeface="Meiryo UI" pitchFamily="34" charset="-120"/>
              </a:rPr>
              <a:t>※共有形式：文字はテキスト本文、音声はリンク。テキストは話者分離前。</a:t>
            </a:r>
            <a:endParaRPr lang="en-US" sz="817" dirty="0"/>
          </a:p>
        </p:txBody>
      </p:sp>
      <p:sp>
        <p:nvSpPr>
          <p:cNvPr id="34" name="Shape 26"/>
          <p:cNvSpPr/>
          <p:nvPr/>
        </p:nvSpPr>
        <p:spPr>
          <a:xfrm>
            <a:off x="5266202" y="2638546"/>
            <a:ext cx="4021608" cy="1772529"/>
          </a:xfrm>
          <a:prstGeom prst="roundRect">
            <a:avLst>
              <a:gd name="adj" fmla="val 1371"/>
            </a:avLst>
          </a:prstGeom>
          <a:solidFill>
            <a:srgbClr val="FFFFFF"/>
          </a:solidFill>
          <a:ln w="12699">
            <a:solidFill>
              <a:srgbClr val="EEEEEE"/>
            </a:solidFill>
            <a:prstDash val="solid"/>
          </a:ln>
          <a:effectLst>
            <a:outerShdw blurRad="25400" dist="12700" dir="5400000" algn="bl" rotWithShape="0">
              <a:srgbClr val="000000">
                <a:alpha val="3000"/>
              </a:srgbClr>
            </a:outerShdw>
          </a:effectLst>
        </p:spPr>
        <p:txBody>
          <a:bodyPr/>
          <a:lstStyle/>
          <a:p>
            <a:endParaRPr lang="ja-JP" altLang="en-US" sz="2814"/>
          </a:p>
        </p:txBody>
      </p:sp>
      <p:sp>
        <p:nvSpPr>
          <p:cNvPr id="35" name="Shape 27"/>
          <p:cNvSpPr/>
          <p:nvPr/>
        </p:nvSpPr>
        <p:spPr>
          <a:xfrm>
            <a:off x="5379113" y="2750627"/>
            <a:ext cx="346204" cy="346204"/>
          </a:xfrm>
          <a:prstGeom prst="roundRect">
            <a:avLst>
              <a:gd name="adj" fmla="val 35971"/>
            </a:avLst>
          </a:prstGeom>
          <a:solidFill>
            <a:srgbClr val="E6F2FF"/>
          </a:solidFill>
          <a:ln/>
        </p:spPr>
        <p:txBody>
          <a:bodyPr/>
          <a:lstStyle/>
          <a:p>
            <a:endParaRPr lang="ja-JP" altLang="en-US" sz="2814"/>
          </a:p>
        </p:txBody>
      </p:sp>
      <p:pic>
        <p:nvPicPr>
          <p:cNvPr id="36" name="Image 6" descr="preencoded.png"/>
          <p:cNvPicPr>
            <a:picLocks noChangeAspect="1"/>
          </p:cNvPicPr>
          <p:nvPr/>
        </p:nvPicPr>
        <p:blipFill>
          <a:blip r:embed="rId9"/>
          <a:srcRect/>
          <a:stretch/>
        </p:blipFill>
        <p:spPr>
          <a:xfrm>
            <a:off x="5443870" y="2836970"/>
            <a:ext cx="215858" cy="172687"/>
          </a:xfrm>
          <a:prstGeom prst="rect">
            <a:avLst/>
          </a:prstGeom>
        </p:spPr>
      </p:pic>
      <p:sp>
        <p:nvSpPr>
          <p:cNvPr id="37" name="Text 28"/>
          <p:cNvSpPr txBox="1"/>
          <p:nvPr/>
        </p:nvSpPr>
        <p:spPr>
          <a:xfrm>
            <a:off x="5828264" y="2750626"/>
            <a:ext cx="1799097" cy="207556"/>
          </a:xfrm>
          <a:prstGeom prst="rect">
            <a:avLst/>
          </a:prstGeom>
          <a:noFill/>
          <a:ln/>
        </p:spPr>
        <p:txBody>
          <a:bodyPr wrap="square" lIns="0" tIns="0" rIns="0" bIns="0" rtlCol="0" anchor="ctr"/>
          <a:lstStyle/>
          <a:p>
            <a:pPr algn="l"/>
            <a:r>
              <a:rPr lang="en-US" sz="999" b="1" dirty="0">
                <a:solidFill>
                  <a:srgbClr val="0056B3"/>
                </a:solidFill>
                <a:latin typeface="Meiryo UI" pitchFamily="34" charset="0"/>
                <a:ea typeface="Meiryo UI" pitchFamily="34" charset="-122"/>
                <a:cs typeface="Meiryo UI" pitchFamily="34" charset="-120"/>
              </a:rPr>
              <a:t>④ クラウドサービスへ転送</a:t>
            </a:r>
            <a:endParaRPr lang="en-US" sz="999" dirty="0"/>
          </a:p>
        </p:txBody>
      </p:sp>
      <p:sp>
        <p:nvSpPr>
          <p:cNvPr id="38" name="Text 29"/>
          <p:cNvSpPr txBox="1"/>
          <p:nvPr/>
        </p:nvSpPr>
        <p:spPr>
          <a:xfrm>
            <a:off x="5828264" y="2983919"/>
            <a:ext cx="3336672" cy="328769"/>
          </a:xfrm>
          <a:prstGeom prst="rect">
            <a:avLst/>
          </a:prstGeom>
          <a:noFill/>
          <a:ln/>
        </p:spPr>
        <p:txBody>
          <a:bodyPr wrap="square" lIns="0" tIns="0" rIns="0" bIns="0" rtlCol="0" anchor="ctr"/>
          <a:lstStyle/>
          <a:p>
            <a:pPr algn="l"/>
            <a:r>
              <a:rPr lang="en-US" sz="817" dirty="0" err="1">
                <a:solidFill>
                  <a:srgbClr val="555555"/>
                </a:solidFill>
                <a:latin typeface="Meiryo UI" pitchFamily="34" charset="0"/>
                <a:ea typeface="Meiryo UI" pitchFamily="34" charset="-122"/>
                <a:cs typeface="Meiryo UI" pitchFamily="34" charset="-120"/>
              </a:rPr>
              <a:t>連携設定を行うことで</a:t>
            </a:r>
            <a:r>
              <a:rPr lang="en-US" sz="817" dirty="0">
                <a:solidFill>
                  <a:srgbClr val="555555"/>
                </a:solidFill>
                <a:latin typeface="Meiryo UI" pitchFamily="34" charset="0"/>
                <a:ea typeface="Meiryo UI" pitchFamily="34" charset="-122"/>
                <a:cs typeface="Meiryo UI" pitchFamily="34" charset="-120"/>
              </a:rPr>
              <a:t>、</a:t>
            </a:r>
          </a:p>
          <a:p>
            <a:pPr algn="l"/>
            <a:r>
              <a:rPr lang="en-US" sz="817" dirty="0" err="1">
                <a:solidFill>
                  <a:srgbClr val="555555"/>
                </a:solidFill>
                <a:latin typeface="Meiryo UI" pitchFamily="34" charset="0"/>
                <a:ea typeface="Meiryo UI" pitchFamily="34" charset="-122"/>
                <a:cs typeface="Meiryo UI" pitchFamily="34" charset="-120"/>
              </a:rPr>
              <a:t>指定のクラウドストレージにデータを自動でアップロードします</a:t>
            </a:r>
            <a:r>
              <a:rPr lang="en-US" sz="817" dirty="0">
                <a:solidFill>
                  <a:srgbClr val="555555"/>
                </a:solidFill>
                <a:latin typeface="Meiryo UI" pitchFamily="34" charset="0"/>
                <a:ea typeface="Meiryo UI" pitchFamily="34" charset="-122"/>
                <a:cs typeface="Meiryo UI" pitchFamily="34" charset="-120"/>
              </a:rPr>
              <a:t>。</a:t>
            </a:r>
            <a:endParaRPr lang="en-US" sz="817" dirty="0"/>
          </a:p>
        </p:txBody>
      </p:sp>
      <p:sp>
        <p:nvSpPr>
          <p:cNvPr id="40" name="Shape 31"/>
          <p:cNvSpPr/>
          <p:nvPr/>
        </p:nvSpPr>
        <p:spPr>
          <a:xfrm>
            <a:off x="5828264" y="3476072"/>
            <a:ext cx="1634712" cy="311334"/>
          </a:xfrm>
          <a:prstGeom prst="roundRect">
            <a:avLst>
              <a:gd name="adj" fmla="val 44444"/>
            </a:avLst>
          </a:prstGeom>
          <a:solidFill>
            <a:srgbClr val="FFFFFF"/>
          </a:solidFill>
          <a:ln w="12699">
            <a:solidFill>
              <a:srgbClr val="EEEEEE"/>
            </a:solidFill>
            <a:prstDash val="solid"/>
          </a:ln>
        </p:spPr>
        <p:txBody>
          <a:bodyPr/>
          <a:lstStyle/>
          <a:p>
            <a:endParaRPr lang="ja-JP" altLang="en-US" sz="2814"/>
          </a:p>
        </p:txBody>
      </p:sp>
      <p:pic>
        <p:nvPicPr>
          <p:cNvPr id="41" name="Image 7" descr="preencoded.png"/>
          <p:cNvPicPr>
            <a:picLocks noChangeAspect="1"/>
          </p:cNvPicPr>
          <p:nvPr/>
        </p:nvPicPr>
        <p:blipFill>
          <a:blip r:embed="rId10"/>
          <a:srcRect/>
          <a:stretch/>
        </p:blipFill>
        <p:spPr>
          <a:xfrm>
            <a:off x="5923740" y="3562416"/>
            <a:ext cx="138648" cy="138648"/>
          </a:xfrm>
          <a:prstGeom prst="rect">
            <a:avLst/>
          </a:prstGeom>
        </p:spPr>
      </p:pic>
      <p:sp>
        <p:nvSpPr>
          <p:cNvPr id="42" name="Text 32"/>
          <p:cNvSpPr txBox="1"/>
          <p:nvPr/>
        </p:nvSpPr>
        <p:spPr>
          <a:xfrm>
            <a:off x="6131296" y="3554113"/>
            <a:ext cx="726446" cy="147780"/>
          </a:xfrm>
          <a:prstGeom prst="rect">
            <a:avLst/>
          </a:prstGeom>
          <a:noFill/>
          <a:ln/>
        </p:spPr>
        <p:txBody>
          <a:bodyPr wrap="square" lIns="0" tIns="0" rIns="0" bIns="0" rtlCol="0" anchor="ctr"/>
          <a:lstStyle/>
          <a:p>
            <a:pPr algn="l"/>
            <a:r>
              <a:rPr lang="en-US" sz="726" b="1" dirty="0">
                <a:solidFill>
                  <a:srgbClr val="333333"/>
                </a:solidFill>
                <a:latin typeface="Meiryo UI" pitchFamily="34" charset="0"/>
                <a:ea typeface="Meiryo UI" pitchFamily="34" charset="-122"/>
                <a:cs typeface="Meiryo UI" pitchFamily="34" charset="-120"/>
              </a:rPr>
              <a:t>Google Drive</a:t>
            </a:r>
            <a:endParaRPr lang="en-US" sz="726" dirty="0"/>
          </a:p>
        </p:txBody>
      </p:sp>
      <p:sp>
        <p:nvSpPr>
          <p:cNvPr id="43" name="Shape 33"/>
          <p:cNvSpPr/>
          <p:nvPr/>
        </p:nvSpPr>
        <p:spPr>
          <a:xfrm>
            <a:off x="7541848" y="3476072"/>
            <a:ext cx="1634712" cy="311334"/>
          </a:xfrm>
          <a:prstGeom prst="roundRect">
            <a:avLst>
              <a:gd name="adj" fmla="val 44444"/>
            </a:avLst>
          </a:prstGeom>
          <a:solidFill>
            <a:srgbClr val="FFFFFF"/>
          </a:solidFill>
          <a:ln w="12699">
            <a:solidFill>
              <a:srgbClr val="EEEEEE"/>
            </a:solidFill>
            <a:prstDash val="solid"/>
          </a:ln>
        </p:spPr>
        <p:txBody>
          <a:bodyPr/>
          <a:lstStyle/>
          <a:p>
            <a:endParaRPr lang="ja-JP" altLang="en-US" sz="2814"/>
          </a:p>
        </p:txBody>
      </p:sp>
      <p:pic>
        <p:nvPicPr>
          <p:cNvPr id="44" name="Image 8" descr="preencoded.png"/>
          <p:cNvPicPr>
            <a:picLocks noChangeAspect="1"/>
          </p:cNvPicPr>
          <p:nvPr/>
        </p:nvPicPr>
        <p:blipFill>
          <a:blip r:embed="rId11"/>
          <a:srcRect t="-43" b="-43"/>
          <a:stretch/>
        </p:blipFill>
        <p:spPr>
          <a:xfrm>
            <a:off x="7637324" y="3562416"/>
            <a:ext cx="121212" cy="138648"/>
          </a:xfrm>
          <a:prstGeom prst="rect">
            <a:avLst/>
          </a:prstGeom>
        </p:spPr>
      </p:pic>
      <p:sp>
        <p:nvSpPr>
          <p:cNvPr id="45" name="Text 34"/>
          <p:cNvSpPr txBox="1"/>
          <p:nvPr/>
        </p:nvSpPr>
        <p:spPr>
          <a:xfrm>
            <a:off x="7827445" y="3554113"/>
            <a:ext cx="553760" cy="147780"/>
          </a:xfrm>
          <a:prstGeom prst="rect">
            <a:avLst/>
          </a:prstGeom>
          <a:noFill/>
          <a:ln/>
        </p:spPr>
        <p:txBody>
          <a:bodyPr wrap="square" lIns="0" tIns="0" rIns="0" bIns="0" rtlCol="0" anchor="ctr"/>
          <a:lstStyle/>
          <a:p>
            <a:pPr algn="l"/>
            <a:r>
              <a:rPr lang="en-US" sz="726" b="1" dirty="0">
                <a:solidFill>
                  <a:srgbClr val="333333"/>
                </a:solidFill>
                <a:latin typeface="Meiryo UI" pitchFamily="34" charset="0"/>
                <a:ea typeface="Meiryo UI" pitchFamily="34" charset="-122"/>
                <a:cs typeface="Meiryo UI" pitchFamily="34" charset="-120"/>
              </a:rPr>
              <a:t>OneDrive</a:t>
            </a:r>
            <a:endParaRPr lang="en-US" sz="726" dirty="0"/>
          </a:p>
        </p:txBody>
      </p:sp>
      <p:sp>
        <p:nvSpPr>
          <p:cNvPr id="46" name="Shape 35"/>
          <p:cNvSpPr/>
          <p:nvPr/>
        </p:nvSpPr>
        <p:spPr>
          <a:xfrm>
            <a:off x="5828264" y="3873750"/>
            <a:ext cx="1634712" cy="311334"/>
          </a:xfrm>
          <a:prstGeom prst="roundRect">
            <a:avLst>
              <a:gd name="adj" fmla="val 44444"/>
            </a:avLst>
          </a:prstGeom>
          <a:solidFill>
            <a:srgbClr val="FFFFFF"/>
          </a:solidFill>
          <a:ln w="12699">
            <a:solidFill>
              <a:srgbClr val="EEEEEE"/>
            </a:solidFill>
            <a:prstDash val="solid"/>
          </a:ln>
        </p:spPr>
        <p:txBody>
          <a:bodyPr/>
          <a:lstStyle/>
          <a:p>
            <a:endParaRPr lang="ja-JP" altLang="en-US" sz="2814"/>
          </a:p>
        </p:txBody>
      </p:sp>
      <p:pic>
        <p:nvPicPr>
          <p:cNvPr id="47" name="Image 9" descr="preencoded.png"/>
          <p:cNvPicPr>
            <a:picLocks noChangeAspect="1"/>
          </p:cNvPicPr>
          <p:nvPr/>
        </p:nvPicPr>
        <p:blipFill>
          <a:blip r:embed="rId12"/>
          <a:srcRect l="-1388" r="-1388"/>
          <a:stretch/>
        </p:blipFill>
        <p:spPr>
          <a:xfrm>
            <a:off x="5923740" y="3960923"/>
            <a:ext cx="146950" cy="138648"/>
          </a:xfrm>
          <a:prstGeom prst="rect">
            <a:avLst/>
          </a:prstGeom>
        </p:spPr>
      </p:pic>
      <p:sp>
        <p:nvSpPr>
          <p:cNvPr id="48" name="Text 36"/>
          <p:cNvSpPr txBox="1"/>
          <p:nvPr/>
        </p:nvSpPr>
        <p:spPr>
          <a:xfrm>
            <a:off x="6139598" y="3951791"/>
            <a:ext cx="510588" cy="147780"/>
          </a:xfrm>
          <a:prstGeom prst="rect">
            <a:avLst/>
          </a:prstGeom>
          <a:noFill/>
          <a:ln/>
        </p:spPr>
        <p:txBody>
          <a:bodyPr wrap="square" lIns="0" tIns="0" rIns="0" bIns="0" rtlCol="0" anchor="ctr"/>
          <a:lstStyle/>
          <a:p>
            <a:pPr algn="l"/>
            <a:r>
              <a:rPr lang="en-US" sz="726" b="1" dirty="0">
                <a:solidFill>
                  <a:srgbClr val="333333"/>
                </a:solidFill>
                <a:latin typeface="Meiryo UI" pitchFamily="34" charset="0"/>
                <a:ea typeface="Meiryo UI" pitchFamily="34" charset="-122"/>
                <a:cs typeface="Meiryo UI" pitchFamily="34" charset="-120"/>
              </a:rPr>
              <a:t>Dropbox</a:t>
            </a:r>
            <a:endParaRPr lang="en-US" sz="726" dirty="0"/>
          </a:p>
        </p:txBody>
      </p:sp>
      <p:sp>
        <p:nvSpPr>
          <p:cNvPr id="49" name="Shape 37"/>
          <p:cNvSpPr/>
          <p:nvPr/>
        </p:nvSpPr>
        <p:spPr>
          <a:xfrm>
            <a:off x="7541848" y="3873750"/>
            <a:ext cx="1634712" cy="311334"/>
          </a:xfrm>
          <a:prstGeom prst="roundRect">
            <a:avLst>
              <a:gd name="adj" fmla="val 44444"/>
            </a:avLst>
          </a:prstGeom>
          <a:solidFill>
            <a:srgbClr val="FFFFFF"/>
          </a:solidFill>
          <a:ln w="12699">
            <a:solidFill>
              <a:srgbClr val="EEEEEE"/>
            </a:solidFill>
            <a:prstDash val="solid"/>
          </a:ln>
        </p:spPr>
        <p:txBody>
          <a:bodyPr/>
          <a:lstStyle/>
          <a:p>
            <a:endParaRPr lang="ja-JP" altLang="en-US" sz="2814"/>
          </a:p>
        </p:txBody>
      </p:sp>
      <p:pic>
        <p:nvPicPr>
          <p:cNvPr id="50" name="Image 10" descr="preencoded.png"/>
          <p:cNvPicPr>
            <a:picLocks noChangeAspect="1"/>
          </p:cNvPicPr>
          <p:nvPr/>
        </p:nvPicPr>
        <p:blipFill>
          <a:blip r:embed="rId13"/>
          <a:srcRect t="-43" b="-43"/>
          <a:stretch/>
        </p:blipFill>
        <p:spPr>
          <a:xfrm>
            <a:off x="7637324" y="3960923"/>
            <a:ext cx="121212" cy="138648"/>
          </a:xfrm>
          <a:prstGeom prst="rect">
            <a:avLst/>
          </a:prstGeom>
        </p:spPr>
      </p:pic>
      <p:sp>
        <p:nvSpPr>
          <p:cNvPr id="51" name="Text 38"/>
          <p:cNvSpPr txBox="1"/>
          <p:nvPr/>
        </p:nvSpPr>
        <p:spPr>
          <a:xfrm>
            <a:off x="7827445" y="3951791"/>
            <a:ext cx="467416" cy="147780"/>
          </a:xfrm>
          <a:prstGeom prst="rect">
            <a:avLst/>
          </a:prstGeom>
          <a:noFill/>
          <a:ln/>
        </p:spPr>
        <p:txBody>
          <a:bodyPr wrap="square" lIns="0" tIns="0" rIns="0" bIns="0" rtlCol="0" anchor="ctr"/>
          <a:lstStyle/>
          <a:p>
            <a:pPr algn="l"/>
            <a:r>
              <a:rPr lang="en-US" sz="726" b="1" dirty="0">
                <a:solidFill>
                  <a:srgbClr val="333333"/>
                </a:solidFill>
                <a:latin typeface="Meiryo UI" pitchFamily="34" charset="0"/>
                <a:ea typeface="Meiryo UI" pitchFamily="34" charset="-122"/>
                <a:cs typeface="Meiryo UI" pitchFamily="34" charset="-120"/>
              </a:rPr>
              <a:t>kintone</a:t>
            </a:r>
            <a:endParaRPr lang="en-US" sz="726" dirty="0"/>
          </a:p>
        </p:txBody>
      </p:sp>
      <p:pic>
        <p:nvPicPr>
          <p:cNvPr id="55" name="Picture 2" descr="閲覧用URLの発行イメージ画像">
            <a:extLst>
              <a:ext uri="{FF2B5EF4-FFF2-40B4-BE49-F238E27FC236}">
                <a16:creationId xmlns:a16="http://schemas.microsoft.com/office/drawing/2014/main" id="{5547E652-D102-51E0-C51B-0371C3F09A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8568" y="4720010"/>
            <a:ext cx="2693015" cy="1557469"/>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9">
            <a:extLst>
              <a:ext uri="{FF2B5EF4-FFF2-40B4-BE49-F238E27FC236}">
                <a16:creationId xmlns:a16="http://schemas.microsoft.com/office/drawing/2014/main" id="{7D921060-C63E-86AA-18DA-FB34019D767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21511"/>
          <a:stretch/>
        </p:blipFill>
        <p:spPr bwMode="auto">
          <a:xfrm>
            <a:off x="5363240" y="4709212"/>
            <a:ext cx="1902823" cy="14531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 name="図 56">
            <a:extLst>
              <a:ext uri="{FF2B5EF4-FFF2-40B4-BE49-F238E27FC236}">
                <a16:creationId xmlns:a16="http://schemas.microsoft.com/office/drawing/2014/main" id="{565FC9EA-AA3F-EB86-842B-205E42622335}"/>
              </a:ext>
            </a:extLst>
          </p:cNvPr>
          <p:cNvPicPr>
            <a:picLocks noChangeAspect="1"/>
          </p:cNvPicPr>
          <p:nvPr/>
        </p:nvPicPr>
        <p:blipFill>
          <a:blip r:embed="rId16"/>
          <a:srcRect l="12111" t="14147" r="7543" b="12725"/>
          <a:stretch>
            <a:fillRect/>
          </a:stretch>
        </p:blipFill>
        <p:spPr>
          <a:xfrm>
            <a:off x="7186658" y="5209799"/>
            <a:ext cx="2212325" cy="9634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コンテンツ プレースホルダ 2">
            <a:extLst>
              <a:ext uri="{FF2B5EF4-FFF2-40B4-BE49-F238E27FC236}">
                <a16:creationId xmlns:a16="http://schemas.microsoft.com/office/drawing/2014/main" id="{5FF65B88-387D-44D7-A917-EFBA061E7C5C}"/>
              </a:ext>
            </a:extLst>
          </p:cNvPr>
          <p:cNvSpPr txBox="1">
            <a:spLocks noChangeArrowheads="1"/>
          </p:cNvSpPr>
          <p:nvPr/>
        </p:nvSpPr>
        <p:spPr bwMode="auto">
          <a:xfrm>
            <a:off x="355248" y="889438"/>
            <a:ext cx="5326062" cy="325437"/>
          </a:xfrm>
          <a:prstGeom prst="rect">
            <a:avLst/>
          </a:prstGeom>
          <a:noFill/>
          <a:ln w="3175">
            <a:noFill/>
            <a:miter lim="800000"/>
            <a:headEnd/>
            <a:tailEnd/>
          </a:ln>
          <a:effectLst>
            <a:prstShdw prst="shdw17" dist="17961" dir="2700000">
              <a:schemeClr val="accent1">
                <a:gamma/>
                <a:shade val="60000"/>
                <a:invGamma/>
              </a:schemeClr>
            </a:prstShdw>
          </a:effectLst>
        </p:spPr>
        <p:txBody>
          <a:bodyPr/>
          <a:lstStyle>
            <a:lvl1pPr marL="342900" indent="-342900" algn="ctr"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buNone/>
              <a:defRPr/>
            </a:pPr>
            <a:r>
              <a:rPr lang="en-US" altLang="ja-JP" b="1" kern="0" dirty="0" err="1">
                <a:effectLst/>
                <a:latin typeface="Meiryo UI" panose="020B0604030504040204" pitchFamily="50" charset="-128"/>
                <a:ea typeface="Meiryo UI" panose="020B0604030504040204" pitchFamily="50" charset="-128"/>
              </a:rPr>
              <a:t>kintone</a:t>
            </a:r>
            <a:r>
              <a:rPr lang="ja-JP" altLang="en-US" b="1" kern="0" dirty="0">
                <a:effectLst/>
                <a:latin typeface="Meiryo UI" panose="020B0604030504040204" pitchFamily="50" charset="-128"/>
                <a:ea typeface="Meiryo UI" panose="020B0604030504040204" pitchFamily="50" charset="-128"/>
              </a:rPr>
              <a:t>ともワンクリックで連携！</a:t>
            </a:r>
          </a:p>
        </p:txBody>
      </p:sp>
      <p:sp>
        <p:nvSpPr>
          <p:cNvPr id="37" name="コンテンツ プレースホルダ 2">
            <a:extLst>
              <a:ext uri="{FF2B5EF4-FFF2-40B4-BE49-F238E27FC236}">
                <a16:creationId xmlns:a16="http://schemas.microsoft.com/office/drawing/2014/main" id="{F4DC47D1-6E3B-441C-9B5A-5F8A8F69A147}"/>
              </a:ext>
            </a:extLst>
          </p:cNvPr>
          <p:cNvSpPr txBox="1">
            <a:spLocks noChangeArrowheads="1"/>
          </p:cNvSpPr>
          <p:nvPr/>
        </p:nvSpPr>
        <p:spPr bwMode="auto">
          <a:xfrm>
            <a:off x="321952" y="1206493"/>
            <a:ext cx="8948582" cy="484188"/>
          </a:xfrm>
          <a:prstGeom prst="rect">
            <a:avLst/>
          </a:prstGeom>
          <a:noFill/>
          <a:ln w="3175">
            <a:noFill/>
            <a:miter lim="800000"/>
            <a:headEnd/>
            <a:tailEnd/>
          </a:ln>
          <a:effectLst>
            <a:prstShdw prst="shdw17" dist="17961" dir="2700000">
              <a:schemeClr val="accent1">
                <a:gamma/>
                <a:shade val="60000"/>
                <a:invGamma/>
              </a:schemeClr>
            </a:prstShdw>
          </a:effectLst>
        </p:spPr>
        <p:txBody>
          <a:bodyPr/>
          <a:lstStyle>
            <a:lvl1pPr marL="342900" indent="-342900" algn="ctr"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kumimoji="1"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kumimoji="1"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kumimoji="1"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buFontTx/>
              <a:buNone/>
              <a:defRPr/>
            </a:pPr>
            <a:r>
              <a:rPr lang="en-US" altLang="ja-JP" sz="1200" kern="0" dirty="0" err="1">
                <a:effectLst/>
                <a:latin typeface="Meiryo UI" panose="020B0604030504040204" pitchFamily="50" charset="-128"/>
                <a:ea typeface="Meiryo UI" panose="020B0604030504040204" pitchFamily="50" charset="-128"/>
              </a:rPr>
              <a:t>AutoMemo</a:t>
            </a:r>
            <a:r>
              <a:rPr lang="ja-JP" altLang="en-US" sz="1200" kern="0" dirty="0">
                <a:effectLst/>
                <a:latin typeface="Meiryo UI" panose="020B0604030504040204" pitchFamily="50" charset="-128"/>
                <a:ea typeface="Meiryo UI" panose="020B0604030504040204" pitchFamily="50" charset="-128"/>
              </a:rPr>
              <a:t>へのリンクとメモ・要約結果を</a:t>
            </a:r>
            <a:r>
              <a:rPr lang="en-US" altLang="ja-JP" sz="1200" kern="0" dirty="0" err="1">
                <a:effectLst/>
                <a:latin typeface="Meiryo UI" panose="020B0604030504040204" pitchFamily="50" charset="-128"/>
                <a:ea typeface="Meiryo UI" panose="020B0604030504040204" pitchFamily="50" charset="-128"/>
              </a:rPr>
              <a:t>kintone</a:t>
            </a:r>
            <a:r>
              <a:rPr lang="ja-JP" altLang="en-US" sz="1200" kern="0" dirty="0">
                <a:effectLst/>
                <a:latin typeface="Meiryo UI" panose="020B0604030504040204" pitchFamily="50" charset="-128"/>
                <a:ea typeface="Meiryo UI" panose="020B0604030504040204" pitchFamily="50" charset="-128"/>
              </a:rPr>
              <a:t>に出力できます。</a:t>
            </a:r>
            <a:endParaRPr lang="en-US" altLang="ja-JP" sz="1200" kern="0" dirty="0">
              <a:effectLst/>
              <a:latin typeface="Meiryo UI" panose="020B0604030504040204" pitchFamily="50" charset="-128"/>
              <a:ea typeface="Meiryo UI" panose="020B0604030504040204" pitchFamily="50" charset="-128"/>
            </a:endParaRPr>
          </a:p>
          <a:p>
            <a:pPr algn="l" eaLnBrk="1" hangingPunct="1">
              <a:buFontTx/>
              <a:buNone/>
              <a:defRPr/>
            </a:pPr>
            <a:r>
              <a:rPr lang="ja-JP" altLang="en-US" sz="1200" kern="0" dirty="0">
                <a:effectLst/>
                <a:latin typeface="Meiryo UI" panose="020B0604030504040204" pitchFamily="50" charset="-128"/>
                <a:ea typeface="Meiryo UI" panose="020B0604030504040204" pitchFamily="50" charset="-128"/>
              </a:rPr>
              <a:t>議事録の一元管理ができるようになり、マネジメント効率も向上。</a:t>
            </a:r>
            <a:endParaRPr lang="en-US" altLang="ja-JP" sz="1200" kern="0" dirty="0">
              <a:effectLst/>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1B56288-541D-48C7-6355-63E38675B9FD}"/>
              </a:ext>
            </a:extLst>
          </p:cNvPr>
          <p:cNvGrpSpPr/>
          <p:nvPr/>
        </p:nvGrpSpPr>
        <p:grpSpPr>
          <a:xfrm>
            <a:off x="346281" y="1028927"/>
            <a:ext cx="9213439" cy="3928209"/>
            <a:chOff x="305344" y="794375"/>
            <a:chExt cx="9213439" cy="3928209"/>
          </a:xfrm>
        </p:grpSpPr>
        <p:pic>
          <p:nvPicPr>
            <p:cNvPr id="9" name="図 8">
              <a:extLst>
                <a:ext uri="{FF2B5EF4-FFF2-40B4-BE49-F238E27FC236}">
                  <a16:creationId xmlns:a16="http://schemas.microsoft.com/office/drawing/2014/main" id="{8AB02A6F-3EE3-590D-C1AF-2CA4268F2F6A}"/>
                </a:ext>
              </a:extLst>
            </p:cNvPr>
            <p:cNvPicPr>
              <a:picLocks noChangeAspect="1"/>
            </p:cNvPicPr>
            <p:nvPr/>
          </p:nvPicPr>
          <p:blipFill>
            <a:blip r:embed="rId3"/>
            <a:srcRect r="12621"/>
            <a:stretch/>
          </p:blipFill>
          <p:spPr>
            <a:xfrm>
              <a:off x="305344" y="1710569"/>
              <a:ext cx="4346762" cy="2757695"/>
            </a:xfrm>
            <a:prstGeom prst="rect">
              <a:avLst/>
            </a:prstGeom>
            <a:ln>
              <a:solidFill>
                <a:schemeClr val="bg1">
                  <a:lumMod val="85000"/>
                </a:schemeClr>
              </a:solidFill>
            </a:ln>
          </p:spPr>
        </p:pic>
        <p:pic>
          <p:nvPicPr>
            <p:cNvPr id="10" name="図 9">
              <a:extLst>
                <a:ext uri="{FF2B5EF4-FFF2-40B4-BE49-F238E27FC236}">
                  <a16:creationId xmlns:a16="http://schemas.microsoft.com/office/drawing/2014/main" id="{262D32A6-51FA-7537-8CFB-81756F48AA3E}"/>
                </a:ext>
              </a:extLst>
            </p:cNvPr>
            <p:cNvPicPr>
              <a:picLocks noChangeAspect="1"/>
            </p:cNvPicPr>
            <p:nvPr/>
          </p:nvPicPr>
          <p:blipFill>
            <a:blip r:embed="rId4"/>
            <a:stretch>
              <a:fillRect/>
            </a:stretch>
          </p:blipFill>
          <p:spPr>
            <a:xfrm>
              <a:off x="5311723" y="794375"/>
              <a:ext cx="4207060" cy="3928209"/>
            </a:xfrm>
            <a:prstGeom prst="rect">
              <a:avLst/>
            </a:prstGeom>
            <a:ln>
              <a:solidFill>
                <a:schemeClr val="bg1">
                  <a:lumMod val="85000"/>
                </a:schemeClr>
              </a:solidFill>
            </a:ln>
          </p:spPr>
        </p:pic>
        <p:sp>
          <p:nvSpPr>
            <p:cNvPr id="11" name="二等辺三角形 10">
              <a:extLst>
                <a:ext uri="{FF2B5EF4-FFF2-40B4-BE49-F238E27FC236}">
                  <a16:creationId xmlns:a16="http://schemas.microsoft.com/office/drawing/2014/main" id="{B9F692FC-078E-3FF9-7F67-DA99DAF57EAF}"/>
                </a:ext>
              </a:extLst>
            </p:cNvPr>
            <p:cNvSpPr/>
            <p:nvPr/>
          </p:nvSpPr>
          <p:spPr>
            <a:xfrm rot="5400000">
              <a:off x="4599931" y="2949307"/>
              <a:ext cx="763967" cy="280219"/>
            </a:xfrm>
            <a:prstGeom prst="triangle">
              <a:avLst>
                <a:gd name="adj" fmla="val 4846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highlight>
                  <a:srgbClr val="FF0000"/>
                </a:highlight>
              </a:endParaRPr>
            </a:p>
          </p:txBody>
        </p:sp>
      </p:grpSp>
      <p:sp>
        <p:nvSpPr>
          <p:cNvPr id="13" name="テキスト ボックス 12">
            <a:extLst>
              <a:ext uri="{FF2B5EF4-FFF2-40B4-BE49-F238E27FC236}">
                <a16:creationId xmlns:a16="http://schemas.microsoft.com/office/drawing/2014/main" id="{7F15F25E-C241-77F7-215D-30ECD4D4E803}"/>
              </a:ext>
            </a:extLst>
          </p:cNvPr>
          <p:cNvSpPr txBox="1"/>
          <p:nvPr/>
        </p:nvSpPr>
        <p:spPr>
          <a:xfrm>
            <a:off x="346281" y="4849125"/>
            <a:ext cx="5122568" cy="400110"/>
          </a:xfrm>
          <a:prstGeom prst="rect">
            <a:avLst/>
          </a:prstGeom>
          <a:noFill/>
        </p:spPr>
        <p:txBody>
          <a:bodyPr wrap="square">
            <a:spAutoFit/>
          </a:bodyPr>
          <a:lstStyle/>
          <a:p>
            <a:pPr algn="l"/>
            <a:r>
              <a:rPr lang="ja-JP" altLang="en-US" sz="1000" dirty="0">
                <a:solidFill>
                  <a:schemeClr val="tx1"/>
                </a:solidFill>
                <a:latin typeface="Meiryo UI" panose="020B0604030504040204" pitchFamily="50" charset="-128"/>
                <a:ea typeface="Meiryo UI" panose="020B0604030504040204" pitchFamily="50" charset="-128"/>
              </a:rPr>
              <a:t>■連携方法：</a:t>
            </a:r>
            <a:r>
              <a:rPr lang="en-US" altLang="ja-JP" sz="1000" dirty="0" err="1">
                <a:solidFill>
                  <a:schemeClr val="tx1"/>
                </a:solidFill>
                <a:latin typeface="Meiryo UI" panose="020B0604030504040204" pitchFamily="50" charset="-128"/>
                <a:ea typeface="Meiryo UI" panose="020B0604030504040204" pitchFamily="50" charset="-128"/>
              </a:rPr>
              <a:t>kintone</a:t>
            </a:r>
            <a:r>
              <a:rPr lang="ja-JP" altLang="en-US" sz="1000" dirty="0">
                <a:solidFill>
                  <a:schemeClr val="tx1"/>
                </a:solidFill>
                <a:latin typeface="Meiryo UI" panose="020B0604030504040204" pitchFamily="50" charset="-128"/>
                <a:ea typeface="Meiryo UI" panose="020B0604030504040204" pitchFamily="50" charset="-128"/>
              </a:rPr>
              <a:t>連携方法　</a:t>
            </a:r>
            <a:r>
              <a:rPr lang="en-US" altLang="ja-JP" sz="1000" dirty="0">
                <a:solidFill>
                  <a:schemeClr val="tx1"/>
                </a:solidFill>
                <a:latin typeface="Meiryo UI" panose="020B0604030504040204" pitchFamily="50" charset="-128"/>
                <a:ea typeface="Meiryo UI" panose="020B0604030504040204" pitchFamily="50" charset="-128"/>
              </a:rPr>
              <a:t>【</a:t>
            </a:r>
            <a:r>
              <a:rPr lang="en-US" altLang="ja-JP" sz="1000" dirty="0" err="1">
                <a:solidFill>
                  <a:schemeClr val="tx1"/>
                </a:solidFill>
                <a:latin typeface="Meiryo UI" panose="020B0604030504040204" pitchFamily="50" charset="-128"/>
                <a:ea typeface="Meiryo UI" panose="020B0604030504040204" pitchFamily="50" charset="-128"/>
              </a:rPr>
              <a:t>AutoMemo</a:t>
            </a:r>
            <a:r>
              <a:rPr lang="en-US" altLang="ja-JP" sz="1000" dirty="0">
                <a:solidFill>
                  <a:schemeClr val="tx1"/>
                </a:solidFill>
                <a:latin typeface="Meiryo UI" panose="020B0604030504040204" pitchFamily="50" charset="-128"/>
                <a:ea typeface="Meiryo UI" panose="020B0604030504040204" pitchFamily="50" charset="-128"/>
              </a:rPr>
              <a:t> web</a:t>
            </a:r>
            <a:r>
              <a:rPr lang="ja-JP" altLang="en-US" sz="1000" dirty="0">
                <a:solidFill>
                  <a:schemeClr val="tx1"/>
                </a:solidFill>
                <a:latin typeface="Meiryo UI" panose="020B0604030504040204" pitchFamily="50" charset="-128"/>
                <a:ea typeface="Meiryo UI" panose="020B0604030504040204" pitchFamily="50" charset="-128"/>
              </a:rPr>
              <a:t>ブラウザ版</a:t>
            </a:r>
            <a:r>
              <a:rPr lang="en-US" altLang="ja-JP" sz="1000" dirty="0">
                <a:solidFill>
                  <a:schemeClr val="tx1"/>
                </a:solidFill>
                <a:latin typeface="Meiryo UI" panose="020B0604030504040204" pitchFamily="50" charset="-128"/>
                <a:ea typeface="Meiryo UI" panose="020B0604030504040204" pitchFamily="50" charset="-128"/>
              </a:rPr>
              <a:t>】</a:t>
            </a:r>
          </a:p>
          <a:p>
            <a:pPr algn="l"/>
            <a:r>
              <a:rPr lang="en-US" altLang="ja-JP" sz="1000" dirty="0">
                <a:solidFill>
                  <a:schemeClr val="tx1"/>
                </a:solidFill>
                <a:latin typeface="Meiryo UI" panose="020B0604030504040204" pitchFamily="50" charset="-128"/>
                <a:ea typeface="Meiryo UI" panose="020B0604030504040204" pitchFamily="50" charset="-128"/>
                <a:hlinkClick r:id="rId5"/>
              </a:rPr>
              <a:t>https://support.sourcenext.com/fa/support/web/knowledge21117.html</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D83E96A4-7EAB-E2A4-3259-295ECA7CED26}"/>
              </a:ext>
            </a:extLst>
          </p:cNvPr>
          <p:cNvSpPr/>
          <p:nvPr/>
        </p:nvSpPr>
        <p:spPr bwMode="auto">
          <a:xfrm>
            <a:off x="5490114" y="5049180"/>
            <a:ext cx="3780420" cy="1121790"/>
          </a:xfrm>
          <a:prstGeom prst="roundRect">
            <a:avLst>
              <a:gd name="adj" fmla="val 0"/>
            </a:avLst>
          </a:prstGeom>
          <a:solidFill>
            <a:schemeClr val="bg1"/>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eaLnBrk="1" hangingPunct="1">
              <a:buFontTx/>
              <a:buNone/>
              <a:tabLst>
                <a:tab pos="714375" algn="l"/>
              </a:tabLst>
              <a:defRPr/>
            </a:pPr>
            <a:r>
              <a:rPr lang="ja-JP" altLang="en-US" sz="1200" b="1" kern="0" dirty="0">
                <a:solidFill>
                  <a:schemeClr val="tx1"/>
                </a:solidFill>
                <a:effectLst/>
                <a:latin typeface="Meiryo UI" panose="020B0604030504040204" pitchFamily="50" charset="-128"/>
                <a:ea typeface="Meiryo UI" panose="020B0604030504040204" pitchFamily="50" charset="-128"/>
              </a:rPr>
              <a:t>■共有リンク</a:t>
            </a:r>
            <a:endParaRPr lang="en-US" altLang="ja-JP" sz="1200" b="1" kern="0" dirty="0">
              <a:solidFill>
                <a:schemeClr val="tx1"/>
              </a:solidFill>
              <a:effectLst/>
              <a:latin typeface="Meiryo UI" panose="020B0604030504040204" pitchFamily="50" charset="-128"/>
              <a:ea typeface="Meiryo UI" panose="020B0604030504040204" pitchFamily="50" charset="-128"/>
            </a:endParaRPr>
          </a:p>
          <a:p>
            <a:pPr algn="l" eaLnBrk="1" hangingPunct="1">
              <a:buFontTx/>
              <a:buNone/>
              <a:tabLst>
                <a:tab pos="714375" algn="l"/>
              </a:tabLst>
              <a:defRPr/>
            </a:pPr>
            <a:r>
              <a:rPr lang="ja-JP" altLang="en-US" sz="1200" kern="0" dirty="0">
                <a:solidFill>
                  <a:schemeClr val="tx1"/>
                </a:solidFill>
                <a:latin typeface="Meiryo UI" panose="020B0604030504040204" pitchFamily="50" charset="-128"/>
                <a:ea typeface="Meiryo UI" panose="020B0604030504040204" pitchFamily="50" charset="-128"/>
              </a:rPr>
              <a:t>録音した音声と文字起こしの全文を確認</a:t>
            </a:r>
            <a:endParaRPr lang="en-US" altLang="ja-JP" sz="1200" kern="0" dirty="0">
              <a:solidFill>
                <a:schemeClr val="tx1"/>
              </a:solidFill>
              <a:latin typeface="Meiryo UI" panose="020B0604030504040204" pitchFamily="50" charset="-128"/>
              <a:ea typeface="Meiryo UI" panose="020B0604030504040204" pitchFamily="50" charset="-128"/>
            </a:endParaRPr>
          </a:p>
          <a:p>
            <a:pPr algn="l" eaLnBrk="1" hangingPunct="1">
              <a:buFontTx/>
              <a:buNone/>
              <a:tabLst>
                <a:tab pos="714375" algn="l"/>
              </a:tabLst>
              <a:defRPr/>
            </a:pPr>
            <a:endParaRPr lang="en-US" altLang="ja-JP" sz="1200" kern="0" dirty="0">
              <a:solidFill>
                <a:schemeClr val="tx1"/>
              </a:solidFill>
              <a:effectLst/>
              <a:latin typeface="Meiryo UI" panose="020B0604030504040204" pitchFamily="50" charset="-128"/>
              <a:ea typeface="Meiryo UI" panose="020B0604030504040204" pitchFamily="50" charset="-128"/>
            </a:endParaRPr>
          </a:p>
          <a:p>
            <a:pPr algn="l" eaLnBrk="1" hangingPunct="1">
              <a:buFontTx/>
              <a:buNone/>
              <a:tabLst>
                <a:tab pos="714375" algn="l"/>
              </a:tabLst>
              <a:defRPr/>
            </a:pPr>
            <a:r>
              <a:rPr lang="ja-JP" altLang="en-US" sz="1200" b="1" kern="0" dirty="0">
                <a:solidFill>
                  <a:schemeClr val="tx1"/>
                </a:solidFill>
                <a:latin typeface="Meiryo UI" panose="020B0604030504040204" pitchFamily="50" charset="-128"/>
                <a:ea typeface="Meiryo UI" panose="020B0604030504040204" pitchFamily="50" charset="-128"/>
              </a:rPr>
              <a:t>■要約結果</a:t>
            </a:r>
            <a:endParaRPr lang="en-US" altLang="ja-JP" sz="1200" b="1" kern="0" dirty="0">
              <a:solidFill>
                <a:schemeClr val="tx1"/>
              </a:solidFill>
              <a:latin typeface="Meiryo UI" panose="020B0604030504040204" pitchFamily="50" charset="-128"/>
              <a:ea typeface="Meiryo UI" panose="020B0604030504040204" pitchFamily="50" charset="-128"/>
            </a:endParaRPr>
          </a:p>
          <a:p>
            <a:pPr algn="l" eaLnBrk="1" hangingPunct="1">
              <a:buFontTx/>
              <a:buNone/>
              <a:tabLst>
                <a:tab pos="714375" algn="l"/>
              </a:tabLst>
              <a:defRPr/>
            </a:pPr>
            <a:r>
              <a:rPr lang="ja-JP" altLang="en-US" sz="1200" kern="0" dirty="0">
                <a:solidFill>
                  <a:schemeClr val="tx1"/>
                </a:solidFill>
                <a:effectLst/>
                <a:latin typeface="Meiryo UI" panose="020B0604030504040204" pitchFamily="50" charset="-128"/>
                <a:ea typeface="Meiryo UI" panose="020B0604030504040204" pitchFamily="50" charset="-128"/>
              </a:rPr>
              <a:t>オートメモ</a:t>
            </a:r>
            <a:r>
              <a:rPr lang="ja-JP" altLang="en-US" sz="1200" kern="0" dirty="0">
                <a:solidFill>
                  <a:schemeClr val="tx1"/>
                </a:solidFill>
                <a:latin typeface="Meiryo UI" panose="020B0604030504040204" pitchFamily="50" charset="-128"/>
                <a:ea typeface="Meiryo UI" panose="020B0604030504040204" pitchFamily="50" charset="-128"/>
              </a:rPr>
              <a:t>で書いているメモや要約</a:t>
            </a:r>
            <a:r>
              <a:rPr lang="ja-JP" altLang="en-US" sz="1200" kern="0" dirty="0">
                <a:solidFill>
                  <a:schemeClr val="tx1"/>
                </a:solidFill>
                <a:effectLst/>
                <a:latin typeface="Meiryo UI" panose="020B0604030504040204" pitchFamily="50" charset="-128"/>
                <a:ea typeface="Meiryo UI" panose="020B0604030504040204" pitchFamily="50" charset="-128"/>
              </a:rPr>
              <a:t>結果をテキストで確認</a:t>
            </a:r>
            <a:endParaRPr lang="en-US" altLang="ja-JP" sz="1200" kern="0" dirty="0">
              <a:solidFill>
                <a:schemeClr val="tx1"/>
              </a:solidFill>
              <a:effectLst/>
              <a:latin typeface="Meiryo UI" panose="020B0604030504040204" pitchFamily="50" charset="-128"/>
              <a:ea typeface="Meiryo UI" panose="020B0604030504040204" pitchFamily="50" charset="-128"/>
            </a:endParaRPr>
          </a:p>
        </p:txBody>
      </p:sp>
      <p:sp>
        <p:nvSpPr>
          <p:cNvPr id="3" name="Shape 1">
            <a:extLst>
              <a:ext uri="{FF2B5EF4-FFF2-40B4-BE49-F238E27FC236}">
                <a16:creationId xmlns:a16="http://schemas.microsoft.com/office/drawing/2014/main" id="{25FB58F9-409E-D19B-C3FD-533B33830107}"/>
              </a:ext>
            </a:extLst>
          </p:cNvPr>
          <p:cNvSpPr/>
          <p:nvPr/>
        </p:nvSpPr>
        <p:spPr>
          <a:xfrm>
            <a:off x="447580" y="648406"/>
            <a:ext cx="9019559" cy="17434"/>
          </a:xfrm>
          <a:prstGeom prst="rect">
            <a:avLst/>
          </a:prstGeom>
          <a:solidFill>
            <a:srgbClr val="0056B3"/>
          </a:solidFill>
          <a:ln/>
        </p:spPr>
        <p:txBody>
          <a:bodyPr/>
          <a:lstStyle/>
          <a:p>
            <a:endParaRPr lang="ja-JP" altLang="en-US" sz="2814"/>
          </a:p>
        </p:txBody>
      </p:sp>
      <p:sp>
        <p:nvSpPr>
          <p:cNvPr id="4" name="Text 2">
            <a:extLst>
              <a:ext uri="{FF2B5EF4-FFF2-40B4-BE49-F238E27FC236}">
                <a16:creationId xmlns:a16="http://schemas.microsoft.com/office/drawing/2014/main" id="{D63FE6F8-B836-7F86-AB2F-CAB7E0488A69}"/>
              </a:ext>
            </a:extLst>
          </p:cNvPr>
          <p:cNvSpPr txBox="1"/>
          <p:nvPr/>
        </p:nvSpPr>
        <p:spPr>
          <a:xfrm>
            <a:off x="447579" y="224991"/>
            <a:ext cx="3822354" cy="346204"/>
          </a:xfrm>
          <a:prstGeom prst="rect">
            <a:avLst/>
          </a:prstGeom>
          <a:noFill/>
          <a:ln/>
        </p:spPr>
        <p:txBody>
          <a:bodyPr wrap="square" lIns="0" tIns="0" rIns="0" bIns="0" rtlCol="0" anchor="ctr"/>
          <a:lstStyle/>
          <a:p>
            <a:pPr algn="l"/>
            <a:r>
              <a:rPr lang="en-US" sz="1816" b="1" dirty="0">
                <a:solidFill>
                  <a:srgbClr val="0056B3"/>
                </a:solidFill>
                <a:latin typeface="Meiryo UI" pitchFamily="34" charset="0"/>
                <a:ea typeface="Meiryo UI" pitchFamily="34" charset="-122"/>
                <a:cs typeface="Meiryo UI" pitchFamily="34" charset="-120"/>
              </a:rPr>
              <a:t>機能紹介：共有機能・データ保存</a:t>
            </a:r>
            <a:endParaRPr lang="en-US" sz="1816" dirty="0"/>
          </a:p>
        </p:txBody>
      </p:sp>
    </p:spTree>
    <p:extLst>
      <p:ext uri="{BB962C8B-B14F-4D97-AF65-F5344CB8AC3E}">
        <p14:creationId xmlns:p14="http://schemas.microsoft.com/office/powerpoint/2010/main" val="267378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3922" y="890001"/>
            <a:ext cx="8846872" cy="17434"/>
          </a:xfrm>
          <a:prstGeom prst="rect">
            <a:avLst/>
          </a:prstGeom>
          <a:solidFill>
            <a:srgbClr val="0056B3"/>
          </a:solidFill>
          <a:ln/>
        </p:spPr>
        <p:txBody>
          <a:bodyPr/>
          <a:lstStyle/>
          <a:p>
            <a:endParaRPr lang="ja-JP" altLang="en-US" sz="1502"/>
          </a:p>
        </p:txBody>
      </p:sp>
      <p:sp>
        <p:nvSpPr>
          <p:cNvPr id="4" name="Text 2"/>
          <p:cNvSpPr txBox="1"/>
          <p:nvPr/>
        </p:nvSpPr>
        <p:spPr>
          <a:xfrm>
            <a:off x="533923" y="259031"/>
            <a:ext cx="1604824" cy="173517"/>
          </a:xfrm>
          <a:prstGeom prst="rect">
            <a:avLst/>
          </a:prstGeom>
          <a:noFill/>
          <a:ln/>
        </p:spPr>
        <p:txBody>
          <a:bodyPr wrap="square" lIns="0" tIns="0" rIns="0" bIns="0" rtlCol="0" anchor="ctr"/>
          <a:lstStyle/>
          <a:p>
            <a:r>
              <a:rPr lang="en-US" sz="908" b="1" dirty="0">
                <a:solidFill>
                  <a:srgbClr val="666666"/>
                </a:solidFill>
                <a:latin typeface="Meiryo UI" pitchFamily="34" charset="0"/>
                <a:ea typeface="Meiryo UI" pitchFamily="34" charset="-122"/>
                <a:cs typeface="Meiryo UI" pitchFamily="34" charset="-120"/>
              </a:rPr>
              <a:t>SECURITY &amp; COMPLIANCE</a:t>
            </a:r>
            <a:endParaRPr lang="en-US" sz="908" dirty="0"/>
          </a:p>
        </p:txBody>
      </p:sp>
      <p:sp>
        <p:nvSpPr>
          <p:cNvPr id="5" name="Text 3"/>
          <p:cNvSpPr txBox="1"/>
          <p:nvPr/>
        </p:nvSpPr>
        <p:spPr>
          <a:xfrm>
            <a:off x="533923" y="466587"/>
            <a:ext cx="3563324" cy="346204"/>
          </a:xfrm>
          <a:prstGeom prst="rect">
            <a:avLst/>
          </a:prstGeom>
          <a:noFill/>
          <a:ln/>
        </p:spPr>
        <p:txBody>
          <a:bodyPr wrap="square" lIns="0" tIns="0" rIns="0" bIns="0" rtlCol="0" anchor="ctr"/>
          <a:lstStyle/>
          <a:p>
            <a:r>
              <a:rPr lang="en-US" sz="1816" b="1" dirty="0">
                <a:solidFill>
                  <a:srgbClr val="0056B3"/>
                </a:solidFill>
                <a:latin typeface="Meiryo UI" pitchFamily="34" charset="0"/>
                <a:ea typeface="Meiryo UI" pitchFamily="34" charset="-122"/>
                <a:cs typeface="Meiryo UI" pitchFamily="34" charset="-120"/>
              </a:rPr>
              <a:t>安心・安全のセキュリティ対策</a:t>
            </a:r>
            <a:endParaRPr lang="en-US" sz="1816" dirty="0"/>
          </a:p>
        </p:txBody>
      </p:sp>
      <p:sp>
        <p:nvSpPr>
          <p:cNvPr id="6" name="Shape 4"/>
          <p:cNvSpPr/>
          <p:nvPr/>
        </p:nvSpPr>
        <p:spPr>
          <a:xfrm>
            <a:off x="533922" y="1037782"/>
            <a:ext cx="8846872" cy="865094"/>
          </a:xfrm>
          <a:prstGeom prst="roundRect">
            <a:avLst>
              <a:gd name="adj" fmla="val 7678"/>
            </a:avLst>
          </a:prstGeom>
          <a:solidFill>
            <a:srgbClr val="F0F7FF"/>
          </a:solidFill>
          <a:ln w="12699">
            <a:solidFill>
              <a:srgbClr val="CCE0FF"/>
            </a:solidFill>
            <a:prstDash val="solid"/>
          </a:ln>
          <a:effectLst>
            <a:outerShdw blurRad="38100" dist="25400" dir="5400000" algn="bl" rotWithShape="0">
              <a:srgbClr val="000000">
                <a:alpha val="5000"/>
              </a:srgbClr>
            </a:outerShdw>
          </a:effectLst>
        </p:spPr>
        <p:txBody>
          <a:bodyPr/>
          <a:lstStyle/>
          <a:p>
            <a:endParaRPr lang="ja-JP" altLang="en-US" sz="1502"/>
          </a:p>
        </p:txBody>
      </p:sp>
      <p:pic>
        <p:nvPicPr>
          <p:cNvPr id="7" name="Image 0" descr="preencoded.png"/>
          <p:cNvPicPr>
            <a:picLocks noChangeAspect="1"/>
          </p:cNvPicPr>
          <p:nvPr/>
        </p:nvPicPr>
        <p:blipFill>
          <a:blip r:embed="rId3"/>
          <a:srcRect l="-90" r="-90"/>
          <a:stretch/>
        </p:blipFill>
        <p:spPr>
          <a:xfrm>
            <a:off x="758914" y="1345794"/>
            <a:ext cx="346204" cy="276465"/>
          </a:xfrm>
          <a:prstGeom prst="rect">
            <a:avLst/>
          </a:prstGeom>
        </p:spPr>
      </p:pic>
      <p:sp>
        <p:nvSpPr>
          <p:cNvPr id="8" name="Text 5"/>
          <p:cNvSpPr txBox="1"/>
          <p:nvPr/>
        </p:nvSpPr>
        <p:spPr>
          <a:xfrm>
            <a:off x="1277805" y="1149862"/>
            <a:ext cx="2542977" cy="251558"/>
          </a:xfrm>
          <a:prstGeom prst="rect">
            <a:avLst/>
          </a:prstGeom>
          <a:noFill/>
          <a:ln/>
        </p:spPr>
        <p:txBody>
          <a:bodyPr wrap="square" lIns="0" tIns="0" rIns="0" bIns="0" rtlCol="0" anchor="ctr"/>
          <a:lstStyle/>
          <a:p>
            <a:r>
              <a:rPr lang="en-US" sz="1271" b="1" dirty="0">
                <a:solidFill>
                  <a:srgbClr val="0056B3"/>
                </a:solidFill>
                <a:latin typeface="Meiryo UI" pitchFamily="34" charset="0"/>
                <a:ea typeface="Meiryo UI" pitchFamily="34" charset="-122"/>
                <a:cs typeface="Meiryo UI" pitchFamily="34" charset="-120"/>
              </a:rPr>
              <a:t>AIの機械学習には利用しません</a:t>
            </a:r>
            <a:endParaRPr lang="en-US" sz="1271" dirty="0"/>
          </a:p>
        </p:txBody>
      </p:sp>
      <p:sp>
        <p:nvSpPr>
          <p:cNvPr id="9" name="Text 6"/>
          <p:cNvSpPr txBox="1"/>
          <p:nvPr/>
        </p:nvSpPr>
        <p:spPr>
          <a:xfrm>
            <a:off x="1537664" y="1435459"/>
            <a:ext cx="7683728" cy="346204"/>
          </a:xfrm>
          <a:prstGeom prst="rect">
            <a:avLst/>
          </a:prstGeom>
          <a:noFill/>
          <a:ln/>
        </p:spPr>
        <p:txBody>
          <a:bodyPr wrap="square" lIns="0" tIns="0" rIns="0" bIns="0" rtlCol="0" anchor="ctr"/>
          <a:lstStyle/>
          <a:p>
            <a:pPr algn="l"/>
            <a:r>
              <a:rPr lang="en-US" sz="908" dirty="0" err="1">
                <a:solidFill>
                  <a:srgbClr val="333333"/>
                </a:solidFill>
                <a:latin typeface="Meiryo UI" pitchFamily="34" charset="0"/>
                <a:ea typeface="Meiryo UI" pitchFamily="34" charset="-122"/>
                <a:cs typeface="Meiryo UI" pitchFamily="34" charset="-120"/>
              </a:rPr>
              <a:t>お客様がアップロードした音声データや作成されたテキストデータを、AIモデルの学習データとして二次利用することは一切ありません</a:t>
            </a:r>
            <a:r>
              <a:rPr lang="en-US" sz="908" dirty="0">
                <a:solidFill>
                  <a:srgbClr val="333333"/>
                </a:solidFill>
                <a:latin typeface="Meiryo UI" pitchFamily="34" charset="0"/>
                <a:ea typeface="Meiryo UI" pitchFamily="34" charset="-122"/>
                <a:cs typeface="Meiryo UI" pitchFamily="34" charset="-120"/>
              </a:rPr>
              <a:t>。</a:t>
            </a:r>
          </a:p>
          <a:p>
            <a:pPr algn="l"/>
            <a:r>
              <a:rPr lang="en-US" sz="908" dirty="0" err="1">
                <a:solidFill>
                  <a:srgbClr val="333333"/>
                </a:solidFill>
                <a:latin typeface="Meiryo UI" pitchFamily="34" charset="0"/>
                <a:ea typeface="Meiryo UI" pitchFamily="34" charset="-122"/>
                <a:cs typeface="Meiryo UI" pitchFamily="34" charset="-120"/>
              </a:rPr>
              <a:t>機密性の高い会議でも安心してご利用いただけます</a:t>
            </a:r>
            <a:r>
              <a:rPr lang="en-US" sz="908" dirty="0">
                <a:solidFill>
                  <a:srgbClr val="333333"/>
                </a:solidFill>
                <a:latin typeface="Meiryo UI" pitchFamily="34" charset="0"/>
                <a:ea typeface="Meiryo UI" pitchFamily="34" charset="-122"/>
                <a:cs typeface="Meiryo UI" pitchFamily="34" charset="-120"/>
              </a:rPr>
              <a:t>。</a:t>
            </a:r>
            <a:endParaRPr lang="en-US" sz="908" dirty="0"/>
          </a:p>
        </p:txBody>
      </p:sp>
      <p:sp>
        <p:nvSpPr>
          <p:cNvPr id="10" name="Shape 7"/>
          <p:cNvSpPr/>
          <p:nvPr/>
        </p:nvSpPr>
        <p:spPr>
          <a:xfrm>
            <a:off x="533923" y="2667229"/>
            <a:ext cx="4358678" cy="1569954"/>
          </a:xfrm>
          <a:prstGeom prst="roundRect">
            <a:avLst>
              <a:gd name="adj" fmla="val 1323"/>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11" name="Shape 8"/>
          <p:cNvSpPr/>
          <p:nvPr/>
        </p:nvSpPr>
        <p:spPr>
          <a:xfrm>
            <a:off x="533922" y="2667228"/>
            <a:ext cx="4338753" cy="25737"/>
          </a:xfrm>
          <a:prstGeom prst="rect">
            <a:avLst/>
          </a:prstGeom>
          <a:solidFill>
            <a:srgbClr val="0056B3"/>
          </a:solidFill>
          <a:ln/>
        </p:spPr>
        <p:txBody>
          <a:bodyPr/>
          <a:lstStyle/>
          <a:p>
            <a:endParaRPr lang="ja-JP" altLang="en-US" sz="1502"/>
          </a:p>
        </p:txBody>
      </p:sp>
      <p:sp>
        <p:nvSpPr>
          <p:cNvPr id="12" name="Shape 9"/>
          <p:cNvSpPr/>
          <p:nvPr/>
        </p:nvSpPr>
        <p:spPr>
          <a:xfrm>
            <a:off x="698307" y="3074868"/>
            <a:ext cx="4029910" cy="8302"/>
          </a:xfrm>
          <a:prstGeom prst="rect">
            <a:avLst/>
          </a:prstGeom>
          <a:solidFill>
            <a:srgbClr val="F0F0F0"/>
          </a:solidFill>
          <a:ln/>
        </p:spPr>
        <p:txBody>
          <a:bodyPr/>
          <a:lstStyle/>
          <a:p>
            <a:endParaRPr lang="ja-JP" altLang="en-US" sz="1502"/>
          </a:p>
        </p:txBody>
      </p:sp>
      <p:sp>
        <p:nvSpPr>
          <p:cNvPr id="13" name="Shape 10"/>
          <p:cNvSpPr/>
          <p:nvPr/>
        </p:nvSpPr>
        <p:spPr>
          <a:xfrm>
            <a:off x="698308" y="2780139"/>
            <a:ext cx="242426" cy="242426"/>
          </a:xfrm>
          <a:prstGeom prst="ellipse">
            <a:avLst/>
          </a:prstGeom>
          <a:solidFill>
            <a:srgbClr val="F0F7FF"/>
          </a:solidFill>
          <a:ln/>
        </p:spPr>
        <p:txBody>
          <a:bodyPr/>
          <a:lstStyle/>
          <a:p>
            <a:endParaRPr lang="ja-JP" altLang="en-US" sz="1502"/>
          </a:p>
        </p:txBody>
      </p:sp>
      <p:pic>
        <p:nvPicPr>
          <p:cNvPr id="14" name="Image 1" descr="preencoded.png"/>
          <p:cNvPicPr>
            <a:picLocks noChangeAspect="1"/>
          </p:cNvPicPr>
          <p:nvPr/>
        </p:nvPicPr>
        <p:blipFill>
          <a:blip r:embed="rId4"/>
          <a:srcRect/>
          <a:stretch/>
        </p:blipFill>
        <p:spPr>
          <a:xfrm>
            <a:off x="749781" y="2831613"/>
            <a:ext cx="138648" cy="138648"/>
          </a:xfrm>
          <a:prstGeom prst="rect">
            <a:avLst/>
          </a:prstGeom>
        </p:spPr>
      </p:pic>
      <p:sp>
        <p:nvSpPr>
          <p:cNvPr id="15" name="Text 11"/>
          <p:cNvSpPr txBox="1"/>
          <p:nvPr/>
        </p:nvSpPr>
        <p:spPr>
          <a:xfrm>
            <a:off x="1027076" y="2797573"/>
            <a:ext cx="1773359"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国際規格認証・第三者認証</a:t>
            </a:r>
            <a:endParaRPr lang="en-US" sz="999" dirty="0"/>
          </a:p>
        </p:txBody>
      </p:sp>
      <p:sp>
        <p:nvSpPr>
          <p:cNvPr id="16" name="Text 12"/>
          <p:cNvSpPr txBox="1"/>
          <p:nvPr/>
        </p:nvSpPr>
        <p:spPr>
          <a:xfrm>
            <a:off x="836124" y="3142947"/>
            <a:ext cx="3491924"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情報セキュリティの国際規格「ISO/IEC 27001（ISMS）」認証を取得</a:t>
            </a:r>
            <a:endParaRPr lang="en-US" sz="817" dirty="0"/>
          </a:p>
        </p:txBody>
      </p:sp>
      <p:sp>
        <p:nvSpPr>
          <p:cNvPr id="17" name="Text 13"/>
          <p:cNvSpPr txBox="1"/>
          <p:nvPr/>
        </p:nvSpPr>
        <p:spPr>
          <a:xfrm>
            <a:off x="836125" y="3335560"/>
            <a:ext cx="2661699"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定期的な第三者機関によるセキュリティ診断の実施</a:t>
            </a:r>
            <a:endParaRPr lang="en-US" sz="817" dirty="0"/>
          </a:p>
        </p:txBody>
      </p:sp>
      <p:sp>
        <p:nvSpPr>
          <p:cNvPr id="18" name="Text 14"/>
          <p:cNvSpPr txBox="1"/>
          <p:nvPr/>
        </p:nvSpPr>
        <p:spPr>
          <a:xfrm>
            <a:off x="836125" y="3527341"/>
            <a:ext cx="2696569"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認証範囲：開発、ECサイト運営、サポート業務全般</a:t>
            </a:r>
            <a:endParaRPr lang="en-US" sz="817" dirty="0"/>
          </a:p>
        </p:txBody>
      </p:sp>
      <p:sp>
        <p:nvSpPr>
          <p:cNvPr id="19" name="Shape 15"/>
          <p:cNvSpPr/>
          <p:nvPr/>
        </p:nvSpPr>
        <p:spPr>
          <a:xfrm>
            <a:off x="5019626" y="2667229"/>
            <a:ext cx="4358678" cy="1569954"/>
          </a:xfrm>
          <a:prstGeom prst="roundRect">
            <a:avLst>
              <a:gd name="adj" fmla="val 1323"/>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20" name="Shape 16"/>
          <p:cNvSpPr/>
          <p:nvPr/>
        </p:nvSpPr>
        <p:spPr>
          <a:xfrm>
            <a:off x="5019627" y="2667228"/>
            <a:ext cx="4339583" cy="25737"/>
          </a:xfrm>
          <a:prstGeom prst="rect">
            <a:avLst/>
          </a:prstGeom>
          <a:solidFill>
            <a:srgbClr val="0056B3"/>
          </a:solidFill>
          <a:ln/>
        </p:spPr>
        <p:txBody>
          <a:bodyPr/>
          <a:lstStyle/>
          <a:p>
            <a:endParaRPr lang="ja-JP" altLang="en-US" sz="1502"/>
          </a:p>
        </p:txBody>
      </p:sp>
      <p:sp>
        <p:nvSpPr>
          <p:cNvPr id="21" name="Shape 17"/>
          <p:cNvSpPr/>
          <p:nvPr/>
        </p:nvSpPr>
        <p:spPr>
          <a:xfrm>
            <a:off x="5184010" y="3074868"/>
            <a:ext cx="4029910" cy="8302"/>
          </a:xfrm>
          <a:prstGeom prst="rect">
            <a:avLst/>
          </a:prstGeom>
          <a:solidFill>
            <a:srgbClr val="F0F0F0"/>
          </a:solidFill>
          <a:ln/>
        </p:spPr>
        <p:txBody>
          <a:bodyPr/>
          <a:lstStyle/>
          <a:p>
            <a:endParaRPr lang="ja-JP" altLang="en-US" sz="1502"/>
          </a:p>
        </p:txBody>
      </p:sp>
      <p:sp>
        <p:nvSpPr>
          <p:cNvPr id="22" name="Shape 18"/>
          <p:cNvSpPr/>
          <p:nvPr/>
        </p:nvSpPr>
        <p:spPr>
          <a:xfrm>
            <a:off x="5184010" y="2780139"/>
            <a:ext cx="242426" cy="242426"/>
          </a:xfrm>
          <a:prstGeom prst="ellipse">
            <a:avLst/>
          </a:prstGeom>
          <a:solidFill>
            <a:srgbClr val="F0F7FF"/>
          </a:solidFill>
          <a:ln/>
        </p:spPr>
        <p:txBody>
          <a:bodyPr/>
          <a:lstStyle/>
          <a:p>
            <a:endParaRPr lang="ja-JP" altLang="en-US" sz="1502"/>
          </a:p>
        </p:txBody>
      </p:sp>
      <p:pic>
        <p:nvPicPr>
          <p:cNvPr id="23" name="Image 2" descr="preencoded.png"/>
          <p:cNvPicPr>
            <a:picLocks noChangeAspect="1"/>
          </p:cNvPicPr>
          <p:nvPr/>
        </p:nvPicPr>
        <p:blipFill>
          <a:blip r:embed="rId5"/>
          <a:srcRect t="-43" b="-43"/>
          <a:stretch/>
        </p:blipFill>
        <p:spPr>
          <a:xfrm>
            <a:off x="5244617" y="2831613"/>
            <a:ext cx="121212" cy="138648"/>
          </a:xfrm>
          <a:prstGeom prst="rect">
            <a:avLst/>
          </a:prstGeom>
        </p:spPr>
      </p:pic>
      <p:sp>
        <p:nvSpPr>
          <p:cNvPr id="24" name="Text 19"/>
          <p:cNvSpPr txBox="1"/>
          <p:nvPr/>
        </p:nvSpPr>
        <p:spPr>
          <a:xfrm>
            <a:off x="5512779" y="2797573"/>
            <a:ext cx="1219600"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強固な暗号化技術</a:t>
            </a:r>
            <a:endParaRPr lang="en-US" sz="999" dirty="0"/>
          </a:p>
        </p:txBody>
      </p:sp>
      <p:sp>
        <p:nvSpPr>
          <p:cNvPr id="25" name="Text 20"/>
          <p:cNvSpPr txBox="1"/>
          <p:nvPr/>
        </p:nvSpPr>
        <p:spPr>
          <a:xfrm>
            <a:off x="5322658" y="3142947"/>
            <a:ext cx="2869255"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すべてのデータ通信をSSL/TLSで暗号化し、盗聴を防止</a:t>
            </a:r>
            <a:endParaRPr lang="en-US" sz="817" dirty="0"/>
          </a:p>
        </p:txBody>
      </p:sp>
      <p:sp>
        <p:nvSpPr>
          <p:cNvPr id="26" name="Text 21"/>
          <p:cNvSpPr txBox="1"/>
          <p:nvPr/>
        </p:nvSpPr>
        <p:spPr>
          <a:xfrm>
            <a:off x="5322658" y="3335560"/>
            <a:ext cx="2436709"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データベース上の保存データを暗号化して保護</a:t>
            </a:r>
            <a:endParaRPr lang="en-US" sz="817" dirty="0"/>
          </a:p>
        </p:txBody>
      </p:sp>
      <p:sp>
        <p:nvSpPr>
          <p:cNvPr id="27" name="Text 22"/>
          <p:cNvSpPr txBox="1"/>
          <p:nvPr/>
        </p:nvSpPr>
        <p:spPr>
          <a:xfrm>
            <a:off x="5322658" y="3527341"/>
            <a:ext cx="1995860"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セキュアな通信プロトコルのみを採用</a:t>
            </a:r>
            <a:endParaRPr lang="en-US" sz="817" dirty="0"/>
          </a:p>
        </p:txBody>
      </p:sp>
      <p:sp>
        <p:nvSpPr>
          <p:cNvPr id="28" name="Shape 23"/>
          <p:cNvSpPr/>
          <p:nvPr/>
        </p:nvSpPr>
        <p:spPr>
          <a:xfrm>
            <a:off x="533923" y="4431091"/>
            <a:ext cx="4358678" cy="1569954"/>
          </a:xfrm>
          <a:prstGeom prst="roundRect">
            <a:avLst>
              <a:gd name="adj" fmla="val 1323"/>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29" name="Shape 24"/>
          <p:cNvSpPr/>
          <p:nvPr/>
        </p:nvSpPr>
        <p:spPr>
          <a:xfrm>
            <a:off x="533922" y="4431090"/>
            <a:ext cx="4338753" cy="25737"/>
          </a:xfrm>
          <a:prstGeom prst="rect">
            <a:avLst/>
          </a:prstGeom>
          <a:solidFill>
            <a:srgbClr val="0056B3"/>
          </a:solidFill>
          <a:ln/>
        </p:spPr>
        <p:txBody>
          <a:bodyPr/>
          <a:lstStyle/>
          <a:p>
            <a:endParaRPr lang="ja-JP" altLang="en-US" sz="1502"/>
          </a:p>
        </p:txBody>
      </p:sp>
      <p:sp>
        <p:nvSpPr>
          <p:cNvPr id="30" name="Shape 25"/>
          <p:cNvSpPr/>
          <p:nvPr/>
        </p:nvSpPr>
        <p:spPr>
          <a:xfrm>
            <a:off x="698307" y="4837900"/>
            <a:ext cx="4029910" cy="8302"/>
          </a:xfrm>
          <a:prstGeom prst="rect">
            <a:avLst/>
          </a:prstGeom>
          <a:solidFill>
            <a:srgbClr val="F0F0F0"/>
          </a:solidFill>
          <a:ln/>
        </p:spPr>
        <p:txBody>
          <a:bodyPr/>
          <a:lstStyle/>
          <a:p>
            <a:endParaRPr lang="ja-JP" altLang="en-US" sz="1502"/>
          </a:p>
        </p:txBody>
      </p:sp>
      <p:sp>
        <p:nvSpPr>
          <p:cNvPr id="31" name="Shape 26"/>
          <p:cNvSpPr/>
          <p:nvPr/>
        </p:nvSpPr>
        <p:spPr>
          <a:xfrm>
            <a:off x="698308" y="4543171"/>
            <a:ext cx="242426" cy="242426"/>
          </a:xfrm>
          <a:prstGeom prst="ellipse">
            <a:avLst/>
          </a:prstGeom>
          <a:solidFill>
            <a:srgbClr val="F0F7FF"/>
          </a:solidFill>
          <a:ln/>
        </p:spPr>
        <p:txBody>
          <a:bodyPr/>
          <a:lstStyle/>
          <a:p>
            <a:endParaRPr lang="ja-JP" altLang="en-US" sz="1502"/>
          </a:p>
        </p:txBody>
      </p:sp>
      <p:pic>
        <p:nvPicPr>
          <p:cNvPr id="32" name="Image 3" descr="preencoded.png"/>
          <p:cNvPicPr>
            <a:picLocks noChangeAspect="1"/>
          </p:cNvPicPr>
          <p:nvPr/>
        </p:nvPicPr>
        <p:blipFill>
          <a:blip r:embed="rId6"/>
          <a:srcRect/>
          <a:stretch/>
        </p:blipFill>
        <p:spPr>
          <a:xfrm>
            <a:off x="749781" y="4595476"/>
            <a:ext cx="138648" cy="138648"/>
          </a:xfrm>
          <a:prstGeom prst="rect">
            <a:avLst/>
          </a:prstGeom>
        </p:spPr>
      </p:pic>
      <p:sp>
        <p:nvSpPr>
          <p:cNvPr id="33" name="Text 27"/>
          <p:cNvSpPr txBox="1"/>
          <p:nvPr/>
        </p:nvSpPr>
        <p:spPr>
          <a:xfrm>
            <a:off x="1027076" y="4560606"/>
            <a:ext cx="1349115"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堅牢なインフラ構成</a:t>
            </a:r>
            <a:endParaRPr lang="en-US" sz="999" dirty="0"/>
          </a:p>
        </p:txBody>
      </p:sp>
      <p:sp>
        <p:nvSpPr>
          <p:cNvPr id="34" name="Text 28"/>
          <p:cNvSpPr txBox="1"/>
          <p:nvPr/>
        </p:nvSpPr>
        <p:spPr>
          <a:xfrm>
            <a:off x="836125" y="4906810"/>
            <a:ext cx="2601093"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信頼性の高いTier4レベルのデータセンターを利用</a:t>
            </a:r>
            <a:endParaRPr lang="en-US" sz="817" dirty="0"/>
          </a:p>
        </p:txBody>
      </p:sp>
      <p:sp>
        <p:nvSpPr>
          <p:cNvPr id="35" name="Text 29"/>
          <p:cNvSpPr txBox="1"/>
          <p:nvPr/>
        </p:nvSpPr>
        <p:spPr>
          <a:xfrm>
            <a:off x="836125" y="5098591"/>
            <a:ext cx="2782913"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データの国内保存（一部機能を除く）による主権保護</a:t>
            </a:r>
            <a:endParaRPr lang="en-US" sz="817" dirty="0"/>
          </a:p>
        </p:txBody>
      </p:sp>
      <p:sp>
        <p:nvSpPr>
          <p:cNvPr id="36" name="Text 30"/>
          <p:cNvSpPr txBox="1"/>
          <p:nvPr/>
        </p:nvSpPr>
        <p:spPr>
          <a:xfrm>
            <a:off x="836125" y="5290373"/>
            <a:ext cx="2782913"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高耐久性ストレージの採用でデータ消失リスクを低減</a:t>
            </a:r>
            <a:endParaRPr lang="en-US" sz="817" dirty="0"/>
          </a:p>
        </p:txBody>
      </p:sp>
      <p:sp>
        <p:nvSpPr>
          <p:cNvPr id="37" name="Shape 31"/>
          <p:cNvSpPr/>
          <p:nvPr/>
        </p:nvSpPr>
        <p:spPr>
          <a:xfrm>
            <a:off x="5019626" y="4431091"/>
            <a:ext cx="4358678" cy="1569954"/>
          </a:xfrm>
          <a:prstGeom prst="roundRect">
            <a:avLst>
              <a:gd name="adj" fmla="val 1323"/>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38" name="Shape 32"/>
          <p:cNvSpPr/>
          <p:nvPr/>
        </p:nvSpPr>
        <p:spPr>
          <a:xfrm>
            <a:off x="5019627" y="4431090"/>
            <a:ext cx="4339583" cy="25737"/>
          </a:xfrm>
          <a:prstGeom prst="rect">
            <a:avLst/>
          </a:prstGeom>
          <a:solidFill>
            <a:srgbClr val="0056B3"/>
          </a:solidFill>
          <a:ln/>
        </p:spPr>
        <p:txBody>
          <a:bodyPr/>
          <a:lstStyle/>
          <a:p>
            <a:endParaRPr lang="ja-JP" altLang="en-US" sz="1502"/>
          </a:p>
        </p:txBody>
      </p:sp>
      <p:sp>
        <p:nvSpPr>
          <p:cNvPr id="39" name="Shape 33"/>
          <p:cNvSpPr/>
          <p:nvPr/>
        </p:nvSpPr>
        <p:spPr>
          <a:xfrm>
            <a:off x="5184010" y="4837900"/>
            <a:ext cx="4029910" cy="8302"/>
          </a:xfrm>
          <a:prstGeom prst="rect">
            <a:avLst/>
          </a:prstGeom>
          <a:solidFill>
            <a:srgbClr val="F0F0F0"/>
          </a:solidFill>
          <a:ln/>
        </p:spPr>
        <p:txBody>
          <a:bodyPr/>
          <a:lstStyle/>
          <a:p>
            <a:endParaRPr lang="ja-JP" altLang="en-US" sz="1502"/>
          </a:p>
        </p:txBody>
      </p:sp>
      <p:sp>
        <p:nvSpPr>
          <p:cNvPr id="40" name="Shape 34"/>
          <p:cNvSpPr/>
          <p:nvPr/>
        </p:nvSpPr>
        <p:spPr>
          <a:xfrm>
            <a:off x="5184010" y="4543171"/>
            <a:ext cx="242426" cy="242426"/>
          </a:xfrm>
          <a:prstGeom prst="ellipse">
            <a:avLst/>
          </a:prstGeom>
          <a:solidFill>
            <a:srgbClr val="F0F7FF"/>
          </a:solidFill>
          <a:ln/>
        </p:spPr>
        <p:txBody>
          <a:bodyPr/>
          <a:lstStyle/>
          <a:p>
            <a:endParaRPr lang="ja-JP" altLang="en-US" sz="1502"/>
          </a:p>
        </p:txBody>
      </p:sp>
      <p:pic>
        <p:nvPicPr>
          <p:cNvPr id="41" name="Image 4" descr="preencoded.png"/>
          <p:cNvPicPr>
            <a:picLocks noChangeAspect="1"/>
          </p:cNvPicPr>
          <p:nvPr/>
        </p:nvPicPr>
        <p:blipFill>
          <a:blip r:embed="rId7"/>
          <a:srcRect t="-180" b="-180"/>
          <a:stretch/>
        </p:blipFill>
        <p:spPr>
          <a:xfrm>
            <a:off x="5218880" y="4595476"/>
            <a:ext cx="172687" cy="138648"/>
          </a:xfrm>
          <a:prstGeom prst="rect">
            <a:avLst/>
          </a:prstGeom>
        </p:spPr>
      </p:pic>
      <p:sp>
        <p:nvSpPr>
          <p:cNvPr id="42" name="Text 35"/>
          <p:cNvSpPr txBox="1"/>
          <p:nvPr/>
        </p:nvSpPr>
        <p:spPr>
          <a:xfrm>
            <a:off x="5512779" y="4560606"/>
            <a:ext cx="1081782"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厳格な運用体制</a:t>
            </a:r>
            <a:endParaRPr lang="en-US" sz="999" dirty="0"/>
          </a:p>
        </p:txBody>
      </p:sp>
      <p:sp>
        <p:nvSpPr>
          <p:cNvPr id="43" name="Text 36"/>
          <p:cNvSpPr txBox="1"/>
          <p:nvPr/>
        </p:nvSpPr>
        <p:spPr>
          <a:xfrm>
            <a:off x="5322658" y="4906810"/>
            <a:ext cx="2782913"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WAF（Web Application Firewall） / DDoS対策の実装</a:t>
            </a:r>
            <a:endParaRPr lang="en-US" sz="817" dirty="0"/>
          </a:p>
        </p:txBody>
      </p:sp>
      <p:sp>
        <p:nvSpPr>
          <p:cNvPr id="44" name="Text 37"/>
          <p:cNvSpPr txBox="1"/>
          <p:nvPr/>
        </p:nvSpPr>
        <p:spPr>
          <a:xfrm>
            <a:off x="5322658" y="5098591"/>
            <a:ext cx="1745132"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24時間365日のシステム監視体制</a:t>
            </a:r>
            <a:endParaRPr lang="en-US" sz="817" dirty="0"/>
          </a:p>
        </p:txBody>
      </p:sp>
      <p:sp>
        <p:nvSpPr>
          <p:cNvPr id="45" name="Text 38"/>
          <p:cNvSpPr txBox="1"/>
          <p:nvPr/>
        </p:nvSpPr>
        <p:spPr>
          <a:xfrm>
            <a:off x="5322658" y="5290373"/>
            <a:ext cx="2350365"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日次バックアップの取得と30日間のログ保存</a:t>
            </a:r>
            <a:endParaRPr lang="en-US" sz="817" dirty="0"/>
          </a:p>
        </p:txBody>
      </p:sp>
      <p:sp>
        <p:nvSpPr>
          <p:cNvPr id="46" name="Text 39"/>
          <p:cNvSpPr txBox="1"/>
          <p:nvPr/>
        </p:nvSpPr>
        <p:spPr>
          <a:xfrm>
            <a:off x="5322658" y="5482155"/>
            <a:ext cx="2342063"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定期的な脆弱性スキャンと迅速なパッチ適用</a:t>
            </a:r>
            <a:endParaRPr lang="en-US" sz="817" dirty="0"/>
          </a:p>
        </p:txBody>
      </p:sp>
      <p:sp>
        <p:nvSpPr>
          <p:cNvPr id="55" name="四角形: 角を丸くする 54">
            <a:hlinkClick r:id="rId8"/>
            <a:extLst>
              <a:ext uri="{FF2B5EF4-FFF2-40B4-BE49-F238E27FC236}">
                <a16:creationId xmlns:a16="http://schemas.microsoft.com/office/drawing/2014/main" id="{5FCD0DB0-6EF9-6ED7-3145-46A077048907}"/>
              </a:ext>
            </a:extLst>
          </p:cNvPr>
          <p:cNvSpPr/>
          <p:nvPr/>
        </p:nvSpPr>
        <p:spPr bwMode="auto">
          <a:xfrm>
            <a:off x="6541012" y="290153"/>
            <a:ext cx="2399472" cy="463550"/>
          </a:xfrm>
          <a:prstGeom prst="round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000" b="1" dirty="0">
                <a:latin typeface="Meiryo UI" panose="020B0604030504040204" pitchFamily="50" charset="-128"/>
                <a:ea typeface="Meiryo UI" panose="020B0604030504040204" pitchFamily="50" charset="-128"/>
                <a:cs typeface="メイリオ" panose="020B0604030504040204" pitchFamily="50" charset="-128"/>
              </a:rPr>
              <a:t>法人向けセキュリティの詳細</a:t>
            </a:r>
            <a:r>
              <a:rPr kumimoji="1" lang="en-US" altLang="ja-JP" sz="1000" b="1" dirty="0">
                <a:latin typeface="Meiryo UI" panose="020B0604030504040204" pitchFamily="50" charset="-128"/>
                <a:ea typeface="Meiryo UI" panose="020B0604030504040204" pitchFamily="50" charset="-128"/>
                <a:cs typeface="メイリオ" panose="020B0604030504040204" pitchFamily="50" charset="-128"/>
              </a:rPr>
              <a:t>DL</a:t>
            </a: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000" b="1" dirty="0">
                <a:latin typeface="Meiryo UI" panose="020B0604030504040204" pitchFamily="50" charset="-128"/>
                <a:ea typeface="Meiryo UI" panose="020B0604030504040204" pitchFamily="50" charset="-128"/>
                <a:cs typeface="メイリオ" panose="020B0604030504040204" pitchFamily="50" charset="-128"/>
              </a:rPr>
              <a:t>（セキュリティチェックステートメント）</a:t>
            </a:r>
          </a:p>
        </p:txBody>
      </p:sp>
      <p:sp>
        <p:nvSpPr>
          <p:cNvPr id="58" name="Shape 56">
            <a:extLst>
              <a:ext uri="{FF2B5EF4-FFF2-40B4-BE49-F238E27FC236}">
                <a16:creationId xmlns:a16="http://schemas.microsoft.com/office/drawing/2014/main" id="{E22C760A-2531-CE6C-9A1C-CE43CC7D9F3B}"/>
              </a:ext>
            </a:extLst>
          </p:cNvPr>
          <p:cNvSpPr/>
          <p:nvPr/>
        </p:nvSpPr>
        <p:spPr>
          <a:xfrm>
            <a:off x="588257" y="2022428"/>
            <a:ext cx="8842312" cy="501456"/>
          </a:xfrm>
          <a:prstGeom prst="roundRect">
            <a:avLst>
              <a:gd name="adj" fmla="val 11418"/>
            </a:avLst>
          </a:prstGeom>
          <a:solidFill>
            <a:srgbClr val="FFFBEB"/>
          </a:solidFill>
          <a:ln/>
        </p:spPr>
        <p:txBody>
          <a:bodyPr/>
          <a:lstStyle/>
          <a:p>
            <a:pPr algn="l"/>
            <a:endParaRPr lang="ja-JP" altLang="en-US" sz="1502" dirty="0"/>
          </a:p>
        </p:txBody>
      </p:sp>
      <p:sp>
        <p:nvSpPr>
          <p:cNvPr id="59" name="Shape 57">
            <a:extLst>
              <a:ext uri="{FF2B5EF4-FFF2-40B4-BE49-F238E27FC236}">
                <a16:creationId xmlns:a16="http://schemas.microsoft.com/office/drawing/2014/main" id="{F9AD6DC7-7523-2E02-73BB-650237E67FA0}"/>
              </a:ext>
            </a:extLst>
          </p:cNvPr>
          <p:cNvSpPr/>
          <p:nvPr/>
        </p:nvSpPr>
        <p:spPr>
          <a:xfrm>
            <a:off x="588256" y="2022428"/>
            <a:ext cx="34870" cy="501456"/>
          </a:xfrm>
          <a:prstGeom prst="rect">
            <a:avLst/>
          </a:prstGeom>
          <a:solidFill>
            <a:srgbClr val="F59E0B"/>
          </a:solidFill>
          <a:ln/>
        </p:spPr>
        <p:txBody>
          <a:bodyPr/>
          <a:lstStyle/>
          <a:p>
            <a:endParaRPr lang="ja-JP" altLang="en-US" sz="1502"/>
          </a:p>
        </p:txBody>
      </p:sp>
      <p:sp>
        <p:nvSpPr>
          <p:cNvPr id="60" name="Text 58">
            <a:extLst>
              <a:ext uri="{FF2B5EF4-FFF2-40B4-BE49-F238E27FC236}">
                <a16:creationId xmlns:a16="http://schemas.microsoft.com/office/drawing/2014/main" id="{89B1D607-EE0A-D1DC-F3D1-369851A8ECB6}"/>
              </a:ext>
            </a:extLst>
          </p:cNvPr>
          <p:cNvSpPr txBox="1"/>
          <p:nvPr/>
        </p:nvSpPr>
        <p:spPr>
          <a:xfrm>
            <a:off x="888429" y="2117073"/>
            <a:ext cx="8464968" cy="294730"/>
          </a:xfrm>
          <a:prstGeom prst="rect">
            <a:avLst/>
          </a:prstGeom>
          <a:noFill/>
          <a:ln/>
        </p:spPr>
        <p:txBody>
          <a:bodyPr wrap="square" lIns="0" tIns="0" rIns="0" bIns="0" rtlCol="0" anchor="ctr"/>
          <a:lstStyle/>
          <a:p>
            <a:pPr algn="l"/>
            <a:r>
              <a:rPr lang="ja-JP" altLang="en-US" sz="1000" b="1" dirty="0">
                <a:solidFill>
                  <a:srgbClr val="92400E"/>
                </a:solidFill>
                <a:latin typeface="Meiryo UI" pitchFamily="34" charset="0"/>
                <a:ea typeface="Meiryo UI" pitchFamily="34" charset="-122"/>
                <a:cs typeface="Meiryo UI" pitchFamily="34" charset="-120"/>
              </a:rPr>
              <a:t>当社は、情報セキュリティマネジメントシステム（</a:t>
            </a:r>
            <a:r>
              <a:rPr lang="en-US" altLang="ja-JP" sz="1000" b="1" dirty="0">
                <a:solidFill>
                  <a:srgbClr val="92400E"/>
                </a:solidFill>
                <a:latin typeface="Meiryo UI" pitchFamily="34" charset="0"/>
                <a:ea typeface="Meiryo UI" pitchFamily="34" charset="-122"/>
                <a:cs typeface="Meiryo UI" pitchFamily="34" charset="-120"/>
              </a:rPr>
              <a:t>ISMS</a:t>
            </a:r>
            <a:r>
              <a:rPr lang="ja-JP" altLang="en-US" sz="1000" b="1" dirty="0">
                <a:solidFill>
                  <a:srgbClr val="92400E"/>
                </a:solidFill>
                <a:latin typeface="Meiryo UI" pitchFamily="34" charset="0"/>
                <a:ea typeface="Meiryo UI" pitchFamily="34" charset="-122"/>
                <a:cs typeface="Meiryo UI" pitchFamily="34" charset="-120"/>
              </a:rPr>
              <a:t>）の国際規格である「</a:t>
            </a:r>
            <a:r>
              <a:rPr lang="en-US" altLang="ja-JP" sz="1000" b="1" dirty="0">
                <a:solidFill>
                  <a:srgbClr val="92400E"/>
                </a:solidFill>
                <a:latin typeface="Meiryo UI" pitchFamily="34" charset="0"/>
                <a:ea typeface="Meiryo UI" pitchFamily="34" charset="-122"/>
                <a:cs typeface="Meiryo UI" pitchFamily="34" charset="-120"/>
              </a:rPr>
              <a:t>ISO /IEC 27001</a:t>
            </a:r>
            <a:r>
              <a:rPr lang="ja-JP" altLang="en-US" sz="1000" b="1" dirty="0">
                <a:solidFill>
                  <a:srgbClr val="92400E"/>
                </a:solidFill>
                <a:latin typeface="Meiryo UI" pitchFamily="34" charset="0"/>
                <a:ea typeface="Meiryo UI" pitchFamily="34" charset="-122"/>
                <a:cs typeface="Meiryo UI" pitchFamily="34" charset="-120"/>
              </a:rPr>
              <a:t>」の認証取得しています。</a:t>
            </a:r>
          </a:p>
          <a:p>
            <a:pPr algn="l"/>
            <a:endParaRPr lang="ja-JP" altLang="en-US" sz="900" dirty="0">
              <a:solidFill>
                <a:srgbClr val="92400E"/>
              </a:solidFill>
              <a:latin typeface="Meiryo UI" pitchFamily="34" charset="0"/>
              <a:ea typeface="Meiryo UI" pitchFamily="34" charset="-122"/>
              <a:cs typeface="Meiryo UI" pitchFamily="34" charset="-120"/>
            </a:endParaRPr>
          </a:p>
          <a:p>
            <a:pPr algn="l"/>
            <a:r>
              <a:rPr lang="en-US" altLang="ja-JP" sz="900" dirty="0">
                <a:solidFill>
                  <a:srgbClr val="92400E"/>
                </a:solidFill>
                <a:latin typeface="Meiryo UI" pitchFamily="34" charset="0"/>
                <a:ea typeface="Meiryo UI" pitchFamily="34" charset="-122"/>
                <a:cs typeface="Meiryo UI" pitchFamily="34" charset="-120"/>
              </a:rPr>
              <a:t>※</a:t>
            </a:r>
            <a:r>
              <a:rPr lang="ja-JP" altLang="en-US" sz="900" dirty="0">
                <a:solidFill>
                  <a:srgbClr val="92400E"/>
                </a:solidFill>
                <a:latin typeface="Meiryo UI" pitchFamily="34" charset="0"/>
                <a:ea typeface="Meiryo UI" pitchFamily="34" charset="-122"/>
                <a:cs typeface="Meiryo UI" pitchFamily="34" charset="-120"/>
              </a:rPr>
              <a:t>認証範囲：パソコン・スマートフォンソフトウェアおよびハードウェア製品の開発、及び自社</a:t>
            </a:r>
            <a:r>
              <a:rPr lang="en-US" altLang="ja-JP" sz="900" dirty="0">
                <a:solidFill>
                  <a:srgbClr val="92400E"/>
                </a:solidFill>
                <a:latin typeface="Meiryo UI" pitchFamily="34" charset="0"/>
                <a:ea typeface="Meiryo UI" pitchFamily="34" charset="-122"/>
                <a:cs typeface="Meiryo UI" pitchFamily="34" charset="-120"/>
              </a:rPr>
              <a:t>EC</a:t>
            </a:r>
            <a:r>
              <a:rPr lang="ja-JP" altLang="en-US" sz="900" dirty="0">
                <a:solidFill>
                  <a:srgbClr val="92400E"/>
                </a:solidFill>
                <a:latin typeface="Meiryo UI" pitchFamily="34" charset="0"/>
                <a:ea typeface="Meiryo UI" pitchFamily="34" charset="-122"/>
                <a:cs typeface="Meiryo UI" pitchFamily="34" charset="-120"/>
              </a:rPr>
              <a:t>サイトの運営、サポート業務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847659"/>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7" y="354506"/>
            <a:ext cx="2430067"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製品ラインナップ</a:t>
            </a:r>
            <a:endParaRPr lang="en-US" sz="2088" dirty="0"/>
          </a:p>
        </p:txBody>
      </p:sp>
      <p:sp>
        <p:nvSpPr>
          <p:cNvPr id="5" name="Shape 3"/>
          <p:cNvSpPr/>
          <p:nvPr/>
        </p:nvSpPr>
        <p:spPr>
          <a:xfrm>
            <a:off x="620266" y="1080953"/>
            <a:ext cx="4229164" cy="2484559"/>
          </a:xfrm>
          <a:prstGeom prst="roundRect">
            <a:avLst>
              <a:gd name="adj" fmla="val 1263"/>
            </a:avLst>
          </a:prstGeom>
          <a:solidFill>
            <a:srgbClr val="FFFFFF"/>
          </a:solidFill>
          <a:ln w="63497">
            <a:solidFill>
              <a:srgbClr val="0056B3"/>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6" name="Shape 4"/>
          <p:cNvSpPr/>
          <p:nvPr/>
        </p:nvSpPr>
        <p:spPr>
          <a:xfrm>
            <a:off x="802086" y="1296811"/>
            <a:ext cx="415112" cy="415112"/>
          </a:xfrm>
          <a:prstGeom prst="ellipse">
            <a:avLst/>
          </a:prstGeom>
          <a:solidFill>
            <a:srgbClr val="EFF6FF"/>
          </a:solidFill>
          <a:ln/>
        </p:spPr>
        <p:txBody>
          <a:bodyPr/>
          <a:lstStyle/>
          <a:p>
            <a:endParaRPr lang="ja-JP" altLang="en-US" sz="1502"/>
          </a:p>
        </p:txBody>
      </p:sp>
      <p:pic>
        <p:nvPicPr>
          <p:cNvPr id="7" name="Image 0" descr="preencoded.png"/>
          <p:cNvPicPr>
            <a:picLocks noChangeAspect="1"/>
          </p:cNvPicPr>
          <p:nvPr/>
        </p:nvPicPr>
        <p:blipFill>
          <a:blip r:embed="rId3"/>
          <a:srcRect l="-1282" r="-1282"/>
          <a:stretch/>
        </p:blipFill>
        <p:spPr>
          <a:xfrm>
            <a:off x="910015" y="1418024"/>
            <a:ext cx="199254" cy="172687"/>
          </a:xfrm>
          <a:prstGeom prst="rect">
            <a:avLst/>
          </a:prstGeom>
        </p:spPr>
      </p:pic>
      <p:sp>
        <p:nvSpPr>
          <p:cNvPr id="8" name="Text 5"/>
          <p:cNvSpPr txBox="1"/>
          <p:nvPr/>
        </p:nvSpPr>
        <p:spPr>
          <a:xfrm>
            <a:off x="1346712" y="1316736"/>
            <a:ext cx="536325"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WEB / PC</a:t>
            </a:r>
            <a:endParaRPr lang="en-US" sz="726" dirty="0"/>
          </a:p>
        </p:txBody>
      </p:sp>
      <p:sp>
        <p:nvSpPr>
          <p:cNvPr id="9" name="Text 6"/>
          <p:cNvSpPr txBox="1"/>
          <p:nvPr/>
        </p:nvSpPr>
        <p:spPr>
          <a:xfrm>
            <a:off x="1346712" y="1472819"/>
            <a:ext cx="1760076"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ブラウザ版 AutoMemo</a:t>
            </a:r>
            <a:endParaRPr lang="en-US" sz="1180" dirty="0"/>
          </a:p>
        </p:txBody>
      </p:sp>
      <p:sp>
        <p:nvSpPr>
          <p:cNvPr id="10" name="Text 7"/>
          <p:cNvSpPr txBox="1"/>
          <p:nvPr/>
        </p:nvSpPr>
        <p:spPr>
          <a:xfrm>
            <a:off x="974772" y="2132856"/>
            <a:ext cx="3731859" cy="355336"/>
          </a:xfrm>
          <a:prstGeom prst="rect">
            <a:avLst/>
          </a:prstGeom>
          <a:noFill/>
          <a:ln/>
        </p:spPr>
        <p:txBody>
          <a:bodyPr wrap="square" lIns="0" tIns="0" rIns="0" bIns="0" rtlCol="0" anchor="ctr"/>
          <a:lstStyle/>
          <a:p>
            <a:pPr algn="l"/>
            <a:r>
              <a:rPr lang="en-US" sz="908" dirty="0" err="1">
                <a:solidFill>
                  <a:srgbClr val="475569"/>
                </a:solidFill>
                <a:latin typeface="Meiryo UI" pitchFamily="34" charset="0"/>
                <a:ea typeface="Meiryo UI" pitchFamily="34" charset="-122"/>
                <a:cs typeface="Meiryo UI" pitchFamily="34" charset="-120"/>
              </a:rPr>
              <a:t>Web会議を直接録音ZoomやTeams等の会議音声を</a:t>
            </a:r>
            <a:endParaRPr lang="en-US" sz="908" dirty="0">
              <a:solidFill>
                <a:srgbClr val="475569"/>
              </a:solidFill>
              <a:latin typeface="Meiryo UI" pitchFamily="34" charset="0"/>
              <a:ea typeface="Meiryo UI" pitchFamily="34" charset="-122"/>
              <a:cs typeface="Meiryo UI" pitchFamily="34" charset="-120"/>
            </a:endParaRPr>
          </a:p>
          <a:p>
            <a:pPr algn="l"/>
            <a:r>
              <a:rPr lang="en-US" sz="908" dirty="0" err="1">
                <a:solidFill>
                  <a:srgbClr val="475569"/>
                </a:solidFill>
                <a:latin typeface="Meiryo UI" pitchFamily="34" charset="0"/>
                <a:ea typeface="Meiryo UI" pitchFamily="34" charset="-122"/>
                <a:cs typeface="Meiryo UI" pitchFamily="34" charset="-120"/>
              </a:rPr>
              <a:t>PC内部でクリアにキャプチャ</a:t>
            </a:r>
            <a:endParaRPr lang="en-US" sz="908" dirty="0"/>
          </a:p>
        </p:txBody>
      </p:sp>
      <p:sp>
        <p:nvSpPr>
          <p:cNvPr id="11" name="Text 8"/>
          <p:cNvSpPr txBox="1"/>
          <p:nvPr/>
        </p:nvSpPr>
        <p:spPr>
          <a:xfrm>
            <a:off x="974772" y="2565403"/>
            <a:ext cx="3723557" cy="355336"/>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ファイルアップロード対応既存の音声・動画ファイルをドラッグ＆ドロップで文字起こし</a:t>
            </a:r>
            <a:endParaRPr lang="en-US" sz="908" dirty="0"/>
          </a:p>
        </p:txBody>
      </p:sp>
      <p:sp>
        <p:nvSpPr>
          <p:cNvPr id="12" name="Text 9"/>
          <p:cNvSpPr txBox="1"/>
          <p:nvPr/>
        </p:nvSpPr>
        <p:spPr>
          <a:xfrm>
            <a:off x="974772" y="2997950"/>
            <a:ext cx="3714425" cy="355336"/>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編集・共有のハブテキスト編集、要約確認、URL共有など管理機能が集約</a:t>
            </a:r>
            <a:endParaRPr lang="en-US" sz="908" dirty="0"/>
          </a:p>
        </p:txBody>
      </p:sp>
      <p:sp>
        <p:nvSpPr>
          <p:cNvPr id="13" name="Shape 10"/>
          <p:cNvSpPr/>
          <p:nvPr/>
        </p:nvSpPr>
        <p:spPr>
          <a:xfrm>
            <a:off x="5062797" y="1080953"/>
            <a:ext cx="4229164" cy="2484559"/>
          </a:xfrm>
          <a:prstGeom prst="roundRect">
            <a:avLst>
              <a:gd name="adj" fmla="val 1263"/>
            </a:avLst>
          </a:prstGeom>
          <a:solidFill>
            <a:srgbClr val="FFFFFF"/>
          </a:solidFill>
          <a:ln w="63497">
            <a:solidFill>
              <a:srgbClr val="059669"/>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14" name="Shape 11"/>
          <p:cNvSpPr/>
          <p:nvPr/>
        </p:nvSpPr>
        <p:spPr>
          <a:xfrm>
            <a:off x="5244616" y="1296811"/>
            <a:ext cx="415112" cy="415112"/>
          </a:xfrm>
          <a:prstGeom prst="ellipse">
            <a:avLst/>
          </a:prstGeom>
          <a:solidFill>
            <a:srgbClr val="ECFDF5"/>
          </a:solidFill>
          <a:ln/>
        </p:spPr>
        <p:txBody>
          <a:bodyPr/>
          <a:lstStyle/>
          <a:p>
            <a:endParaRPr lang="ja-JP" altLang="en-US" sz="1502"/>
          </a:p>
        </p:txBody>
      </p:sp>
      <p:pic>
        <p:nvPicPr>
          <p:cNvPr id="15" name="Image 1" descr="preencoded.png"/>
          <p:cNvPicPr>
            <a:picLocks noChangeAspect="1"/>
          </p:cNvPicPr>
          <p:nvPr/>
        </p:nvPicPr>
        <p:blipFill>
          <a:blip r:embed="rId4"/>
          <a:srcRect/>
          <a:stretch/>
        </p:blipFill>
        <p:spPr>
          <a:xfrm>
            <a:off x="5387415" y="1418024"/>
            <a:ext cx="129515" cy="172687"/>
          </a:xfrm>
          <a:prstGeom prst="rect">
            <a:avLst/>
          </a:prstGeom>
        </p:spPr>
      </p:pic>
      <p:sp>
        <p:nvSpPr>
          <p:cNvPr id="16" name="Text 12"/>
          <p:cNvSpPr txBox="1"/>
          <p:nvPr/>
        </p:nvSpPr>
        <p:spPr>
          <a:xfrm>
            <a:off x="5789243" y="1316736"/>
            <a:ext cx="285598"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APP</a:t>
            </a:r>
            <a:endParaRPr lang="en-US" sz="726" dirty="0"/>
          </a:p>
        </p:txBody>
      </p:sp>
      <p:sp>
        <p:nvSpPr>
          <p:cNvPr id="17" name="Text 13"/>
          <p:cNvSpPr txBox="1"/>
          <p:nvPr/>
        </p:nvSpPr>
        <p:spPr>
          <a:xfrm>
            <a:off x="5789243" y="1472819"/>
            <a:ext cx="2253230"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スマホアプリ AutoMemo App</a:t>
            </a:r>
            <a:endParaRPr lang="en-US" sz="1180" dirty="0"/>
          </a:p>
        </p:txBody>
      </p:sp>
      <p:sp>
        <p:nvSpPr>
          <p:cNvPr id="18" name="Text 14"/>
          <p:cNvSpPr txBox="1"/>
          <p:nvPr/>
        </p:nvSpPr>
        <p:spPr>
          <a:xfrm>
            <a:off x="5417303" y="2132856"/>
            <a:ext cx="3723557" cy="173517"/>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アプリ一つで完結録音から文字起こし、再生までスマホだけで完了</a:t>
            </a:r>
            <a:endParaRPr lang="en-US" sz="908" dirty="0"/>
          </a:p>
        </p:txBody>
      </p:sp>
      <p:sp>
        <p:nvSpPr>
          <p:cNvPr id="19" name="Text 15"/>
          <p:cNvSpPr txBox="1"/>
          <p:nvPr/>
        </p:nvSpPr>
        <p:spPr>
          <a:xfrm>
            <a:off x="5417303" y="2383584"/>
            <a:ext cx="3359919" cy="173517"/>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外出先でも手軽に移動中のメモや突発的な打ち合わせに最適</a:t>
            </a:r>
            <a:endParaRPr lang="en-US" sz="908" dirty="0"/>
          </a:p>
        </p:txBody>
      </p:sp>
      <p:sp>
        <p:nvSpPr>
          <p:cNvPr id="20" name="Text 16"/>
          <p:cNvSpPr txBox="1"/>
          <p:nvPr/>
        </p:nvSpPr>
        <p:spPr>
          <a:xfrm>
            <a:off x="5417303" y="2635141"/>
            <a:ext cx="3481131" cy="173517"/>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ウィジェット対応ホーム画面からワンタップですぐに録音開始</a:t>
            </a:r>
            <a:endParaRPr lang="en-US" sz="908" dirty="0"/>
          </a:p>
        </p:txBody>
      </p:sp>
      <p:sp>
        <p:nvSpPr>
          <p:cNvPr id="21" name="Shape 17"/>
          <p:cNvSpPr/>
          <p:nvPr/>
        </p:nvSpPr>
        <p:spPr>
          <a:xfrm>
            <a:off x="620266" y="3793320"/>
            <a:ext cx="4229164" cy="2484559"/>
          </a:xfrm>
          <a:prstGeom prst="roundRect">
            <a:avLst>
              <a:gd name="adj" fmla="val 1263"/>
            </a:avLst>
          </a:prstGeom>
          <a:solidFill>
            <a:srgbClr val="FFFFFF"/>
          </a:solidFill>
          <a:ln w="63497">
            <a:solidFill>
              <a:srgbClr val="D97706"/>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22" name="Shape 18"/>
          <p:cNvSpPr/>
          <p:nvPr/>
        </p:nvSpPr>
        <p:spPr>
          <a:xfrm>
            <a:off x="802086" y="4009179"/>
            <a:ext cx="415112" cy="415112"/>
          </a:xfrm>
          <a:prstGeom prst="ellipse">
            <a:avLst/>
          </a:prstGeom>
          <a:solidFill>
            <a:srgbClr val="FFFBEB"/>
          </a:solidFill>
          <a:ln/>
        </p:spPr>
        <p:txBody>
          <a:bodyPr/>
          <a:lstStyle/>
          <a:p>
            <a:endParaRPr lang="ja-JP" altLang="en-US" sz="1502"/>
          </a:p>
        </p:txBody>
      </p:sp>
      <p:pic>
        <p:nvPicPr>
          <p:cNvPr id="23" name="Image 2" descr="preencoded.png"/>
          <p:cNvPicPr>
            <a:picLocks noChangeAspect="1"/>
          </p:cNvPicPr>
          <p:nvPr/>
        </p:nvPicPr>
        <p:blipFill>
          <a:blip r:embed="rId5"/>
          <a:srcRect l="-1374" r="-1374"/>
          <a:stretch/>
        </p:blipFill>
        <p:spPr>
          <a:xfrm>
            <a:off x="931601" y="4130391"/>
            <a:ext cx="155252" cy="172687"/>
          </a:xfrm>
          <a:prstGeom prst="rect">
            <a:avLst/>
          </a:prstGeom>
        </p:spPr>
      </p:pic>
      <p:sp>
        <p:nvSpPr>
          <p:cNvPr id="24" name="Text 19"/>
          <p:cNvSpPr txBox="1"/>
          <p:nvPr/>
        </p:nvSpPr>
        <p:spPr>
          <a:xfrm>
            <a:off x="1346713" y="4029104"/>
            <a:ext cx="449982"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DEVICE</a:t>
            </a:r>
            <a:endParaRPr lang="en-US" sz="726" dirty="0"/>
          </a:p>
        </p:txBody>
      </p:sp>
      <p:sp>
        <p:nvSpPr>
          <p:cNvPr id="25" name="Text 20"/>
          <p:cNvSpPr txBox="1"/>
          <p:nvPr/>
        </p:nvSpPr>
        <p:spPr>
          <a:xfrm>
            <a:off x="1346713" y="4184356"/>
            <a:ext cx="1085933"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AutoMemo S</a:t>
            </a:r>
            <a:endParaRPr lang="en-US" sz="1180" dirty="0"/>
          </a:p>
        </p:txBody>
      </p:sp>
      <p:sp>
        <p:nvSpPr>
          <p:cNvPr id="26" name="Text 21"/>
          <p:cNvSpPr txBox="1"/>
          <p:nvPr/>
        </p:nvSpPr>
        <p:spPr>
          <a:xfrm>
            <a:off x="974772" y="4821971"/>
            <a:ext cx="3723557" cy="355336"/>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名刺サイズの専用端末ポケットに入るコンパクトさで持ち運びに便利</a:t>
            </a:r>
            <a:endParaRPr lang="en-US" sz="908" dirty="0"/>
          </a:p>
        </p:txBody>
      </p:sp>
      <p:sp>
        <p:nvSpPr>
          <p:cNvPr id="27" name="Text 22"/>
          <p:cNvSpPr txBox="1"/>
          <p:nvPr/>
        </p:nvSpPr>
        <p:spPr>
          <a:xfrm>
            <a:off x="974772" y="5254518"/>
            <a:ext cx="3723557" cy="355336"/>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ディスプレイ搭載録音状況やバッテリー残量、文字起こし結果を画面で確認</a:t>
            </a:r>
            <a:endParaRPr lang="en-US" sz="908" dirty="0"/>
          </a:p>
        </p:txBody>
      </p:sp>
      <p:sp>
        <p:nvSpPr>
          <p:cNvPr id="28" name="Text 23"/>
          <p:cNvSpPr txBox="1"/>
          <p:nvPr/>
        </p:nvSpPr>
        <p:spPr>
          <a:xfrm>
            <a:off x="974772" y="5687065"/>
            <a:ext cx="3118323" cy="173517"/>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キーワード検索端末内で録音データをテキスト検索可能</a:t>
            </a:r>
            <a:endParaRPr lang="en-US" sz="908" dirty="0"/>
          </a:p>
        </p:txBody>
      </p:sp>
      <p:sp>
        <p:nvSpPr>
          <p:cNvPr id="29" name="Shape 24"/>
          <p:cNvSpPr/>
          <p:nvPr/>
        </p:nvSpPr>
        <p:spPr>
          <a:xfrm>
            <a:off x="802085" y="5984619"/>
            <a:ext cx="3865525" cy="8302"/>
          </a:xfrm>
          <a:prstGeom prst="rect">
            <a:avLst/>
          </a:prstGeom>
          <a:solidFill>
            <a:srgbClr val="E2E8F0"/>
          </a:solidFill>
          <a:ln/>
        </p:spPr>
        <p:txBody>
          <a:bodyPr/>
          <a:lstStyle/>
          <a:p>
            <a:pPr algn="l"/>
            <a:endParaRPr lang="ja-JP" altLang="en-US" sz="1502"/>
          </a:p>
        </p:txBody>
      </p:sp>
      <p:sp>
        <p:nvSpPr>
          <p:cNvPr id="30" name="Text 25"/>
          <p:cNvSpPr txBox="1"/>
          <p:nvPr/>
        </p:nvSpPr>
        <p:spPr>
          <a:xfrm>
            <a:off x="802086" y="6062660"/>
            <a:ext cx="2346214" cy="138648"/>
          </a:xfrm>
          <a:prstGeom prst="rect">
            <a:avLst/>
          </a:prstGeom>
          <a:noFill/>
          <a:ln/>
        </p:spPr>
        <p:txBody>
          <a:bodyPr wrap="square" lIns="0" tIns="0" rIns="0" bIns="0" rtlCol="0" anchor="ctr"/>
          <a:lstStyle/>
          <a:p>
            <a:r>
              <a:rPr lang="en-US" sz="726" dirty="0">
                <a:solidFill>
                  <a:srgbClr val="94A3B8"/>
                </a:solidFill>
                <a:latin typeface="Meiryo UI" pitchFamily="34" charset="0"/>
                <a:ea typeface="Meiryo UI" pitchFamily="34" charset="-122"/>
                <a:cs typeface="Meiryo UI" pitchFamily="34" charset="-120"/>
              </a:rPr>
              <a:t>※価格：18,000円（税抜） / ディスプレイ付きモデル</a:t>
            </a:r>
            <a:endParaRPr lang="en-US" sz="726" dirty="0"/>
          </a:p>
        </p:txBody>
      </p:sp>
      <p:sp>
        <p:nvSpPr>
          <p:cNvPr id="31" name="Shape 26"/>
          <p:cNvSpPr/>
          <p:nvPr/>
        </p:nvSpPr>
        <p:spPr>
          <a:xfrm>
            <a:off x="5062797" y="3793320"/>
            <a:ext cx="4229164" cy="2484559"/>
          </a:xfrm>
          <a:prstGeom prst="roundRect">
            <a:avLst>
              <a:gd name="adj" fmla="val 1263"/>
            </a:avLst>
          </a:prstGeom>
          <a:solidFill>
            <a:srgbClr val="FFFFFF"/>
          </a:solidFill>
          <a:ln w="63497">
            <a:solidFill>
              <a:srgbClr val="7C3AED"/>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32" name="Shape 27"/>
          <p:cNvSpPr/>
          <p:nvPr/>
        </p:nvSpPr>
        <p:spPr>
          <a:xfrm>
            <a:off x="5244616" y="4009179"/>
            <a:ext cx="415112" cy="415112"/>
          </a:xfrm>
          <a:prstGeom prst="ellipse">
            <a:avLst/>
          </a:prstGeom>
          <a:solidFill>
            <a:srgbClr val="F5F3FF"/>
          </a:solidFill>
          <a:ln/>
        </p:spPr>
        <p:txBody>
          <a:bodyPr/>
          <a:lstStyle/>
          <a:p>
            <a:endParaRPr lang="ja-JP" altLang="en-US" sz="1502"/>
          </a:p>
        </p:txBody>
      </p:sp>
      <p:pic>
        <p:nvPicPr>
          <p:cNvPr id="33" name="Image 3" descr="preencoded.png"/>
          <p:cNvPicPr>
            <a:picLocks noChangeAspect="1"/>
          </p:cNvPicPr>
          <p:nvPr/>
        </p:nvPicPr>
        <p:blipFill>
          <a:blip r:embed="rId6"/>
          <a:srcRect/>
          <a:stretch/>
        </p:blipFill>
        <p:spPr>
          <a:xfrm>
            <a:off x="5387415" y="4130391"/>
            <a:ext cx="129515" cy="172687"/>
          </a:xfrm>
          <a:prstGeom prst="rect">
            <a:avLst/>
          </a:prstGeom>
        </p:spPr>
      </p:pic>
      <p:sp>
        <p:nvSpPr>
          <p:cNvPr id="34" name="Text 28"/>
          <p:cNvSpPr txBox="1"/>
          <p:nvPr/>
        </p:nvSpPr>
        <p:spPr>
          <a:xfrm>
            <a:off x="5789244" y="4029104"/>
            <a:ext cx="449982"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DEVICE</a:t>
            </a:r>
            <a:endParaRPr lang="en-US" sz="726" dirty="0"/>
          </a:p>
        </p:txBody>
      </p:sp>
      <p:sp>
        <p:nvSpPr>
          <p:cNvPr id="35" name="Text 29"/>
          <p:cNvSpPr txBox="1"/>
          <p:nvPr/>
        </p:nvSpPr>
        <p:spPr>
          <a:xfrm>
            <a:off x="5789244" y="4184356"/>
            <a:ext cx="1094236"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AutoMemo R</a:t>
            </a:r>
            <a:endParaRPr lang="en-US" sz="1180" dirty="0"/>
          </a:p>
        </p:txBody>
      </p:sp>
      <p:sp>
        <p:nvSpPr>
          <p:cNvPr id="36" name="Text 30"/>
          <p:cNvSpPr txBox="1"/>
          <p:nvPr/>
        </p:nvSpPr>
        <p:spPr>
          <a:xfrm>
            <a:off x="5417303" y="4821971"/>
            <a:ext cx="3723557" cy="173517"/>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高性能マイク搭載大人数の会議や広い会議室でも声をクリアに集音</a:t>
            </a:r>
            <a:endParaRPr lang="en-US" sz="908" dirty="0"/>
          </a:p>
        </p:txBody>
      </p:sp>
      <p:sp>
        <p:nvSpPr>
          <p:cNvPr id="37" name="Text 31"/>
          <p:cNvSpPr txBox="1"/>
          <p:nvPr/>
        </p:nvSpPr>
        <p:spPr>
          <a:xfrm>
            <a:off x="5417303" y="5072699"/>
            <a:ext cx="3688687" cy="355336"/>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長時間バッテリー待機時間最大360時間、連続録音も余裕のスタミナ</a:t>
            </a:r>
            <a:endParaRPr lang="en-US" sz="908" dirty="0"/>
          </a:p>
        </p:txBody>
      </p:sp>
      <p:sp>
        <p:nvSpPr>
          <p:cNvPr id="38" name="Text 32"/>
          <p:cNvSpPr txBox="1"/>
          <p:nvPr/>
        </p:nvSpPr>
        <p:spPr>
          <a:xfrm>
            <a:off x="5417303" y="5505246"/>
            <a:ext cx="2997110" cy="173517"/>
          </a:xfrm>
          <a:prstGeom prst="rect">
            <a:avLst/>
          </a:prstGeom>
          <a:noFill/>
          <a:ln/>
        </p:spPr>
        <p:txBody>
          <a:bodyPr wrap="square" lIns="0" tIns="0" rIns="0" bIns="0" rtlCol="0" anchor="ctr"/>
          <a:lstStyle/>
          <a:p>
            <a:pPr algn="l"/>
            <a:r>
              <a:rPr lang="en-US" sz="908" dirty="0">
                <a:solidFill>
                  <a:srgbClr val="475569"/>
                </a:solidFill>
                <a:latin typeface="Meiryo UI" pitchFamily="34" charset="0"/>
                <a:ea typeface="Meiryo UI" pitchFamily="34" charset="-122"/>
                <a:cs typeface="Meiryo UI" pitchFamily="34" charset="-120"/>
              </a:rPr>
              <a:t>シンプル操作録音ボタンを押すだけの直感的な操作性</a:t>
            </a:r>
            <a:endParaRPr lang="en-US" sz="908" dirty="0"/>
          </a:p>
        </p:txBody>
      </p:sp>
      <p:sp>
        <p:nvSpPr>
          <p:cNvPr id="39" name="Shape 33"/>
          <p:cNvSpPr/>
          <p:nvPr/>
        </p:nvSpPr>
        <p:spPr>
          <a:xfrm>
            <a:off x="5244616" y="5984619"/>
            <a:ext cx="3865525" cy="8302"/>
          </a:xfrm>
          <a:prstGeom prst="rect">
            <a:avLst/>
          </a:prstGeom>
          <a:solidFill>
            <a:srgbClr val="E2E8F0"/>
          </a:solidFill>
          <a:ln/>
        </p:spPr>
        <p:txBody>
          <a:bodyPr/>
          <a:lstStyle/>
          <a:p>
            <a:pPr algn="l"/>
            <a:endParaRPr lang="ja-JP" altLang="en-US" sz="1502"/>
          </a:p>
        </p:txBody>
      </p:sp>
      <p:sp>
        <p:nvSpPr>
          <p:cNvPr id="40" name="Text 34"/>
          <p:cNvSpPr txBox="1"/>
          <p:nvPr/>
        </p:nvSpPr>
        <p:spPr>
          <a:xfrm>
            <a:off x="5244616" y="6062660"/>
            <a:ext cx="2346214" cy="138648"/>
          </a:xfrm>
          <a:prstGeom prst="rect">
            <a:avLst/>
          </a:prstGeom>
          <a:noFill/>
          <a:ln/>
        </p:spPr>
        <p:txBody>
          <a:bodyPr wrap="square" lIns="0" tIns="0" rIns="0" bIns="0" rtlCol="0" anchor="ctr"/>
          <a:lstStyle/>
          <a:p>
            <a:r>
              <a:rPr lang="en-US" sz="726" dirty="0">
                <a:solidFill>
                  <a:srgbClr val="94A3B8"/>
                </a:solidFill>
                <a:latin typeface="Meiryo UI" pitchFamily="34" charset="0"/>
                <a:ea typeface="Meiryo UI" pitchFamily="34" charset="-122"/>
                <a:cs typeface="Meiryo UI" pitchFamily="34" charset="-120"/>
              </a:rPr>
              <a:t>※価格：12,600円（税抜） / 高機能エントリーモデル</a:t>
            </a:r>
            <a:endParaRPr lang="en-US" sz="726" dirty="0"/>
          </a:p>
        </p:txBody>
      </p:sp>
      <p:pic>
        <p:nvPicPr>
          <p:cNvPr id="44" name="図 43">
            <a:extLst>
              <a:ext uri="{FF2B5EF4-FFF2-40B4-BE49-F238E27FC236}">
                <a16:creationId xmlns:a16="http://schemas.microsoft.com/office/drawing/2014/main" id="{E25FF0F2-B736-10A3-D6EB-60ED6BD249AA}"/>
              </a:ext>
            </a:extLst>
          </p:cNvPr>
          <p:cNvPicPr>
            <a:picLocks noChangeAspect="1"/>
          </p:cNvPicPr>
          <p:nvPr/>
        </p:nvPicPr>
        <p:blipFill rotWithShape="1">
          <a:blip r:embed="rId7"/>
          <a:srcRect l="66320" t="16938" r="459" b="15109"/>
          <a:stretch/>
        </p:blipFill>
        <p:spPr>
          <a:xfrm>
            <a:off x="3175008" y="1139075"/>
            <a:ext cx="1492602" cy="971591"/>
          </a:xfrm>
          <a:prstGeom prst="rect">
            <a:avLst/>
          </a:prstGeom>
        </p:spPr>
      </p:pic>
      <p:pic>
        <p:nvPicPr>
          <p:cNvPr id="45" name="図 44">
            <a:extLst>
              <a:ext uri="{FF2B5EF4-FFF2-40B4-BE49-F238E27FC236}">
                <a16:creationId xmlns:a16="http://schemas.microsoft.com/office/drawing/2014/main" id="{CC543C2D-2D1E-AD83-550C-A08BD7F244D6}"/>
              </a:ext>
            </a:extLst>
          </p:cNvPr>
          <p:cNvPicPr>
            <a:picLocks noChangeAspect="1"/>
          </p:cNvPicPr>
          <p:nvPr/>
        </p:nvPicPr>
        <p:blipFill rotWithShape="1">
          <a:blip r:embed="rId8"/>
          <a:srcRect l="43821" r="31100"/>
          <a:stretch/>
        </p:blipFill>
        <p:spPr>
          <a:xfrm>
            <a:off x="8152967" y="1098358"/>
            <a:ext cx="564597" cy="854259"/>
          </a:xfrm>
          <a:prstGeom prst="rect">
            <a:avLst/>
          </a:prstGeom>
        </p:spPr>
      </p:pic>
      <p:sp>
        <p:nvSpPr>
          <p:cNvPr id="46" name="Shape 56">
            <a:extLst>
              <a:ext uri="{FF2B5EF4-FFF2-40B4-BE49-F238E27FC236}">
                <a16:creationId xmlns:a16="http://schemas.microsoft.com/office/drawing/2014/main" id="{66F2EBDC-7A02-9003-6462-F7DE1260B625}"/>
              </a:ext>
            </a:extLst>
          </p:cNvPr>
          <p:cNvSpPr/>
          <p:nvPr/>
        </p:nvSpPr>
        <p:spPr>
          <a:xfrm>
            <a:off x="5306872" y="2902936"/>
            <a:ext cx="3764248" cy="544198"/>
          </a:xfrm>
          <a:prstGeom prst="roundRect">
            <a:avLst>
              <a:gd name="adj" fmla="val 11418"/>
            </a:avLst>
          </a:prstGeom>
          <a:solidFill>
            <a:srgbClr val="FFFBEB"/>
          </a:solidFill>
          <a:ln/>
        </p:spPr>
        <p:txBody>
          <a:bodyPr/>
          <a:lstStyle/>
          <a:p>
            <a:pPr algn="l"/>
            <a:endParaRPr lang="ja-JP" altLang="en-US" sz="1502" dirty="0"/>
          </a:p>
        </p:txBody>
      </p:sp>
      <p:sp>
        <p:nvSpPr>
          <p:cNvPr id="47" name="Shape 57">
            <a:extLst>
              <a:ext uri="{FF2B5EF4-FFF2-40B4-BE49-F238E27FC236}">
                <a16:creationId xmlns:a16="http://schemas.microsoft.com/office/drawing/2014/main" id="{95F726E0-7077-9344-978B-2A9CCD573725}"/>
              </a:ext>
            </a:extLst>
          </p:cNvPr>
          <p:cNvSpPr/>
          <p:nvPr/>
        </p:nvSpPr>
        <p:spPr>
          <a:xfrm>
            <a:off x="5306871" y="2902936"/>
            <a:ext cx="34870" cy="544198"/>
          </a:xfrm>
          <a:prstGeom prst="rect">
            <a:avLst/>
          </a:prstGeom>
          <a:solidFill>
            <a:srgbClr val="F59E0B"/>
          </a:solidFill>
          <a:ln/>
        </p:spPr>
        <p:txBody>
          <a:bodyPr/>
          <a:lstStyle/>
          <a:p>
            <a:endParaRPr lang="ja-JP" altLang="en-US" sz="1502"/>
          </a:p>
        </p:txBody>
      </p:sp>
      <p:sp>
        <p:nvSpPr>
          <p:cNvPr id="48" name="Text 58">
            <a:extLst>
              <a:ext uri="{FF2B5EF4-FFF2-40B4-BE49-F238E27FC236}">
                <a16:creationId xmlns:a16="http://schemas.microsoft.com/office/drawing/2014/main" id="{B6E4C28F-BF26-839E-3C40-98195EB47111}"/>
              </a:ext>
            </a:extLst>
          </p:cNvPr>
          <p:cNvSpPr txBox="1"/>
          <p:nvPr/>
        </p:nvSpPr>
        <p:spPr>
          <a:xfrm>
            <a:off x="5493060" y="3021870"/>
            <a:ext cx="3603609" cy="319852"/>
          </a:xfrm>
          <a:prstGeom prst="rect">
            <a:avLst/>
          </a:prstGeom>
          <a:noFill/>
          <a:ln/>
        </p:spPr>
        <p:txBody>
          <a:bodyPr wrap="square" lIns="0" tIns="0" rIns="0" bIns="0" rtlCol="0" anchor="ctr"/>
          <a:lstStyle/>
          <a:p>
            <a:pPr algn="l"/>
            <a:r>
              <a:rPr lang="ja-JP" altLang="en-US" sz="900" dirty="0">
                <a:solidFill>
                  <a:srgbClr val="92400E"/>
                </a:solidFill>
                <a:latin typeface="Meiryo UI" pitchFamily="34" charset="0"/>
                <a:ea typeface="Meiryo UI" pitchFamily="34" charset="-122"/>
                <a:cs typeface="Meiryo UI" pitchFamily="34" charset="-120"/>
              </a:rPr>
              <a:t>・専用端末（</a:t>
            </a:r>
            <a:r>
              <a:rPr lang="en-US" altLang="ja-JP" sz="900" dirty="0" err="1">
                <a:solidFill>
                  <a:srgbClr val="92400E"/>
                </a:solidFill>
                <a:latin typeface="Meiryo UI" pitchFamily="34" charset="0"/>
                <a:ea typeface="Meiryo UI" pitchFamily="34" charset="-122"/>
                <a:cs typeface="Meiryo UI" pitchFamily="34" charset="-120"/>
              </a:rPr>
              <a:t>AutoMemoS</a:t>
            </a:r>
            <a:r>
              <a:rPr lang="en-US" altLang="ja-JP" sz="900" dirty="0">
                <a:solidFill>
                  <a:srgbClr val="92400E"/>
                </a:solidFill>
                <a:latin typeface="Meiryo UI" pitchFamily="34" charset="0"/>
                <a:ea typeface="Meiryo UI" pitchFamily="34" charset="-122"/>
                <a:cs typeface="Meiryo UI" pitchFamily="34" charset="-120"/>
              </a:rPr>
              <a:t>/R</a:t>
            </a:r>
            <a:r>
              <a:rPr lang="ja-JP" altLang="en-US" sz="900" dirty="0">
                <a:solidFill>
                  <a:srgbClr val="92400E"/>
                </a:solidFill>
                <a:latin typeface="Meiryo UI" pitchFamily="34" charset="0"/>
                <a:ea typeface="Meiryo UI" pitchFamily="34" charset="-122"/>
                <a:cs typeface="Meiryo UI" pitchFamily="34" charset="-120"/>
              </a:rPr>
              <a:t>）より集音能力が劣る場合があります。</a:t>
            </a:r>
            <a:endParaRPr lang="en-US" altLang="ja-JP" sz="900" dirty="0">
              <a:solidFill>
                <a:srgbClr val="92400E"/>
              </a:solidFill>
              <a:latin typeface="Meiryo UI" pitchFamily="34" charset="0"/>
              <a:ea typeface="Meiryo UI" pitchFamily="34" charset="-122"/>
              <a:cs typeface="Meiryo UI" pitchFamily="34" charset="-120"/>
            </a:endParaRPr>
          </a:p>
          <a:p>
            <a:pPr algn="l"/>
            <a:r>
              <a:rPr lang="ja-JP" altLang="en-US" sz="900" dirty="0">
                <a:solidFill>
                  <a:srgbClr val="92400E"/>
                </a:solidFill>
                <a:latin typeface="Meiryo UI" pitchFamily="34" charset="0"/>
                <a:ea typeface="Meiryo UI" pitchFamily="34" charset="-122"/>
                <a:cs typeface="Meiryo UI" pitchFamily="34" charset="-120"/>
              </a:rPr>
              <a:t>・アプリ版の録音機能について、電話が来ると録音が停止します。</a:t>
            </a:r>
          </a:p>
          <a:p>
            <a:pPr algn="l"/>
            <a:r>
              <a:rPr lang="ja-JP" altLang="en-US" sz="900" dirty="0">
                <a:solidFill>
                  <a:srgbClr val="92400E"/>
                </a:solidFill>
                <a:latin typeface="Meiryo UI" pitchFamily="34" charset="0"/>
                <a:ea typeface="Meiryo UI" pitchFamily="34" charset="-122"/>
                <a:cs typeface="Meiryo UI" pitchFamily="34" charset="-120"/>
              </a:rPr>
              <a:t>・オフラインでのご利用はできません。</a:t>
            </a:r>
          </a:p>
        </p:txBody>
      </p:sp>
      <p:pic>
        <p:nvPicPr>
          <p:cNvPr id="50" name="図 47" descr="電子機器, リモコン が含まれている画像&#10;&#10;自動的に生成された説明">
            <a:extLst>
              <a:ext uri="{FF2B5EF4-FFF2-40B4-BE49-F238E27FC236}">
                <a16:creationId xmlns:a16="http://schemas.microsoft.com/office/drawing/2014/main" id="{3A86ED87-05F1-1FF8-1B0F-4F7021E07B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23225" t="4326" r="23225" b="4326"/>
          <a:stretch>
            <a:fillRect/>
          </a:stretch>
        </p:blipFill>
        <p:spPr bwMode="auto">
          <a:xfrm>
            <a:off x="3590071" y="3910095"/>
            <a:ext cx="499766" cy="85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descr="グラフィカル ユーザー インターフェイス, アプリケーション&#10;&#10;自動的に生成された説明">
            <a:extLst>
              <a:ext uri="{FF2B5EF4-FFF2-40B4-BE49-F238E27FC236}">
                <a16:creationId xmlns:a16="http://schemas.microsoft.com/office/drawing/2014/main" id="{03C0546F-8703-BF26-203E-4C21FC5CB5E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4134" t="3008" r="41059" b="17999"/>
          <a:stretch/>
        </p:blipFill>
        <p:spPr>
          <a:xfrm>
            <a:off x="8329634" y="3880001"/>
            <a:ext cx="423555" cy="8992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42471149-9953-AB70-292B-772612084F7F}"/>
              </a:ext>
            </a:extLst>
          </p:cNvPr>
          <p:cNvPicPr>
            <a:picLocks noChangeAspect="1"/>
          </p:cNvPicPr>
          <p:nvPr/>
        </p:nvPicPr>
        <p:blipFill>
          <a:blip r:embed="rId3"/>
          <a:stretch>
            <a:fillRect/>
          </a:stretch>
        </p:blipFill>
        <p:spPr>
          <a:xfrm>
            <a:off x="6850538" y="4258702"/>
            <a:ext cx="822763" cy="822763"/>
          </a:xfrm>
          <a:prstGeom prst="rect">
            <a:avLst/>
          </a:prstGeom>
        </p:spPr>
      </p:pic>
      <p:sp>
        <p:nvSpPr>
          <p:cNvPr id="6" name="Rectangle 2">
            <a:extLst>
              <a:ext uri="{FF2B5EF4-FFF2-40B4-BE49-F238E27FC236}">
                <a16:creationId xmlns:a16="http://schemas.microsoft.com/office/drawing/2014/main" id="{8E7AA87D-D8CA-4B54-A765-0B318144B5DA}"/>
              </a:ext>
            </a:extLst>
          </p:cNvPr>
          <p:cNvSpPr txBox="1">
            <a:spLocks noChangeArrowheads="1"/>
          </p:cNvSpPr>
          <p:nvPr/>
        </p:nvSpPr>
        <p:spPr bwMode="auto">
          <a:xfrm>
            <a:off x="0" y="0"/>
            <a:ext cx="9906000" cy="463550"/>
          </a:xfrm>
          <a:prstGeom prst="rect">
            <a:avLst/>
          </a:prstGeom>
          <a:solidFill>
            <a:schemeClr val="tx1"/>
          </a:solidFill>
          <a:ln>
            <a:noFill/>
          </a:ln>
        </p:spPr>
        <p:txBody>
          <a:bodyPr anchor="ctr"/>
          <a:lst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2pPr>
            <a:lvl3pPr algn="l" rtl="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3pPr>
            <a:lvl4pPr algn="l" rtl="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4pPr>
            <a:lvl5pPr algn="l" rtl="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5pPr>
            <a:lvl6pPr marL="457200" algn="l" rtl="0" fontAlgn="base">
              <a:spcBef>
                <a:spcPct val="0"/>
              </a:spcBef>
              <a:spcAft>
                <a:spcPct val="0"/>
              </a:spcAft>
              <a:defRPr kumimoji="1" sz="2400">
                <a:solidFill>
                  <a:schemeClr val="tx2"/>
                </a:solidFill>
                <a:latin typeface="HGPｺﾞｼｯｸE" pitchFamily="50" charset="-128"/>
                <a:ea typeface="HGPｺﾞｼｯｸE" pitchFamily="50" charset="-128"/>
              </a:defRPr>
            </a:lvl6pPr>
            <a:lvl7pPr marL="914400" algn="l" rtl="0" fontAlgn="base">
              <a:spcBef>
                <a:spcPct val="0"/>
              </a:spcBef>
              <a:spcAft>
                <a:spcPct val="0"/>
              </a:spcAft>
              <a:defRPr kumimoji="1" sz="2400">
                <a:solidFill>
                  <a:schemeClr val="tx2"/>
                </a:solidFill>
                <a:latin typeface="HGPｺﾞｼｯｸE" pitchFamily="50" charset="-128"/>
                <a:ea typeface="HGPｺﾞｼｯｸE" pitchFamily="50" charset="-128"/>
              </a:defRPr>
            </a:lvl7pPr>
            <a:lvl8pPr marL="1371600" algn="l" rtl="0" fontAlgn="base">
              <a:spcBef>
                <a:spcPct val="0"/>
              </a:spcBef>
              <a:spcAft>
                <a:spcPct val="0"/>
              </a:spcAft>
              <a:defRPr kumimoji="1" sz="2400">
                <a:solidFill>
                  <a:schemeClr val="tx2"/>
                </a:solidFill>
                <a:latin typeface="HGPｺﾞｼｯｸE" pitchFamily="50" charset="-128"/>
                <a:ea typeface="HGPｺﾞｼｯｸE" pitchFamily="50" charset="-128"/>
              </a:defRPr>
            </a:lvl8pPr>
            <a:lvl9pPr marL="1828800" algn="l" rtl="0" fontAlgn="base">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hangingPunct="1">
              <a:defRPr/>
            </a:pPr>
            <a:r>
              <a:rPr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ソースネクストとは</a:t>
            </a:r>
            <a:endParaRPr lang="en-US" altLang="ja-JP" b="1" kern="0"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45">
            <a:extLst>
              <a:ext uri="{FF2B5EF4-FFF2-40B4-BE49-F238E27FC236}">
                <a16:creationId xmlns:a16="http://schemas.microsoft.com/office/drawing/2014/main" id="{D0DEF45D-3C96-4E7D-99A6-96ECB6EF5D64}"/>
              </a:ext>
            </a:extLst>
          </p:cNvPr>
          <p:cNvSpPr txBox="1">
            <a:spLocks noChangeArrowheads="1"/>
          </p:cNvSpPr>
          <p:nvPr/>
        </p:nvSpPr>
        <p:spPr bwMode="auto">
          <a:xfrm>
            <a:off x="3596138" y="2750906"/>
            <a:ext cx="163036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企業での採用実績</a:t>
            </a:r>
          </a:p>
          <a:p>
            <a:pPr>
              <a:spcBef>
                <a:spcPct val="0"/>
              </a:spcBef>
              <a:buFontTx/>
              <a:buNone/>
            </a:pP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万社</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以上</a:t>
            </a:r>
          </a:p>
        </p:txBody>
      </p:sp>
      <p:sp>
        <p:nvSpPr>
          <p:cNvPr id="41" name="テキスト ボックス 46">
            <a:extLst>
              <a:ext uri="{FF2B5EF4-FFF2-40B4-BE49-F238E27FC236}">
                <a16:creationId xmlns:a16="http://schemas.microsoft.com/office/drawing/2014/main" id="{15BFB492-8985-40AA-AA27-6BE3505204D4}"/>
              </a:ext>
            </a:extLst>
          </p:cNvPr>
          <p:cNvSpPr txBox="1">
            <a:spLocks noChangeArrowheads="1"/>
          </p:cNvSpPr>
          <p:nvPr/>
        </p:nvSpPr>
        <p:spPr bwMode="auto">
          <a:xfrm>
            <a:off x="397072" y="657951"/>
            <a:ext cx="2798763" cy="20928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社名　  　：ソースネクスト株式会社</a:t>
            </a:r>
          </a:p>
          <a:p>
            <a:pPr algn="l">
              <a:spcBef>
                <a:spcPct val="0"/>
              </a:spcBef>
              <a:buFontTx/>
              <a:buNone/>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株式市場：東証プライム（証券番号：</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4344</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事業内容：</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デバイス、パソコンソフト、</a:t>
            </a: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スマホアプリの企画・開発・販売</a:t>
            </a: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設立　　 ：</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1996</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売上高　：</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11,455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月期）</a:t>
            </a:r>
            <a:endPar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所在地　：</a:t>
            </a:r>
            <a:r>
              <a:rPr lang="zh-TW"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東京都千代田区三番町３−８</a:t>
            </a:r>
            <a:endParaRPr lang="en-US" altLang="zh-TW"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泉館三番町 </a:t>
            </a:r>
            <a:r>
              <a:rPr lang="en-US" altLang="zh-TW"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階</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図 47" descr="挿絵 が含まれている画像&#10;&#10;自動的に生成された説明">
            <a:extLst>
              <a:ext uri="{FF2B5EF4-FFF2-40B4-BE49-F238E27FC236}">
                <a16:creationId xmlns:a16="http://schemas.microsoft.com/office/drawing/2014/main" id="{83F5B630-81CB-4DB5-9189-1C29191CB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34" y="718276"/>
            <a:ext cx="19907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44">
            <a:extLst>
              <a:ext uri="{FF2B5EF4-FFF2-40B4-BE49-F238E27FC236}">
                <a16:creationId xmlns:a16="http://schemas.microsoft.com/office/drawing/2014/main" id="{6A80ADFE-867A-25C3-1DE5-D0D8F9FD05AA}"/>
              </a:ext>
            </a:extLst>
          </p:cNvPr>
          <p:cNvSpPr txBox="1">
            <a:spLocks noChangeArrowheads="1"/>
          </p:cNvSpPr>
          <p:nvPr/>
        </p:nvSpPr>
        <p:spPr bwMode="auto">
          <a:xfrm>
            <a:off x="5307024" y="576143"/>
            <a:ext cx="14287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サッと議事録</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AutoMemo</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45">
            <a:extLst>
              <a:ext uri="{FF2B5EF4-FFF2-40B4-BE49-F238E27FC236}">
                <a16:creationId xmlns:a16="http://schemas.microsoft.com/office/drawing/2014/main" id="{216BFD05-E943-CC6B-C137-5736C53260D2}"/>
              </a:ext>
            </a:extLst>
          </p:cNvPr>
          <p:cNvSpPr txBox="1">
            <a:spLocks noChangeArrowheads="1"/>
          </p:cNvSpPr>
          <p:nvPr/>
        </p:nvSpPr>
        <p:spPr bwMode="auto">
          <a:xfrm>
            <a:off x="5158841" y="2744924"/>
            <a:ext cx="163036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累計アカウント数</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を突破</a:t>
            </a:r>
          </a:p>
        </p:txBody>
      </p:sp>
      <p:sp>
        <p:nvSpPr>
          <p:cNvPr id="21" name="テキスト ボックス 44">
            <a:extLst>
              <a:ext uri="{FF2B5EF4-FFF2-40B4-BE49-F238E27FC236}">
                <a16:creationId xmlns:a16="http://schemas.microsoft.com/office/drawing/2014/main" id="{93002856-07ED-ED33-2297-931ED88576A1}"/>
              </a:ext>
            </a:extLst>
          </p:cNvPr>
          <p:cNvSpPr txBox="1">
            <a:spLocks noChangeArrowheads="1"/>
          </p:cNvSpPr>
          <p:nvPr/>
        </p:nvSpPr>
        <p:spPr bwMode="auto">
          <a:xfrm>
            <a:off x="3623407" y="573153"/>
            <a:ext cx="14287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音声翻訳機</a:t>
            </a:r>
          </a:p>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POCKETALK</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テキスト ボックス 44">
            <a:extLst>
              <a:ext uri="{FF2B5EF4-FFF2-40B4-BE49-F238E27FC236}">
                <a16:creationId xmlns:a16="http://schemas.microsoft.com/office/drawing/2014/main" id="{58B73139-B47D-2992-E9D3-41B77829F684}"/>
              </a:ext>
            </a:extLst>
          </p:cNvPr>
          <p:cNvSpPr txBox="1">
            <a:spLocks noChangeArrowheads="1"/>
          </p:cNvSpPr>
          <p:nvPr/>
        </p:nvSpPr>
        <p:spPr bwMode="auto">
          <a:xfrm>
            <a:off x="6789204" y="571551"/>
            <a:ext cx="277230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360°web</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会議カメラ</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KAIGIO CAM360</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spcBef>
                <a:spcPct val="0"/>
              </a:spcBef>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「ミーティングオウル」</a:t>
            </a:r>
          </a:p>
        </p:txBody>
      </p:sp>
      <p:pic>
        <p:nvPicPr>
          <p:cNvPr id="23" name="図 1">
            <a:extLst>
              <a:ext uri="{FF2B5EF4-FFF2-40B4-BE49-F238E27FC236}">
                <a16:creationId xmlns:a16="http://schemas.microsoft.com/office/drawing/2014/main" id="{984C11A0-BB04-FC03-AF0D-A92FB5C113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96"/>
          <a:stretch/>
        </p:blipFill>
        <p:spPr bwMode="auto">
          <a:xfrm>
            <a:off x="7733876" y="1219705"/>
            <a:ext cx="853839" cy="141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3">
            <a:extLst>
              <a:ext uri="{FF2B5EF4-FFF2-40B4-BE49-F238E27FC236}">
                <a16:creationId xmlns:a16="http://schemas.microsoft.com/office/drawing/2014/main" id="{593240A5-9AD2-4829-C279-98FC9320D20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878" r="12847"/>
          <a:stretch/>
        </p:blipFill>
        <p:spPr bwMode="auto">
          <a:xfrm>
            <a:off x="7160363" y="1267568"/>
            <a:ext cx="639867" cy="13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5">
            <a:extLst>
              <a:ext uri="{FF2B5EF4-FFF2-40B4-BE49-F238E27FC236}">
                <a16:creationId xmlns:a16="http://schemas.microsoft.com/office/drawing/2014/main" id="{7F4B4944-2AE8-4B6D-BF25-AAE3D15ED9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1280" y="1982878"/>
            <a:ext cx="1240785" cy="69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descr="KAIGIO CAM360">
            <a:extLst>
              <a:ext uri="{FF2B5EF4-FFF2-40B4-BE49-F238E27FC236}">
                <a16:creationId xmlns:a16="http://schemas.microsoft.com/office/drawing/2014/main" id="{C81A4A48-0891-C131-2AB7-9359E5D1A0C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80" r="5560"/>
          <a:stretch/>
        </p:blipFill>
        <p:spPr bwMode="auto">
          <a:xfrm>
            <a:off x="8421280" y="1211150"/>
            <a:ext cx="1240785" cy="729800"/>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45">
            <a:extLst>
              <a:ext uri="{FF2B5EF4-FFF2-40B4-BE49-F238E27FC236}">
                <a16:creationId xmlns:a16="http://schemas.microsoft.com/office/drawing/2014/main" id="{AC8AD2CF-BE82-AE52-D85C-B89D76C68E06}"/>
              </a:ext>
            </a:extLst>
          </p:cNvPr>
          <p:cNvSpPr txBox="1">
            <a:spLocks noChangeArrowheads="1"/>
          </p:cNvSpPr>
          <p:nvPr/>
        </p:nvSpPr>
        <p:spPr bwMode="auto">
          <a:xfrm>
            <a:off x="6665101" y="2707244"/>
            <a:ext cx="3240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zh-CN" altLang="en-US" sz="1100" b="1" dirty="0">
                <a:latin typeface="Meiryo UI" panose="020B0604030504040204" pitchFamily="50" charset="-128"/>
                <a:ea typeface="Meiryo UI" panose="020B0604030504040204" pitchFamily="50" charset="-128"/>
                <a:cs typeface="Meiryo UI" panose="020B0604030504040204" pitchFamily="50" charset="-128"/>
              </a:rPr>
              <a:t>国内出荷台数</a:t>
            </a:r>
            <a:r>
              <a:rPr lang="en-US" altLang="zh-CN"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万台</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を突破</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国内従業員数ベスト</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社の半数以上で導入！</a:t>
            </a:r>
          </a:p>
          <a:p>
            <a:pPr>
              <a:spcBef>
                <a:spcPct val="0"/>
              </a:spcBef>
              <a:buFontTx/>
              <a:buNone/>
            </a:pP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4FBB2505-4B8B-BA6C-0922-D9359968138A}"/>
              </a:ext>
            </a:extLst>
          </p:cNvPr>
          <p:cNvPicPr>
            <a:picLocks noChangeAspect="1"/>
          </p:cNvPicPr>
          <p:nvPr/>
        </p:nvPicPr>
        <p:blipFill>
          <a:blip r:embed="rId9"/>
          <a:stretch>
            <a:fillRect/>
          </a:stretch>
        </p:blipFill>
        <p:spPr>
          <a:xfrm>
            <a:off x="5103866" y="1332646"/>
            <a:ext cx="1964293" cy="1255938"/>
          </a:xfrm>
          <a:prstGeom prst="rect">
            <a:avLst/>
          </a:prstGeom>
        </p:spPr>
      </p:pic>
      <p:pic>
        <p:nvPicPr>
          <p:cNvPr id="18" name="Google Shape;234;p8">
            <a:extLst>
              <a:ext uri="{FF2B5EF4-FFF2-40B4-BE49-F238E27FC236}">
                <a16:creationId xmlns:a16="http://schemas.microsoft.com/office/drawing/2014/main" id="{4F6651DE-C80C-F1EF-8A33-68A03C42D73F}"/>
              </a:ext>
            </a:extLst>
          </p:cNvPr>
          <p:cNvPicPr preferRelativeResize="0"/>
          <p:nvPr/>
        </p:nvPicPr>
        <p:blipFill rotWithShape="1">
          <a:blip r:embed="rId10">
            <a:alphaModFix/>
          </a:blip>
          <a:srcRect b="1940"/>
          <a:stretch/>
        </p:blipFill>
        <p:spPr>
          <a:xfrm>
            <a:off x="3929794" y="1186413"/>
            <a:ext cx="932276" cy="1474006"/>
          </a:xfrm>
          <a:prstGeom prst="rect">
            <a:avLst/>
          </a:prstGeom>
          <a:noFill/>
          <a:ln>
            <a:noFill/>
          </a:ln>
        </p:spPr>
      </p:pic>
      <p:sp>
        <p:nvSpPr>
          <p:cNvPr id="5" name="テキスト ボックス 4">
            <a:extLst>
              <a:ext uri="{FF2B5EF4-FFF2-40B4-BE49-F238E27FC236}">
                <a16:creationId xmlns:a16="http://schemas.microsoft.com/office/drawing/2014/main" id="{D7CFCE10-06FC-2078-817B-3D4316CE2E90}"/>
              </a:ext>
            </a:extLst>
          </p:cNvPr>
          <p:cNvSpPr txBox="1"/>
          <p:nvPr/>
        </p:nvSpPr>
        <p:spPr>
          <a:xfrm>
            <a:off x="397072" y="2851629"/>
            <a:ext cx="2783056" cy="469359"/>
          </a:xfrm>
          <a:prstGeom prst="rect">
            <a:avLst/>
          </a:prstGeom>
          <a:noFill/>
        </p:spPr>
        <p:txBody>
          <a:bodyPr wrap="square">
            <a:spAutoFit/>
          </a:bodyPr>
          <a:lstStyle/>
          <a:p>
            <a:pPr algn="l" eaLnBrk="1" hangingPunct="1">
              <a:buFontTx/>
              <a:buNone/>
              <a:defRPr/>
            </a:pPr>
            <a:r>
              <a:rPr lang="ja-JP" altLang="en-US" sz="1400" b="1" u="sng" kern="0" dirty="0">
                <a:solidFill>
                  <a:srgbClr val="0000FF"/>
                </a:solidFill>
                <a:effectLst/>
                <a:latin typeface="Meiryo UI" panose="020B0604030504040204" pitchFamily="50" charset="-128"/>
                <a:ea typeface="Meiryo UI" panose="020B0604030504040204" pitchFamily="50" charset="-128"/>
                <a:hlinkClick r:id="rId11"/>
              </a:rPr>
              <a:t>主要製品・サービス一覧</a:t>
            </a:r>
            <a:endParaRPr lang="ja-JP" altLang="en-US" sz="1400" b="1" u="sng" kern="0" dirty="0">
              <a:solidFill>
                <a:srgbClr val="0000FF"/>
              </a:solidFill>
              <a:effectLst/>
              <a:latin typeface="Meiryo UI" panose="020B0604030504040204" pitchFamily="50" charset="-128"/>
              <a:ea typeface="Meiryo UI" panose="020B0604030504040204" pitchFamily="50" charset="-128"/>
            </a:endParaRPr>
          </a:p>
          <a:p>
            <a:pPr algn="l" eaLnBrk="1" hangingPunct="1">
              <a:buFontTx/>
              <a:buNone/>
              <a:defRPr/>
            </a:pPr>
            <a:r>
              <a:rPr lang="en-US" altLang="ja-JP" sz="1000" b="1" dirty="0">
                <a:solidFill>
                  <a:schemeClr val="tx1"/>
                </a:solidFill>
                <a:effectLst/>
                <a:latin typeface="Meiryo UI" panose="020B0604030504040204" pitchFamily="50" charset="-128"/>
                <a:ea typeface="Meiryo UI" panose="020B0604030504040204" pitchFamily="50" charset="-128"/>
              </a:rPr>
              <a:t>※</a:t>
            </a:r>
            <a:r>
              <a:rPr lang="ja-JP" altLang="en-US" sz="1000" b="1" dirty="0">
                <a:solidFill>
                  <a:schemeClr val="tx1"/>
                </a:solidFill>
                <a:effectLst/>
                <a:latin typeface="Meiryo UI" panose="020B0604030504040204" pitchFamily="50" charset="-128"/>
                <a:ea typeface="Meiryo UI" panose="020B0604030504040204" pitchFamily="50" charset="-128"/>
              </a:rPr>
              <a:t>クリックすると一覧カタログ資料を</a:t>
            </a:r>
            <a:r>
              <a:rPr lang="en-US" altLang="ja-JP" sz="1000" b="1" dirty="0">
                <a:solidFill>
                  <a:schemeClr val="tx1"/>
                </a:solidFill>
                <a:effectLst/>
                <a:latin typeface="Meiryo UI" panose="020B0604030504040204" pitchFamily="50" charset="-128"/>
                <a:ea typeface="Meiryo UI" panose="020B0604030504040204" pitchFamily="50" charset="-128"/>
              </a:rPr>
              <a:t>DL</a:t>
            </a:r>
            <a:r>
              <a:rPr lang="ja-JP" altLang="en-US" sz="1000" b="1" dirty="0">
                <a:solidFill>
                  <a:schemeClr val="tx1"/>
                </a:solidFill>
                <a:effectLst/>
                <a:latin typeface="Meiryo UI" panose="020B0604030504040204" pitchFamily="50" charset="-128"/>
                <a:ea typeface="Meiryo UI" panose="020B0604030504040204" pitchFamily="50" charset="-128"/>
              </a:rPr>
              <a:t>できます</a:t>
            </a:r>
            <a:endParaRPr lang="en-US" altLang="ja-JP" sz="1000" b="1" dirty="0">
              <a:solidFill>
                <a:schemeClr val="tx1"/>
              </a:solidFill>
              <a:effectLs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1D7C5AC-523B-BD51-E4E9-1B8CC481D544}"/>
              </a:ext>
            </a:extLst>
          </p:cNvPr>
          <p:cNvSpPr txBox="1">
            <a:spLocks noChangeArrowheads="1"/>
          </p:cNvSpPr>
          <p:nvPr/>
        </p:nvSpPr>
        <p:spPr bwMode="auto">
          <a:xfrm>
            <a:off x="423534" y="5190322"/>
            <a:ext cx="91180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ソフトウェアの製品価格を</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1,980</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円に統一、セキュリティの更新料</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円の「</a:t>
            </a: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ZERO</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」ブランドなど、多くのパソコンソフトの常識を変えてきました。</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図 43">
            <a:extLst>
              <a:ext uri="{FF2B5EF4-FFF2-40B4-BE49-F238E27FC236}">
                <a16:creationId xmlns:a16="http://schemas.microsoft.com/office/drawing/2014/main" id="{3E3FD70C-4D0F-9D46-DF8B-12E4B697AD31}"/>
              </a:ext>
            </a:extLst>
          </p:cNvPr>
          <p:cNvPicPr>
            <a:picLocks noChangeAspect="1"/>
          </p:cNvPicPr>
          <p:nvPr/>
        </p:nvPicPr>
        <p:blipFill>
          <a:blip r:embed="rId12"/>
          <a:stretch>
            <a:fillRect/>
          </a:stretch>
        </p:blipFill>
        <p:spPr>
          <a:xfrm>
            <a:off x="8008447" y="4257251"/>
            <a:ext cx="825665" cy="825665"/>
          </a:xfrm>
          <a:prstGeom prst="rect">
            <a:avLst/>
          </a:prstGeom>
        </p:spPr>
      </p:pic>
      <p:pic>
        <p:nvPicPr>
          <p:cNvPr id="48" name="図 47" descr="ロゴ&#10;&#10;低い精度で自動的に生成された説明">
            <a:extLst>
              <a:ext uri="{FF2B5EF4-FFF2-40B4-BE49-F238E27FC236}">
                <a16:creationId xmlns:a16="http://schemas.microsoft.com/office/drawing/2014/main" id="{33BC84EF-70FB-7282-A138-EA82E665C6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71535" y="4254852"/>
            <a:ext cx="830463" cy="830463"/>
          </a:xfrm>
          <a:prstGeom prst="rect">
            <a:avLst/>
          </a:prstGeom>
        </p:spPr>
      </p:pic>
      <p:pic>
        <p:nvPicPr>
          <p:cNvPr id="8" name="図 7">
            <a:extLst>
              <a:ext uri="{FF2B5EF4-FFF2-40B4-BE49-F238E27FC236}">
                <a16:creationId xmlns:a16="http://schemas.microsoft.com/office/drawing/2014/main" id="{98BD38BC-628B-F9E6-CE63-78AC69E8EFF6}"/>
              </a:ext>
            </a:extLst>
          </p:cNvPr>
          <p:cNvPicPr>
            <a:picLocks noChangeAspect="1"/>
          </p:cNvPicPr>
          <p:nvPr/>
        </p:nvPicPr>
        <p:blipFill>
          <a:blip r:embed="rId14"/>
          <a:stretch>
            <a:fillRect/>
          </a:stretch>
        </p:blipFill>
        <p:spPr>
          <a:xfrm>
            <a:off x="1013626" y="4258702"/>
            <a:ext cx="822763" cy="822763"/>
          </a:xfrm>
          <a:prstGeom prst="rect">
            <a:avLst/>
          </a:prstGeom>
        </p:spPr>
      </p:pic>
      <p:grpSp>
        <p:nvGrpSpPr>
          <p:cNvPr id="19" name="グループ化 18">
            <a:extLst>
              <a:ext uri="{FF2B5EF4-FFF2-40B4-BE49-F238E27FC236}">
                <a16:creationId xmlns:a16="http://schemas.microsoft.com/office/drawing/2014/main" id="{E2A9D49D-5EDB-0B3E-CC12-9420AFA9C882}"/>
              </a:ext>
            </a:extLst>
          </p:cNvPr>
          <p:cNvGrpSpPr/>
          <p:nvPr/>
        </p:nvGrpSpPr>
        <p:grpSpPr>
          <a:xfrm>
            <a:off x="217128" y="5712511"/>
            <a:ext cx="9344384" cy="499253"/>
            <a:chOff x="217128" y="5965265"/>
            <a:chExt cx="9344384" cy="499253"/>
          </a:xfrm>
        </p:grpSpPr>
        <p:sp>
          <p:nvSpPr>
            <p:cNvPr id="15" name="四角形: 角を丸くする 14">
              <a:extLst>
                <a:ext uri="{FF2B5EF4-FFF2-40B4-BE49-F238E27FC236}">
                  <a16:creationId xmlns:a16="http://schemas.microsoft.com/office/drawing/2014/main" id="{58805F51-76A7-33CB-993C-25FEBB753F19}"/>
                </a:ext>
              </a:extLst>
            </p:cNvPr>
            <p:cNvSpPr/>
            <p:nvPr/>
          </p:nvSpPr>
          <p:spPr bwMode="auto">
            <a:xfrm>
              <a:off x="522012" y="5965265"/>
              <a:ext cx="9039500" cy="499253"/>
            </a:xfrm>
            <a:prstGeom prst="roundRect">
              <a:avLst/>
            </a:prstGeom>
            <a:solidFill>
              <a:schemeClr val="bg1"/>
            </a:solidFill>
            <a:ln w="9525" cap="flat" cmpd="sng" algn="ctr">
              <a:solidFill>
                <a:srgbClr val="01A5E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A61EE568-9201-DD84-DFB2-CC1870B813D0}"/>
                </a:ext>
              </a:extLst>
            </p:cNvPr>
            <p:cNvSpPr txBox="1"/>
            <p:nvPr/>
          </p:nvSpPr>
          <p:spPr>
            <a:xfrm>
              <a:off x="217128" y="5999448"/>
              <a:ext cx="9344384" cy="430887"/>
            </a:xfrm>
            <a:prstGeom prst="rect">
              <a:avLst/>
            </a:prstGeom>
            <a:noFill/>
          </p:spPr>
          <p:txBody>
            <a:bodyPr wrap="square">
              <a:spAutoFit/>
            </a:bodyPr>
            <a:lstStyle/>
            <a:p>
              <a:r>
                <a:rPr lang="ja-JP" altLang="en-US" sz="1200" dirty="0">
                  <a:solidFill>
                    <a:schemeClr val="tx1"/>
                  </a:solidFill>
                  <a:latin typeface="Meiryo UI" panose="020B0604030504040204" pitchFamily="50" charset="-128"/>
                  <a:ea typeface="Meiryo UI" panose="020B0604030504040204" pitchFamily="50" charset="-128"/>
                </a:rPr>
                <a:t>当社は、情報セキュリティマネジメントシステム（</a:t>
              </a:r>
              <a:r>
                <a:rPr lang="en-US" altLang="ja-JP" sz="1200" dirty="0">
                  <a:solidFill>
                    <a:schemeClr val="tx1"/>
                  </a:solidFill>
                  <a:latin typeface="Meiryo UI" panose="020B0604030504040204" pitchFamily="50" charset="-128"/>
                  <a:ea typeface="Meiryo UI" panose="020B0604030504040204" pitchFamily="50" charset="-128"/>
                </a:rPr>
                <a:t>ISMS</a:t>
              </a:r>
              <a:r>
                <a:rPr lang="ja-JP" altLang="en-US" sz="1200" dirty="0">
                  <a:solidFill>
                    <a:schemeClr val="tx1"/>
                  </a:solidFill>
                  <a:latin typeface="Meiryo UI" panose="020B0604030504040204" pitchFamily="50" charset="-128"/>
                  <a:ea typeface="Meiryo UI" panose="020B0604030504040204" pitchFamily="50" charset="-128"/>
                </a:rPr>
                <a:t>）の国際規格である「</a:t>
              </a:r>
              <a:r>
                <a:rPr lang="en-US" altLang="ja-JP" sz="1200" dirty="0">
                  <a:solidFill>
                    <a:schemeClr val="tx1"/>
                  </a:solidFill>
                  <a:latin typeface="Meiryo UI" panose="020B0604030504040204" pitchFamily="50" charset="-128"/>
                  <a:ea typeface="Meiryo UI" panose="020B0604030504040204" pitchFamily="50" charset="-128"/>
                </a:rPr>
                <a:t>ISO /IEC 27001</a:t>
              </a:r>
              <a:r>
                <a:rPr lang="ja-JP" altLang="en-US" sz="1200" dirty="0">
                  <a:solidFill>
                    <a:schemeClr val="tx1"/>
                  </a:solidFill>
                  <a:latin typeface="Meiryo UI" panose="020B0604030504040204" pitchFamily="50" charset="-128"/>
                  <a:ea typeface="Meiryo UI" panose="020B0604030504040204" pitchFamily="50" charset="-128"/>
                </a:rPr>
                <a:t>」の</a:t>
              </a:r>
              <a:r>
                <a:rPr lang="ja-JP" altLang="en-US" sz="1200">
                  <a:solidFill>
                    <a:schemeClr val="tx1"/>
                  </a:solidFill>
                  <a:latin typeface="Meiryo UI" panose="020B0604030504040204" pitchFamily="50" charset="-128"/>
                  <a:ea typeface="Meiryo UI" panose="020B0604030504040204" pitchFamily="50" charset="-128"/>
                </a:rPr>
                <a:t>認証取得しています。</a:t>
              </a:r>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認証範囲：パソコン・スマートフォンソフトウェアおよびハードウェア製品の開発、及び自社</a:t>
              </a:r>
              <a:r>
                <a:rPr lang="en-US" altLang="ja-JP" sz="1000" dirty="0">
                  <a:solidFill>
                    <a:schemeClr val="tx1"/>
                  </a:solidFill>
                  <a:latin typeface="Meiryo UI" panose="020B0604030504040204" pitchFamily="50" charset="-128"/>
                  <a:ea typeface="Meiryo UI" panose="020B0604030504040204" pitchFamily="50" charset="-128"/>
                </a:rPr>
                <a:t>EC</a:t>
              </a:r>
              <a:r>
                <a:rPr lang="ja-JP" altLang="en-US" sz="1000" dirty="0">
                  <a:solidFill>
                    <a:schemeClr val="tx1"/>
                  </a:solidFill>
                  <a:latin typeface="Meiryo UI" panose="020B0604030504040204" pitchFamily="50" charset="-128"/>
                  <a:ea typeface="Meiryo UI" panose="020B0604030504040204" pitchFamily="50" charset="-128"/>
                </a:rPr>
                <a:t>サイトの運営、サポート業務</a:t>
              </a:r>
            </a:p>
          </p:txBody>
        </p:sp>
      </p:grpSp>
      <p:sp>
        <p:nvSpPr>
          <p:cNvPr id="25" name="四角形: 角を丸くする 24">
            <a:extLst>
              <a:ext uri="{FF2B5EF4-FFF2-40B4-BE49-F238E27FC236}">
                <a16:creationId xmlns:a16="http://schemas.microsoft.com/office/drawing/2014/main" id="{6FE33D57-B304-C7E9-BFA2-6186D25BD248}"/>
              </a:ext>
            </a:extLst>
          </p:cNvPr>
          <p:cNvSpPr/>
          <p:nvPr/>
        </p:nvSpPr>
        <p:spPr bwMode="auto">
          <a:xfrm>
            <a:off x="416496" y="3566883"/>
            <a:ext cx="2766714" cy="468631"/>
          </a:xfrm>
          <a:prstGeom prst="roundRect">
            <a:avLst>
              <a:gd name="adj" fmla="val 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ＰＣソフト</a:t>
            </a: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タイトル</a:t>
            </a:r>
          </a:p>
        </p:txBody>
      </p:sp>
      <p:sp>
        <p:nvSpPr>
          <p:cNvPr id="28" name="四角形: 角を丸くする 27">
            <a:extLst>
              <a:ext uri="{FF2B5EF4-FFF2-40B4-BE49-F238E27FC236}">
                <a16:creationId xmlns:a16="http://schemas.microsoft.com/office/drawing/2014/main" id="{E21DD4E4-B03C-51DF-FFB2-43F63BB2074B}"/>
              </a:ext>
            </a:extLst>
          </p:cNvPr>
          <p:cNvSpPr/>
          <p:nvPr/>
        </p:nvSpPr>
        <p:spPr bwMode="auto">
          <a:xfrm>
            <a:off x="3276344" y="3567763"/>
            <a:ext cx="2052000" cy="468631"/>
          </a:xfrm>
          <a:prstGeom prst="roundRect">
            <a:avLst>
              <a:gd name="adj" fmla="val 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スマホアプリ</a:t>
            </a: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タイトル</a:t>
            </a:r>
          </a:p>
        </p:txBody>
      </p:sp>
      <p:sp>
        <p:nvSpPr>
          <p:cNvPr id="29" name="四角形: 角を丸くする 28">
            <a:extLst>
              <a:ext uri="{FF2B5EF4-FFF2-40B4-BE49-F238E27FC236}">
                <a16:creationId xmlns:a16="http://schemas.microsoft.com/office/drawing/2014/main" id="{E5E74586-59F5-7774-4BBA-0DA3995405F3}"/>
              </a:ext>
            </a:extLst>
          </p:cNvPr>
          <p:cNvSpPr/>
          <p:nvPr/>
        </p:nvSpPr>
        <p:spPr bwMode="auto">
          <a:xfrm>
            <a:off x="5421478" y="3564131"/>
            <a:ext cx="2052000" cy="468631"/>
          </a:xfrm>
          <a:prstGeom prst="roundRect">
            <a:avLst>
              <a:gd name="adj" fmla="val 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登録ユーザー</a:t>
            </a:r>
          </a:p>
          <a:p>
            <a:pPr marL="0" marR="0" indent="0" defTabSz="914400" rtl="0" eaLnBrk="1" fontAlgn="base" latinLnBrk="0" hangingPunct="1">
              <a:lnSpc>
                <a:spcPct val="100000"/>
              </a:lnSpc>
              <a:spcBef>
                <a:spcPct val="0"/>
              </a:spcBef>
              <a:spcAft>
                <a:spcPct val="0"/>
              </a:spcAft>
              <a:buClrTx/>
              <a:buSzTx/>
              <a:buFontTx/>
              <a:buNone/>
              <a:tabLst/>
            </a:pPr>
            <a:r>
              <a:rPr kumimoji="1"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2,000</a:t>
            </a:r>
            <a:r>
              <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万人以上</a:t>
            </a:r>
          </a:p>
        </p:txBody>
      </p:sp>
      <p:sp>
        <p:nvSpPr>
          <p:cNvPr id="47" name="四角形: 角を丸くする 46">
            <a:extLst>
              <a:ext uri="{FF2B5EF4-FFF2-40B4-BE49-F238E27FC236}">
                <a16:creationId xmlns:a16="http://schemas.microsoft.com/office/drawing/2014/main" id="{DDFCECF6-9040-6524-D003-CAB241069361}"/>
              </a:ext>
            </a:extLst>
          </p:cNvPr>
          <p:cNvSpPr/>
          <p:nvPr/>
        </p:nvSpPr>
        <p:spPr bwMode="auto">
          <a:xfrm>
            <a:off x="7566612" y="3559417"/>
            <a:ext cx="2052000" cy="468631"/>
          </a:xfrm>
          <a:prstGeom prst="roundRect">
            <a:avLst>
              <a:gd name="adj" fmla="val 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zh-TW" altLang="en-US" sz="1050" b="1" dirty="0">
                <a:latin typeface="メイリオ" panose="020B0604030504040204" pitchFamily="50" charset="-128"/>
                <a:ea typeface="メイリオ" panose="020B0604030504040204" pitchFamily="50" charset="-128"/>
                <a:cs typeface="メイリオ" panose="020B0604030504040204" pitchFamily="50" charset="-128"/>
              </a:rPr>
              <a:t>累計出荷</a:t>
            </a: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050" b="1" dirty="0">
                <a:latin typeface="メイリオ" panose="020B0604030504040204" pitchFamily="50" charset="-128"/>
                <a:ea typeface="メイリオ" panose="020B0604030504040204" pitchFamily="50" charset="-128"/>
                <a:cs typeface="メイリオ" panose="020B0604030504040204" pitchFamily="50" charset="-128"/>
              </a:rPr>
              <a:t>5,000</a:t>
            </a:r>
            <a:r>
              <a:rPr kumimoji="1" lang="zh-TW" altLang="en-US" sz="1050" b="1" dirty="0">
                <a:latin typeface="メイリオ" panose="020B0604030504040204" pitchFamily="50" charset="-128"/>
                <a:ea typeface="メイリオ" panose="020B0604030504040204" pitchFamily="50" charset="-128"/>
                <a:cs typeface="メイリオ" panose="020B0604030504040204" pitchFamily="50" charset="-128"/>
              </a:rPr>
              <a:t>万本以上</a:t>
            </a:r>
          </a:p>
        </p:txBody>
      </p:sp>
      <p:pic>
        <p:nvPicPr>
          <p:cNvPr id="4" name="図 3">
            <a:extLst>
              <a:ext uri="{FF2B5EF4-FFF2-40B4-BE49-F238E27FC236}">
                <a16:creationId xmlns:a16="http://schemas.microsoft.com/office/drawing/2014/main" id="{F1C3D23F-4E4E-6FDC-971F-D08B23D9951F}"/>
              </a:ext>
            </a:extLst>
          </p:cNvPr>
          <p:cNvPicPr>
            <a:picLocks noChangeAspect="1"/>
          </p:cNvPicPr>
          <p:nvPr/>
        </p:nvPicPr>
        <p:blipFill>
          <a:blip r:embed="rId15"/>
          <a:stretch>
            <a:fillRect/>
          </a:stretch>
        </p:blipFill>
        <p:spPr>
          <a:xfrm>
            <a:off x="5674246" y="4249510"/>
            <a:ext cx="841147" cy="841147"/>
          </a:xfrm>
          <a:prstGeom prst="rect">
            <a:avLst/>
          </a:prstGeom>
        </p:spPr>
      </p:pic>
      <p:pic>
        <p:nvPicPr>
          <p:cNvPr id="7" name="図 6">
            <a:extLst>
              <a:ext uri="{FF2B5EF4-FFF2-40B4-BE49-F238E27FC236}">
                <a16:creationId xmlns:a16="http://schemas.microsoft.com/office/drawing/2014/main" id="{E16460AE-FF42-DA32-025B-A5B62648D727}"/>
              </a:ext>
            </a:extLst>
          </p:cNvPr>
          <p:cNvPicPr>
            <a:picLocks noChangeAspect="1"/>
          </p:cNvPicPr>
          <p:nvPr/>
        </p:nvPicPr>
        <p:blipFill>
          <a:blip r:embed="rId16"/>
          <a:stretch>
            <a:fillRect/>
          </a:stretch>
        </p:blipFill>
        <p:spPr>
          <a:xfrm>
            <a:off x="3337144" y="4257251"/>
            <a:ext cx="825665" cy="825665"/>
          </a:xfrm>
          <a:prstGeom prst="rect">
            <a:avLst/>
          </a:prstGeom>
        </p:spPr>
      </p:pic>
      <p:pic>
        <p:nvPicPr>
          <p:cNvPr id="20" name="図 19">
            <a:extLst>
              <a:ext uri="{FF2B5EF4-FFF2-40B4-BE49-F238E27FC236}">
                <a16:creationId xmlns:a16="http://schemas.microsoft.com/office/drawing/2014/main" id="{6E9E5AFD-2652-EEA7-1AAA-EDE30F72AB93}"/>
              </a:ext>
            </a:extLst>
          </p:cNvPr>
          <p:cNvPicPr>
            <a:picLocks noChangeAspect="1"/>
          </p:cNvPicPr>
          <p:nvPr/>
        </p:nvPicPr>
        <p:blipFill>
          <a:blip r:embed="rId17"/>
          <a:stretch>
            <a:fillRect/>
          </a:stretch>
        </p:blipFill>
        <p:spPr>
          <a:xfrm>
            <a:off x="4497954" y="4249510"/>
            <a:ext cx="841147" cy="841147"/>
          </a:xfrm>
          <a:prstGeom prst="rect">
            <a:avLst/>
          </a:prstGeom>
        </p:spPr>
      </p:pic>
      <p:pic>
        <p:nvPicPr>
          <p:cNvPr id="2" name="図 1" descr="ロゴ&#10;&#10;低い精度で自動的に生成された説明">
            <a:extLst>
              <a:ext uri="{FF2B5EF4-FFF2-40B4-BE49-F238E27FC236}">
                <a16:creationId xmlns:a16="http://schemas.microsoft.com/office/drawing/2014/main" id="{9AC2629C-F44E-3BD8-C7F0-7072A3DCE7E5}"/>
              </a:ext>
            </a:extLst>
          </p:cNvPr>
          <p:cNvPicPr>
            <a:picLocks noChangeAspect="1"/>
          </p:cNvPicPr>
          <p:nvPr/>
        </p:nvPicPr>
        <p:blipFill>
          <a:blip r:embed="rId13" cstate="print">
            <a:extLst>
              <a:ext uri="{28A0092B-C50C-407E-A947-70E740481C1C}">
                <a14:useLocalDpi xmlns:a14="http://schemas.microsoft.com/office/drawing/2010/main" val="0"/>
              </a:ext>
            </a:extLst>
          </a:blip>
          <a:srcRect l="78130" t="70351" b="3445"/>
          <a:stretch>
            <a:fillRect/>
          </a:stretch>
        </p:blipFill>
        <p:spPr>
          <a:xfrm>
            <a:off x="2820380" y="4633950"/>
            <a:ext cx="181618" cy="217615"/>
          </a:xfrm>
          <a:prstGeom prst="rect">
            <a:avLst/>
          </a:prstGeom>
        </p:spPr>
      </p:pic>
      <p:pic>
        <p:nvPicPr>
          <p:cNvPr id="13" name="図 12" descr="ロゴ&#10;&#10;低い精度で自動的に生成された説明">
            <a:extLst>
              <a:ext uri="{FF2B5EF4-FFF2-40B4-BE49-F238E27FC236}">
                <a16:creationId xmlns:a16="http://schemas.microsoft.com/office/drawing/2014/main" id="{B42219FC-3F5C-8A97-D014-33A2F339AB77}"/>
              </a:ext>
            </a:extLst>
          </p:cNvPr>
          <p:cNvPicPr>
            <a:picLocks noChangeAspect="1"/>
          </p:cNvPicPr>
          <p:nvPr/>
        </p:nvPicPr>
        <p:blipFill>
          <a:blip r:embed="rId13" cstate="print">
            <a:extLst>
              <a:ext uri="{28A0092B-C50C-407E-A947-70E740481C1C}">
                <a14:useLocalDpi xmlns:a14="http://schemas.microsoft.com/office/drawing/2010/main" val="0"/>
              </a:ext>
            </a:extLst>
          </a:blip>
          <a:srcRect l="65124" t="65573" r="928" b="30120"/>
          <a:stretch>
            <a:fillRect/>
          </a:stretch>
        </p:blipFill>
        <p:spPr>
          <a:xfrm>
            <a:off x="2679415" y="4689140"/>
            <a:ext cx="322583" cy="108012"/>
          </a:xfrm>
          <a:prstGeom prst="rect">
            <a:avLst/>
          </a:prstGeom>
        </p:spPr>
      </p:pic>
    </p:spTree>
    <p:extLst>
      <p:ext uri="{BB962C8B-B14F-4D97-AF65-F5344CB8AC3E}">
        <p14:creationId xmlns:p14="http://schemas.microsoft.com/office/powerpoint/2010/main" val="15680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ECFE-8387-AFB7-D8F0-B9DC5F523536}"/>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C04D1849-FCDB-C1C7-5E2E-EDA0F09B67E5}"/>
              </a:ext>
            </a:extLst>
          </p:cNvPr>
          <p:cNvSpPr/>
          <p:nvPr/>
        </p:nvSpPr>
        <p:spPr>
          <a:xfrm>
            <a:off x="620267" y="847659"/>
            <a:ext cx="8673355" cy="17434"/>
          </a:xfrm>
          <a:prstGeom prst="rect">
            <a:avLst/>
          </a:prstGeom>
          <a:solidFill>
            <a:srgbClr val="0056B3"/>
          </a:solidFill>
          <a:ln/>
        </p:spPr>
        <p:txBody>
          <a:bodyPr/>
          <a:lstStyle/>
          <a:p>
            <a:endParaRPr lang="ja-JP" altLang="en-US" sz="1502"/>
          </a:p>
        </p:txBody>
      </p:sp>
      <p:sp>
        <p:nvSpPr>
          <p:cNvPr id="4" name="Text 2">
            <a:extLst>
              <a:ext uri="{FF2B5EF4-FFF2-40B4-BE49-F238E27FC236}">
                <a16:creationId xmlns:a16="http://schemas.microsoft.com/office/drawing/2014/main" id="{33E49B2C-FE59-805E-FE22-27FA5510795E}"/>
              </a:ext>
            </a:extLst>
          </p:cNvPr>
          <p:cNvSpPr txBox="1"/>
          <p:nvPr/>
        </p:nvSpPr>
        <p:spPr>
          <a:xfrm>
            <a:off x="620267" y="354506"/>
            <a:ext cx="2430067" cy="398508"/>
          </a:xfrm>
          <a:prstGeom prst="rect">
            <a:avLst/>
          </a:prstGeom>
          <a:noFill/>
          <a:ln/>
        </p:spPr>
        <p:txBody>
          <a:bodyPr wrap="square" lIns="0" tIns="0" rIns="0" bIns="0" rtlCol="0" anchor="ctr"/>
          <a:lstStyle/>
          <a:p>
            <a:r>
              <a:rPr lang="ja-JP" altLang="en-US" sz="2088" b="1" dirty="0">
                <a:solidFill>
                  <a:srgbClr val="0056B3"/>
                </a:solidFill>
                <a:latin typeface="Meiryo UI" pitchFamily="34" charset="0"/>
                <a:ea typeface="Meiryo UI" pitchFamily="34" charset="-122"/>
                <a:cs typeface="Meiryo UI" pitchFamily="34" charset="-120"/>
              </a:rPr>
              <a:t>専用端末 比較</a:t>
            </a:r>
            <a:endParaRPr lang="en-US" sz="2088" dirty="0"/>
          </a:p>
        </p:txBody>
      </p:sp>
      <p:pic>
        <p:nvPicPr>
          <p:cNvPr id="2" name="図 1">
            <a:extLst>
              <a:ext uri="{FF2B5EF4-FFF2-40B4-BE49-F238E27FC236}">
                <a16:creationId xmlns:a16="http://schemas.microsoft.com/office/drawing/2014/main" id="{F5CC3796-CA96-54FA-0BD6-9D5F07DF6C93}"/>
              </a:ext>
            </a:extLst>
          </p:cNvPr>
          <p:cNvPicPr>
            <a:picLocks noChangeAspect="1"/>
          </p:cNvPicPr>
          <p:nvPr/>
        </p:nvPicPr>
        <p:blipFill>
          <a:blip r:embed="rId3"/>
          <a:stretch>
            <a:fillRect/>
          </a:stretch>
        </p:blipFill>
        <p:spPr>
          <a:xfrm>
            <a:off x="727285" y="959738"/>
            <a:ext cx="8566337" cy="5472459"/>
          </a:xfrm>
          <a:prstGeom prst="rect">
            <a:avLst/>
          </a:prstGeom>
        </p:spPr>
      </p:pic>
    </p:spTree>
    <p:extLst>
      <p:ext uri="{BB962C8B-B14F-4D97-AF65-F5344CB8AC3E}">
        <p14:creationId xmlns:p14="http://schemas.microsoft.com/office/powerpoint/2010/main" val="96532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46913"/>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6" y="346204"/>
            <a:ext cx="1423005" cy="173517"/>
          </a:xfrm>
          <a:prstGeom prst="rect">
            <a:avLst/>
          </a:prstGeom>
          <a:noFill/>
          <a:ln/>
        </p:spPr>
        <p:txBody>
          <a:bodyPr wrap="square" lIns="0" tIns="0" rIns="0" bIns="0" rtlCol="0" anchor="ctr"/>
          <a:lstStyle/>
          <a:p>
            <a:r>
              <a:rPr lang="en-US" sz="908" b="1" dirty="0">
                <a:solidFill>
                  <a:srgbClr val="666666"/>
                </a:solidFill>
                <a:latin typeface="Meiryo UI" pitchFamily="34" charset="0"/>
                <a:ea typeface="Meiryo UI" pitchFamily="34" charset="-122"/>
                <a:cs typeface="Meiryo UI" pitchFamily="34" charset="-120"/>
              </a:rPr>
              <a:t>AI文字起こしの市場背景</a:t>
            </a:r>
            <a:endParaRPr lang="en-US" sz="908" dirty="0"/>
          </a:p>
        </p:txBody>
      </p:sp>
      <p:sp>
        <p:nvSpPr>
          <p:cNvPr id="5" name="Text 3"/>
          <p:cNvSpPr txBox="1"/>
          <p:nvPr/>
        </p:nvSpPr>
        <p:spPr>
          <a:xfrm>
            <a:off x="620266" y="553760"/>
            <a:ext cx="4895003"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AI文字起こしは全社活用のフェーズへ</a:t>
            </a:r>
            <a:endParaRPr lang="en-US" sz="2088" dirty="0"/>
          </a:p>
        </p:txBody>
      </p:sp>
      <p:sp>
        <p:nvSpPr>
          <p:cNvPr id="6" name="Shape 4"/>
          <p:cNvSpPr/>
          <p:nvPr/>
        </p:nvSpPr>
        <p:spPr>
          <a:xfrm>
            <a:off x="620267" y="1280207"/>
            <a:ext cx="8673355" cy="777921"/>
          </a:xfrm>
          <a:prstGeom prst="roundRect">
            <a:avLst>
              <a:gd name="adj" fmla="val 14230"/>
            </a:avLst>
          </a:prstGeom>
          <a:solidFill>
            <a:srgbClr val="F0F7FF"/>
          </a:solidFill>
          <a:ln/>
        </p:spPr>
        <p:txBody>
          <a:bodyPr/>
          <a:lstStyle/>
          <a:p>
            <a:endParaRPr lang="ja-JP" altLang="en-US" sz="1502"/>
          </a:p>
        </p:txBody>
      </p:sp>
      <p:sp>
        <p:nvSpPr>
          <p:cNvPr id="7" name="Shape 5"/>
          <p:cNvSpPr/>
          <p:nvPr/>
        </p:nvSpPr>
        <p:spPr>
          <a:xfrm>
            <a:off x="620267" y="1280207"/>
            <a:ext cx="51474" cy="777921"/>
          </a:xfrm>
          <a:prstGeom prst="rect">
            <a:avLst/>
          </a:prstGeom>
          <a:solidFill>
            <a:srgbClr val="0056B3"/>
          </a:solidFill>
          <a:ln/>
        </p:spPr>
        <p:txBody>
          <a:bodyPr/>
          <a:lstStyle/>
          <a:p>
            <a:endParaRPr lang="ja-JP" altLang="en-US" sz="1502"/>
          </a:p>
        </p:txBody>
      </p:sp>
      <p:sp>
        <p:nvSpPr>
          <p:cNvPr id="8" name="Text 6"/>
          <p:cNvSpPr txBox="1"/>
          <p:nvPr/>
        </p:nvSpPr>
        <p:spPr>
          <a:xfrm>
            <a:off x="888429" y="1409721"/>
            <a:ext cx="8155295" cy="510588"/>
          </a:xfrm>
          <a:prstGeom prst="rect">
            <a:avLst/>
          </a:prstGeom>
          <a:noFill/>
          <a:ln/>
        </p:spPr>
        <p:txBody>
          <a:bodyPr wrap="square" lIns="0" tIns="0" rIns="0" bIns="0" rtlCol="0" anchor="ctr"/>
          <a:lstStyle/>
          <a:p>
            <a:r>
              <a:rPr lang="en-US" sz="1271" dirty="0">
                <a:solidFill>
                  <a:srgbClr val="333333"/>
                </a:solidFill>
                <a:latin typeface="Meiryo UI" pitchFamily="34" charset="0"/>
                <a:ea typeface="Meiryo UI" pitchFamily="34" charset="-122"/>
                <a:cs typeface="Meiryo UI" pitchFamily="34" charset="-120"/>
              </a:rPr>
              <a:t>DX推進やハイブリッドワークの定着により、会議の記録・共有ニーズが増加。 </a:t>
            </a:r>
          </a:p>
          <a:p>
            <a:r>
              <a:rPr lang="en-US" sz="1271" dirty="0" err="1">
                <a:solidFill>
                  <a:srgbClr val="333333"/>
                </a:solidFill>
                <a:latin typeface="Meiryo UI" pitchFamily="34" charset="0"/>
                <a:ea typeface="Meiryo UI" pitchFamily="34" charset="-122"/>
                <a:cs typeface="Meiryo UI" pitchFamily="34" charset="-120"/>
              </a:rPr>
              <a:t>個別部門での試験導入から、情シス主導の全社的な導入へと、ニーズが急速に変化しています</a:t>
            </a:r>
            <a:r>
              <a:rPr lang="en-US" sz="1271" dirty="0">
                <a:solidFill>
                  <a:srgbClr val="333333"/>
                </a:solidFill>
                <a:latin typeface="Meiryo UI" pitchFamily="34" charset="0"/>
                <a:ea typeface="Meiryo UI" pitchFamily="34" charset="-122"/>
                <a:cs typeface="Meiryo UI" pitchFamily="34" charset="-120"/>
              </a:rPr>
              <a:t>。</a:t>
            </a:r>
            <a:endParaRPr lang="en-US" sz="1271" dirty="0"/>
          </a:p>
        </p:txBody>
      </p:sp>
      <p:sp>
        <p:nvSpPr>
          <p:cNvPr id="9" name="Shape 7"/>
          <p:cNvSpPr/>
          <p:nvPr/>
        </p:nvSpPr>
        <p:spPr>
          <a:xfrm>
            <a:off x="620266" y="2273985"/>
            <a:ext cx="2715664" cy="2698230"/>
          </a:xfrm>
          <a:prstGeom prst="roundRect">
            <a:avLst>
              <a:gd name="adj" fmla="val 789"/>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10" name="Shape 8"/>
          <p:cNvSpPr/>
          <p:nvPr/>
        </p:nvSpPr>
        <p:spPr>
          <a:xfrm>
            <a:off x="802085" y="2412632"/>
            <a:ext cx="536325" cy="199254"/>
          </a:xfrm>
          <a:prstGeom prst="roundRect">
            <a:avLst>
              <a:gd name="adj" fmla="val 362319"/>
            </a:avLst>
          </a:prstGeom>
          <a:solidFill>
            <a:srgbClr val="666666"/>
          </a:solidFill>
          <a:ln/>
        </p:spPr>
        <p:txBody>
          <a:bodyPr/>
          <a:lstStyle/>
          <a:p>
            <a:endParaRPr lang="ja-JP" altLang="en-US" sz="1502"/>
          </a:p>
        </p:txBody>
      </p:sp>
      <p:sp>
        <p:nvSpPr>
          <p:cNvPr id="11" name="Text 9"/>
          <p:cNvSpPr txBox="1"/>
          <p:nvPr/>
        </p:nvSpPr>
        <p:spPr>
          <a:xfrm>
            <a:off x="888428" y="2438370"/>
            <a:ext cx="435038" cy="138648"/>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Phase 1</a:t>
            </a:r>
            <a:endParaRPr lang="en-US" sz="726" dirty="0"/>
          </a:p>
        </p:txBody>
      </p:sp>
      <p:sp>
        <p:nvSpPr>
          <p:cNvPr id="12" name="Text 10"/>
          <p:cNvSpPr txBox="1"/>
          <p:nvPr/>
        </p:nvSpPr>
        <p:spPr>
          <a:xfrm>
            <a:off x="802085" y="2676645"/>
            <a:ext cx="739730"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個人導入</a:t>
            </a:r>
            <a:endParaRPr lang="en-US" sz="1180" dirty="0"/>
          </a:p>
        </p:txBody>
      </p:sp>
      <p:sp>
        <p:nvSpPr>
          <p:cNvPr id="13" name="Shape 11"/>
          <p:cNvSpPr/>
          <p:nvPr/>
        </p:nvSpPr>
        <p:spPr>
          <a:xfrm>
            <a:off x="802086" y="3178100"/>
            <a:ext cx="2352026" cy="8302"/>
          </a:xfrm>
          <a:prstGeom prst="rect">
            <a:avLst/>
          </a:prstGeom>
          <a:solidFill>
            <a:srgbClr val="EEEEEE"/>
          </a:solidFill>
          <a:ln/>
        </p:spPr>
        <p:txBody>
          <a:bodyPr/>
          <a:lstStyle/>
          <a:p>
            <a:endParaRPr lang="ja-JP" altLang="en-US" sz="1502"/>
          </a:p>
        </p:txBody>
      </p:sp>
      <p:sp>
        <p:nvSpPr>
          <p:cNvPr id="14" name="Text 12"/>
          <p:cNvSpPr txBox="1"/>
          <p:nvPr/>
        </p:nvSpPr>
        <p:spPr>
          <a:xfrm>
            <a:off x="802086" y="2935674"/>
            <a:ext cx="1105028" cy="164384"/>
          </a:xfrm>
          <a:prstGeom prst="rect">
            <a:avLst/>
          </a:prstGeom>
          <a:noFill/>
          <a:ln/>
        </p:spPr>
        <p:txBody>
          <a:bodyPr wrap="square" lIns="0" tIns="0" rIns="0" bIns="0" rtlCol="0" anchor="ctr"/>
          <a:lstStyle/>
          <a:p>
            <a:r>
              <a:rPr lang="en-US" sz="817" b="1" dirty="0">
                <a:solidFill>
                  <a:srgbClr val="666666"/>
                </a:solidFill>
                <a:latin typeface="Meiryo UI" pitchFamily="34" charset="0"/>
                <a:ea typeface="Meiryo UI" pitchFamily="34" charset="-122"/>
                <a:cs typeface="Meiryo UI" pitchFamily="34" charset="-120"/>
              </a:rPr>
              <a:t>個人的な業務効率化</a:t>
            </a:r>
            <a:endParaRPr lang="en-US" sz="817" dirty="0"/>
          </a:p>
        </p:txBody>
      </p:sp>
      <p:sp>
        <p:nvSpPr>
          <p:cNvPr id="15" name="Text 13"/>
          <p:cNvSpPr txBox="1"/>
          <p:nvPr/>
        </p:nvSpPr>
        <p:spPr>
          <a:xfrm>
            <a:off x="931600" y="3268595"/>
            <a:ext cx="880038"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自分の会議録音</a:t>
            </a:r>
            <a:endParaRPr lang="en-US" sz="817" dirty="0"/>
          </a:p>
        </p:txBody>
      </p:sp>
      <p:sp>
        <p:nvSpPr>
          <p:cNvPr id="16" name="Text 14"/>
          <p:cNvSpPr txBox="1"/>
          <p:nvPr/>
        </p:nvSpPr>
        <p:spPr>
          <a:xfrm>
            <a:off x="931601" y="3489434"/>
            <a:ext cx="1217939"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個人メモの文字起こし</a:t>
            </a:r>
            <a:endParaRPr lang="en-US" sz="817" dirty="0"/>
          </a:p>
        </p:txBody>
      </p:sp>
      <p:sp>
        <p:nvSpPr>
          <p:cNvPr id="17" name="Text 15"/>
          <p:cNvSpPr txBox="1"/>
          <p:nvPr/>
        </p:nvSpPr>
        <p:spPr>
          <a:xfrm>
            <a:off x="931600" y="3710275"/>
            <a:ext cx="992948"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個人的な振り返り</a:t>
            </a:r>
            <a:endParaRPr lang="en-US" sz="817" dirty="0"/>
          </a:p>
        </p:txBody>
      </p:sp>
      <p:sp>
        <p:nvSpPr>
          <p:cNvPr id="18" name="Shape 16"/>
          <p:cNvSpPr/>
          <p:nvPr/>
        </p:nvSpPr>
        <p:spPr>
          <a:xfrm>
            <a:off x="3590809" y="2273985"/>
            <a:ext cx="2715664" cy="2698230"/>
          </a:xfrm>
          <a:prstGeom prst="roundRect">
            <a:avLst>
              <a:gd name="adj" fmla="val 789"/>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19" name="Shape 17"/>
          <p:cNvSpPr/>
          <p:nvPr/>
        </p:nvSpPr>
        <p:spPr>
          <a:xfrm>
            <a:off x="3772628" y="2412632"/>
            <a:ext cx="536325" cy="199254"/>
          </a:xfrm>
          <a:prstGeom prst="roundRect">
            <a:avLst>
              <a:gd name="adj" fmla="val 362319"/>
            </a:avLst>
          </a:prstGeom>
          <a:solidFill>
            <a:srgbClr val="666666"/>
          </a:solidFill>
          <a:ln/>
        </p:spPr>
        <p:txBody>
          <a:bodyPr/>
          <a:lstStyle/>
          <a:p>
            <a:endParaRPr lang="ja-JP" altLang="en-US" sz="1502"/>
          </a:p>
        </p:txBody>
      </p:sp>
      <p:sp>
        <p:nvSpPr>
          <p:cNvPr id="20" name="Text 18"/>
          <p:cNvSpPr txBox="1"/>
          <p:nvPr/>
        </p:nvSpPr>
        <p:spPr>
          <a:xfrm>
            <a:off x="3858971" y="2438370"/>
            <a:ext cx="435038" cy="138648"/>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Phase 2</a:t>
            </a:r>
            <a:endParaRPr lang="en-US" sz="726" dirty="0"/>
          </a:p>
        </p:txBody>
      </p:sp>
      <p:sp>
        <p:nvSpPr>
          <p:cNvPr id="21" name="Text 19"/>
          <p:cNvSpPr txBox="1"/>
          <p:nvPr/>
        </p:nvSpPr>
        <p:spPr>
          <a:xfrm>
            <a:off x="3772628" y="2676645"/>
            <a:ext cx="739730"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部門導入</a:t>
            </a:r>
            <a:endParaRPr lang="en-US" sz="1180" dirty="0"/>
          </a:p>
        </p:txBody>
      </p:sp>
      <p:sp>
        <p:nvSpPr>
          <p:cNvPr id="22" name="Shape 20"/>
          <p:cNvSpPr/>
          <p:nvPr/>
        </p:nvSpPr>
        <p:spPr>
          <a:xfrm>
            <a:off x="3772629" y="3178100"/>
            <a:ext cx="2352026" cy="8302"/>
          </a:xfrm>
          <a:prstGeom prst="rect">
            <a:avLst/>
          </a:prstGeom>
          <a:solidFill>
            <a:srgbClr val="EEEEEE"/>
          </a:solidFill>
          <a:ln/>
        </p:spPr>
        <p:txBody>
          <a:bodyPr/>
          <a:lstStyle/>
          <a:p>
            <a:endParaRPr lang="ja-JP" altLang="en-US" sz="1502"/>
          </a:p>
        </p:txBody>
      </p:sp>
      <p:sp>
        <p:nvSpPr>
          <p:cNvPr id="23" name="Text 21"/>
          <p:cNvSpPr txBox="1"/>
          <p:nvPr/>
        </p:nvSpPr>
        <p:spPr>
          <a:xfrm>
            <a:off x="3772629" y="2935674"/>
            <a:ext cx="1105028" cy="164384"/>
          </a:xfrm>
          <a:prstGeom prst="rect">
            <a:avLst/>
          </a:prstGeom>
          <a:noFill/>
          <a:ln/>
        </p:spPr>
        <p:txBody>
          <a:bodyPr wrap="square" lIns="0" tIns="0" rIns="0" bIns="0" rtlCol="0" anchor="ctr"/>
          <a:lstStyle/>
          <a:p>
            <a:r>
              <a:rPr lang="en-US" sz="817" b="1" dirty="0">
                <a:solidFill>
                  <a:srgbClr val="666666"/>
                </a:solidFill>
                <a:latin typeface="Meiryo UI" pitchFamily="34" charset="0"/>
                <a:ea typeface="Meiryo UI" pitchFamily="34" charset="-122"/>
                <a:cs typeface="Meiryo UI" pitchFamily="34" charset="-120"/>
              </a:rPr>
              <a:t>部門内での情報共有</a:t>
            </a:r>
            <a:endParaRPr lang="en-US" sz="817" dirty="0"/>
          </a:p>
        </p:txBody>
      </p:sp>
      <p:sp>
        <p:nvSpPr>
          <p:cNvPr id="24" name="Text 22"/>
          <p:cNvSpPr txBox="1"/>
          <p:nvPr/>
        </p:nvSpPr>
        <p:spPr>
          <a:xfrm>
            <a:off x="3902143" y="3268595"/>
            <a:ext cx="983816"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チーム会議の記録</a:t>
            </a:r>
            <a:endParaRPr lang="en-US" sz="817" dirty="0"/>
          </a:p>
        </p:txBody>
      </p:sp>
      <p:sp>
        <p:nvSpPr>
          <p:cNvPr id="25" name="Text 23"/>
          <p:cNvSpPr txBox="1"/>
          <p:nvPr/>
        </p:nvSpPr>
        <p:spPr>
          <a:xfrm>
            <a:off x="3902143" y="3489434"/>
            <a:ext cx="1105028"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部門内ナレッジ蓄積</a:t>
            </a:r>
            <a:endParaRPr lang="en-US" sz="817" dirty="0"/>
          </a:p>
        </p:txBody>
      </p:sp>
      <p:sp>
        <p:nvSpPr>
          <p:cNvPr id="26" name="Text 24"/>
          <p:cNvSpPr txBox="1"/>
          <p:nvPr/>
        </p:nvSpPr>
        <p:spPr>
          <a:xfrm>
            <a:off x="3902143" y="3710275"/>
            <a:ext cx="992948"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限定的な情報共有</a:t>
            </a:r>
            <a:endParaRPr lang="en-US" sz="817" dirty="0"/>
          </a:p>
        </p:txBody>
      </p:sp>
      <p:sp>
        <p:nvSpPr>
          <p:cNvPr id="27" name="Shape 25"/>
          <p:cNvSpPr/>
          <p:nvPr/>
        </p:nvSpPr>
        <p:spPr>
          <a:xfrm>
            <a:off x="6561352" y="2273985"/>
            <a:ext cx="2733099" cy="2698230"/>
          </a:xfrm>
          <a:prstGeom prst="roundRect">
            <a:avLst>
              <a:gd name="adj" fmla="val 789"/>
            </a:avLst>
          </a:prstGeom>
          <a:solidFill>
            <a:srgbClr val="FAFCFF"/>
          </a:solidFill>
          <a:ln w="25399">
            <a:solidFill>
              <a:srgbClr val="0056B3"/>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28" name="Shape 26"/>
          <p:cNvSpPr/>
          <p:nvPr/>
        </p:nvSpPr>
        <p:spPr>
          <a:xfrm>
            <a:off x="6751474" y="2421765"/>
            <a:ext cx="536325" cy="199254"/>
          </a:xfrm>
          <a:prstGeom prst="roundRect">
            <a:avLst>
              <a:gd name="adj" fmla="val 362319"/>
            </a:avLst>
          </a:prstGeom>
          <a:solidFill>
            <a:srgbClr val="0056B3"/>
          </a:solidFill>
          <a:ln/>
        </p:spPr>
        <p:txBody>
          <a:bodyPr/>
          <a:lstStyle/>
          <a:p>
            <a:endParaRPr lang="ja-JP" altLang="en-US" sz="1502"/>
          </a:p>
        </p:txBody>
      </p:sp>
      <p:sp>
        <p:nvSpPr>
          <p:cNvPr id="29" name="Text 27"/>
          <p:cNvSpPr txBox="1"/>
          <p:nvPr/>
        </p:nvSpPr>
        <p:spPr>
          <a:xfrm>
            <a:off x="6837817" y="2447502"/>
            <a:ext cx="435038" cy="138648"/>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Phase 3</a:t>
            </a:r>
            <a:endParaRPr lang="en-US" sz="726" dirty="0"/>
          </a:p>
        </p:txBody>
      </p:sp>
      <p:sp>
        <p:nvSpPr>
          <p:cNvPr id="30" name="Text 28"/>
          <p:cNvSpPr txBox="1"/>
          <p:nvPr/>
        </p:nvSpPr>
        <p:spPr>
          <a:xfrm>
            <a:off x="6751474" y="2684947"/>
            <a:ext cx="739730" cy="224990"/>
          </a:xfrm>
          <a:prstGeom prst="rect">
            <a:avLst/>
          </a:prstGeom>
          <a:noFill/>
          <a:ln/>
        </p:spPr>
        <p:txBody>
          <a:bodyPr wrap="square" lIns="0" tIns="0" rIns="0" bIns="0" rtlCol="0" anchor="ctr"/>
          <a:lstStyle/>
          <a:p>
            <a:r>
              <a:rPr lang="en-US" sz="1180" b="1" dirty="0">
                <a:solidFill>
                  <a:srgbClr val="0056B3"/>
                </a:solidFill>
                <a:latin typeface="Meiryo UI" pitchFamily="34" charset="0"/>
                <a:ea typeface="Meiryo UI" pitchFamily="34" charset="-122"/>
                <a:cs typeface="Meiryo UI" pitchFamily="34" charset="-120"/>
              </a:rPr>
              <a:t>全社導入</a:t>
            </a:r>
            <a:endParaRPr lang="en-US" sz="1180" dirty="0"/>
          </a:p>
        </p:txBody>
      </p:sp>
      <p:sp>
        <p:nvSpPr>
          <p:cNvPr id="31" name="Shape 29"/>
          <p:cNvSpPr/>
          <p:nvPr/>
        </p:nvSpPr>
        <p:spPr>
          <a:xfrm>
            <a:off x="6751474" y="3187233"/>
            <a:ext cx="2352026" cy="8302"/>
          </a:xfrm>
          <a:prstGeom prst="rect">
            <a:avLst/>
          </a:prstGeom>
          <a:solidFill>
            <a:srgbClr val="EEEEEE"/>
          </a:solidFill>
          <a:ln/>
        </p:spPr>
        <p:txBody>
          <a:bodyPr/>
          <a:lstStyle/>
          <a:p>
            <a:endParaRPr lang="ja-JP" altLang="en-US" sz="1502"/>
          </a:p>
        </p:txBody>
      </p:sp>
      <p:sp>
        <p:nvSpPr>
          <p:cNvPr id="32" name="Text 30"/>
          <p:cNvSpPr txBox="1"/>
          <p:nvPr/>
        </p:nvSpPr>
        <p:spPr>
          <a:xfrm>
            <a:off x="6751474" y="2944807"/>
            <a:ext cx="1105028" cy="164384"/>
          </a:xfrm>
          <a:prstGeom prst="rect">
            <a:avLst/>
          </a:prstGeom>
          <a:noFill/>
          <a:ln/>
        </p:spPr>
        <p:txBody>
          <a:bodyPr wrap="square" lIns="0" tIns="0" rIns="0" bIns="0" rtlCol="0" anchor="ctr"/>
          <a:lstStyle/>
          <a:p>
            <a:r>
              <a:rPr lang="en-US" sz="817" b="1" dirty="0">
                <a:solidFill>
                  <a:srgbClr val="0056B3"/>
                </a:solidFill>
                <a:latin typeface="Meiryo UI" pitchFamily="34" charset="0"/>
                <a:ea typeface="Meiryo UI" pitchFamily="34" charset="-122"/>
                <a:cs typeface="Meiryo UI" pitchFamily="34" charset="-120"/>
              </a:rPr>
              <a:t>組織全体での標準化</a:t>
            </a:r>
            <a:endParaRPr lang="en-US" sz="817" dirty="0"/>
          </a:p>
        </p:txBody>
      </p:sp>
      <p:sp>
        <p:nvSpPr>
          <p:cNvPr id="33" name="Text 31"/>
          <p:cNvSpPr txBox="1"/>
          <p:nvPr/>
        </p:nvSpPr>
        <p:spPr>
          <a:xfrm>
            <a:off x="6880988" y="3277727"/>
            <a:ext cx="767958"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全社一括導入</a:t>
            </a:r>
            <a:endParaRPr lang="en-US" sz="817" dirty="0"/>
          </a:p>
        </p:txBody>
      </p:sp>
      <p:sp>
        <p:nvSpPr>
          <p:cNvPr id="34" name="Text 32"/>
          <p:cNvSpPr txBox="1"/>
          <p:nvPr/>
        </p:nvSpPr>
        <p:spPr>
          <a:xfrm>
            <a:off x="6880989" y="3497737"/>
            <a:ext cx="1105028"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統一された情報管理</a:t>
            </a:r>
            <a:endParaRPr lang="en-US" sz="817" dirty="0"/>
          </a:p>
        </p:txBody>
      </p:sp>
      <p:sp>
        <p:nvSpPr>
          <p:cNvPr id="35" name="Text 33"/>
          <p:cNvSpPr txBox="1"/>
          <p:nvPr/>
        </p:nvSpPr>
        <p:spPr>
          <a:xfrm>
            <a:off x="6880989" y="3718577"/>
            <a:ext cx="1208806" cy="164384"/>
          </a:xfrm>
          <a:prstGeom prst="rect">
            <a:avLst/>
          </a:prstGeom>
          <a:noFill/>
          <a:ln/>
        </p:spPr>
        <p:txBody>
          <a:bodyPr wrap="square" lIns="0" tIns="0" rIns="0" bIns="0" rtlCol="0" anchor="ctr"/>
          <a:lstStyle/>
          <a:p>
            <a:r>
              <a:rPr lang="en-US" sz="817" dirty="0">
                <a:solidFill>
                  <a:srgbClr val="555555"/>
                </a:solidFill>
                <a:latin typeface="Meiryo UI" pitchFamily="34" charset="0"/>
                <a:ea typeface="Meiryo UI" pitchFamily="34" charset="-122"/>
                <a:cs typeface="Meiryo UI" pitchFamily="34" charset="-120"/>
              </a:rPr>
              <a:t>組織資産としての活用</a:t>
            </a:r>
            <a:endParaRPr lang="en-US" sz="817" dirty="0"/>
          </a:p>
        </p:txBody>
      </p:sp>
      <p:sp>
        <p:nvSpPr>
          <p:cNvPr id="36" name="Shape 34"/>
          <p:cNvSpPr/>
          <p:nvPr/>
        </p:nvSpPr>
        <p:spPr>
          <a:xfrm>
            <a:off x="8669708" y="2222512"/>
            <a:ext cx="674142" cy="463476"/>
          </a:xfrm>
          <a:prstGeom prst="roundRect">
            <a:avLst>
              <a:gd name="adj" fmla="val 297088"/>
            </a:avLst>
          </a:prstGeom>
          <a:solidFill>
            <a:srgbClr val="EF4444"/>
          </a:solidFill>
          <a:ln/>
        </p:spPr>
        <p:txBody>
          <a:bodyPr/>
          <a:lstStyle/>
          <a:p>
            <a:endParaRPr lang="ja-JP" altLang="en-US" sz="1502"/>
          </a:p>
        </p:txBody>
      </p:sp>
      <p:sp>
        <p:nvSpPr>
          <p:cNvPr id="37" name="Text 35"/>
          <p:cNvSpPr txBox="1"/>
          <p:nvPr/>
        </p:nvSpPr>
        <p:spPr>
          <a:xfrm>
            <a:off x="8703747" y="2285714"/>
            <a:ext cx="606064" cy="33707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Current Trend</a:t>
            </a:r>
            <a:endParaRPr lang="en-US" sz="726" dirty="0"/>
          </a:p>
        </p:txBody>
      </p:sp>
      <p:sp>
        <p:nvSpPr>
          <p:cNvPr id="38" name="Shape 36"/>
          <p:cNvSpPr/>
          <p:nvPr/>
        </p:nvSpPr>
        <p:spPr>
          <a:xfrm>
            <a:off x="620267" y="5180601"/>
            <a:ext cx="8673355" cy="1340813"/>
          </a:xfrm>
          <a:prstGeom prst="roundRect">
            <a:avLst>
              <a:gd name="adj" fmla="val 4794"/>
            </a:avLst>
          </a:prstGeom>
          <a:solidFill>
            <a:srgbClr val="F9FAFB"/>
          </a:solidFill>
          <a:ln w="12699">
            <a:solidFill>
              <a:srgbClr val="E5E7EB"/>
            </a:solidFill>
            <a:prstDash val="solid"/>
          </a:ln>
        </p:spPr>
        <p:txBody>
          <a:bodyPr/>
          <a:lstStyle/>
          <a:p>
            <a:endParaRPr lang="ja-JP" altLang="en-US" sz="1502"/>
          </a:p>
        </p:txBody>
      </p:sp>
      <p:sp>
        <p:nvSpPr>
          <p:cNvPr id="39" name="Text 37"/>
          <p:cNvSpPr txBox="1"/>
          <p:nvPr/>
        </p:nvSpPr>
        <p:spPr>
          <a:xfrm>
            <a:off x="974772" y="5344985"/>
            <a:ext cx="2266513" cy="207556"/>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全社展開に不可欠な「3つの要素」</a:t>
            </a:r>
            <a:endParaRPr lang="en-US" sz="999" dirty="0"/>
          </a:p>
        </p:txBody>
      </p:sp>
      <p:sp>
        <p:nvSpPr>
          <p:cNvPr id="40" name="Shape 38"/>
          <p:cNvSpPr/>
          <p:nvPr/>
        </p:nvSpPr>
        <p:spPr>
          <a:xfrm>
            <a:off x="845257" y="5682058"/>
            <a:ext cx="2629321" cy="674142"/>
          </a:xfrm>
          <a:prstGeom prst="roundRect">
            <a:avLst>
              <a:gd name="adj" fmla="val 12631"/>
            </a:avLst>
          </a:prstGeom>
          <a:solidFill>
            <a:srgbClr val="FFFFFF"/>
          </a:solidFill>
          <a:ln w="12699">
            <a:solidFill>
              <a:srgbClr val="E5E7EB"/>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41" name="Shape 39"/>
          <p:cNvSpPr/>
          <p:nvPr/>
        </p:nvSpPr>
        <p:spPr>
          <a:xfrm>
            <a:off x="983075" y="5844781"/>
            <a:ext cx="346204" cy="346204"/>
          </a:xfrm>
          <a:prstGeom prst="ellipse">
            <a:avLst/>
          </a:prstGeom>
          <a:solidFill>
            <a:srgbClr val="E6F0FA"/>
          </a:solidFill>
          <a:ln/>
        </p:spPr>
        <p:txBody>
          <a:bodyPr/>
          <a:lstStyle/>
          <a:p>
            <a:endParaRPr lang="ja-JP" altLang="en-US" sz="1502"/>
          </a:p>
        </p:txBody>
      </p:sp>
      <p:pic>
        <p:nvPicPr>
          <p:cNvPr id="42" name="Image 0" descr="preencoded.png"/>
          <p:cNvPicPr>
            <a:picLocks noChangeAspect="1"/>
          </p:cNvPicPr>
          <p:nvPr/>
        </p:nvPicPr>
        <p:blipFill>
          <a:blip r:embed="rId3"/>
          <a:srcRect t="-180" b="-180"/>
          <a:stretch/>
        </p:blipFill>
        <p:spPr>
          <a:xfrm>
            <a:off x="1113420" y="5948559"/>
            <a:ext cx="86344" cy="138648"/>
          </a:xfrm>
          <a:prstGeom prst="rect">
            <a:avLst/>
          </a:prstGeom>
        </p:spPr>
      </p:pic>
      <p:sp>
        <p:nvSpPr>
          <p:cNvPr id="43" name="Text 40"/>
          <p:cNvSpPr txBox="1"/>
          <p:nvPr/>
        </p:nvSpPr>
        <p:spPr>
          <a:xfrm>
            <a:off x="1433056" y="5794967"/>
            <a:ext cx="696559" cy="173517"/>
          </a:xfrm>
          <a:prstGeom prst="rect">
            <a:avLst/>
          </a:prstGeom>
          <a:noFill/>
          <a:ln/>
        </p:spPr>
        <p:txBody>
          <a:bodyPr wrap="square" lIns="0" tIns="0" rIns="0" bIns="0" rtlCol="0" anchor="ctr"/>
          <a:lstStyle/>
          <a:p>
            <a:r>
              <a:rPr lang="en-US" sz="908" b="1" dirty="0">
                <a:solidFill>
                  <a:srgbClr val="333333"/>
                </a:solidFill>
                <a:latin typeface="Meiryo UI" pitchFamily="34" charset="0"/>
                <a:ea typeface="Meiryo UI" pitchFamily="34" charset="-122"/>
                <a:cs typeface="Meiryo UI" pitchFamily="34" charset="-120"/>
              </a:rPr>
              <a:t>コスト最適</a:t>
            </a:r>
            <a:endParaRPr lang="en-US" sz="908" dirty="0"/>
          </a:p>
        </p:txBody>
      </p:sp>
      <p:sp>
        <p:nvSpPr>
          <p:cNvPr id="44" name="Text 41"/>
          <p:cNvSpPr txBox="1"/>
          <p:nvPr/>
        </p:nvSpPr>
        <p:spPr>
          <a:xfrm>
            <a:off x="1433057" y="5985089"/>
            <a:ext cx="928191"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全社員に配布できる</a:t>
            </a:r>
            <a:endParaRPr lang="en-US" sz="726" dirty="0"/>
          </a:p>
        </p:txBody>
      </p:sp>
      <p:sp>
        <p:nvSpPr>
          <p:cNvPr id="45" name="Text 42"/>
          <p:cNvSpPr txBox="1"/>
          <p:nvPr/>
        </p:nvSpPr>
        <p:spPr>
          <a:xfrm>
            <a:off x="1433056" y="6108792"/>
            <a:ext cx="1118313"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リーズナブルな料金体系</a:t>
            </a:r>
            <a:endParaRPr lang="en-US" sz="726" dirty="0"/>
          </a:p>
        </p:txBody>
      </p:sp>
      <p:sp>
        <p:nvSpPr>
          <p:cNvPr id="46" name="Shape 43"/>
          <p:cNvSpPr/>
          <p:nvPr/>
        </p:nvSpPr>
        <p:spPr>
          <a:xfrm>
            <a:off x="3642284" y="5682058"/>
            <a:ext cx="2629321" cy="674142"/>
          </a:xfrm>
          <a:prstGeom prst="roundRect">
            <a:avLst>
              <a:gd name="adj" fmla="val 12631"/>
            </a:avLst>
          </a:prstGeom>
          <a:solidFill>
            <a:srgbClr val="FFFFFF"/>
          </a:solidFill>
          <a:ln w="12699">
            <a:solidFill>
              <a:srgbClr val="E5E7EB"/>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47" name="Shape 44"/>
          <p:cNvSpPr/>
          <p:nvPr/>
        </p:nvSpPr>
        <p:spPr>
          <a:xfrm>
            <a:off x="3780931" y="5844781"/>
            <a:ext cx="346204" cy="346204"/>
          </a:xfrm>
          <a:prstGeom prst="ellipse">
            <a:avLst/>
          </a:prstGeom>
          <a:solidFill>
            <a:srgbClr val="E6F0FA"/>
          </a:solidFill>
          <a:ln/>
        </p:spPr>
        <p:txBody>
          <a:bodyPr/>
          <a:lstStyle/>
          <a:p>
            <a:endParaRPr lang="ja-JP" altLang="en-US" sz="1502"/>
          </a:p>
        </p:txBody>
      </p:sp>
      <p:pic>
        <p:nvPicPr>
          <p:cNvPr id="48" name="Image 1" descr="preencoded.png"/>
          <p:cNvPicPr>
            <a:picLocks noChangeAspect="1"/>
          </p:cNvPicPr>
          <p:nvPr/>
        </p:nvPicPr>
        <p:blipFill>
          <a:blip r:embed="rId4"/>
          <a:srcRect t="-180" b="-180"/>
          <a:stretch/>
        </p:blipFill>
        <p:spPr>
          <a:xfrm>
            <a:off x="3867274" y="5948559"/>
            <a:ext cx="172687" cy="138648"/>
          </a:xfrm>
          <a:prstGeom prst="rect">
            <a:avLst/>
          </a:prstGeom>
        </p:spPr>
      </p:pic>
      <p:sp>
        <p:nvSpPr>
          <p:cNvPr id="49" name="Text 45"/>
          <p:cNvSpPr txBox="1"/>
          <p:nvPr/>
        </p:nvSpPr>
        <p:spPr>
          <a:xfrm>
            <a:off x="4230913" y="5794967"/>
            <a:ext cx="575345" cy="173517"/>
          </a:xfrm>
          <a:prstGeom prst="rect">
            <a:avLst/>
          </a:prstGeom>
          <a:noFill/>
          <a:ln/>
        </p:spPr>
        <p:txBody>
          <a:bodyPr wrap="square" lIns="0" tIns="0" rIns="0" bIns="0" rtlCol="0" anchor="ctr"/>
          <a:lstStyle/>
          <a:p>
            <a:r>
              <a:rPr lang="en-US" sz="908" b="1" dirty="0">
                <a:solidFill>
                  <a:srgbClr val="333333"/>
                </a:solidFill>
                <a:latin typeface="Meiryo UI" pitchFamily="34" charset="0"/>
                <a:ea typeface="Meiryo UI" pitchFamily="34" charset="-122"/>
                <a:cs typeface="Meiryo UI" pitchFamily="34" charset="-120"/>
              </a:rPr>
              <a:t>配布容易</a:t>
            </a:r>
            <a:endParaRPr lang="en-US" sz="908" dirty="0"/>
          </a:p>
        </p:txBody>
      </p:sp>
      <p:sp>
        <p:nvSpPr>
          <p:cNvPr id="50" name="Text 46"/>
          <p:cNvSpPr txBox="1"/>
          <p:nvPr/>
        </p:nvSpPr>
        <p:spPr>
          <a:xfrm>
            <a:off x="4230913" y="5985089"/>
            <a:ext cx="1118313"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簡単なアカウント発行と</a:t>
            </a:r>
            <a:endParaRPr lang="en-US" sz="726" dirty="0"/>
          </a:p>
        </p:txBody>
      </p:sp>
      <p:sp>
        <p:nvSpPr>
          <p:cNvPr id="51" name="Text 47"/>
          <p:cNvSpPr txBox="1"/>
          <p:nvPr/>
        </p:nvSpPr>
        <p:spPr>
          <a:xfrm>
            <a:off x="4230913" y="6108792"/>
            <a:ext cx="1022837"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スムーズな展開フロー</a:t>
            </a:r>
            <a:endParaRPr lang="en-US" sz="726" dirty="0"/>
          </a:p>
        </p:txBody>
      </p:sp>
      <p:sp>
        <p:nvSpPr>
          <p:cNvPr id="52" name="Shape 48"/>
          <p:cNvSpPr/>
          <p:nvPr/>
        </p:nvSpPr>
        <p:spPr>
          <a:xfrm>
            <a:off x="6440140" y="5682058"/>
            <a:ext cx="2629321" cy="674142"/>
          </a:xfrm>
          <a:prstGeom prst="roundRect">
            <a:avLst>
              <a:gd name="adj" fmla="val 12631"/>
            </a:avLst>
          </a:prstGeom>
          <a:solidFill>
            <a:srgbClr val="FFFFFF"/>
          </a:solidFill>
          <a:ln w="12699">
            <a:solidFill>
              <a:srgbClr val="E5E7EB"/>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53" name="Shape 49"/>
          <p:cNvSpPr/>
          <p:nvPr/>
        </p:nvSpPr>
        <p:spPr>
          <a:xfrm>
            <a:off x="6578788" y="5844781"/>
            <a:ext cx="346204" cy="346204"/>
          </a:xfrm>
          <a:prstGeom prst="ellipse">
            <a:avLst/>
          </a:prstGeom>
          <a:solidFill>
            <a:srgbClr val="E6F0FA"/>
          </a:solidFill>
          <a:ln/>
        </p:spPr>
        <p:txBody>
          <a:bodyPr/>
          <a:lstStyle/>
          <a:p>
            <a:endParaRPr lang="ja-JP" altLang="en-US" sz="1502"/>
          </a:p>
        </p:txBody>
      </p:sp>
      <p:pic>
        <p:nvPicPr>
          <p:cNvPr id="54" name="Image 2" descr="preencoded.png"/>
          <p:cNvPicPr>
            <a:picLocks noChangeAspect="1"/>
          </p:cNvPicPr>
          <p:nvPr/>
        </p:nvPicPr>
        <p:blipFill>
          <a:blip r:embed="rId5"/>
          <a:srcRect/>
          <a:stretch/>
        </p:blipFill>
        <p:spPr>
          <a:xfrm>
            <a:off x="6682566" y="5948559"/>
            <a:ext cx="138648" cy="138648"/>
          </a:xfrm>
          <a:prstGeom prst="rect">
            <a:avLst/>
          </a:prstGeom>
        </p:spPr>
      </p:pic>
      <p:sp>
        <p:nvSpPr>
          <p:cNvPr id="55" name="Text 50"/>
          <p:cNvSpPr txBox="1"/>
          <p:nvPr/>
        </p:nvSpPr>
        <p:spPr>
          <a:xfrm>
            <a:off x="7027939" y="5794967"/>
            <a:ext cx="575345" cy="173517"/>
          </a:xfrm>
          <a:prstGeom prst="rect">
            <a:avLst/>
          </a:prstGeom>
          <a:noFill/>
          <a:ln/>
        </p:spPr>
        <p:txBody>
          <a:bodyPr wrap="square" lIns="0" tIns="0" rIns="0" bIns="0" rtlCol="0" anchor="ctr"/>
          <a:lstStyle/>
          <a:p>
            <a:r>
              <a:rPr lang="en-US" sz="908" b="1" dirty="0">
                <a:solidFill>
                  <a:srgbClr val="333333"/>
                </a:solidFill>
                <a:latin typeface="Meiryo UI" pitchFamily="34" charset="0"/>
                <a:ea typeface="Meiryo UI" pitchFamily="34" charset="-122"/>
                <a:cs typeface="Meiryo UI" pitchFamily="34" charset="-120"/>
              </a:rPr>
              <a:t>機密保持</a:t>
            </a:r>
            <a:endParaRPr lang="en-US" sz="908" dirty="0"/>
          </a:p>
        </p:txBody>
      </p:sp>
      <p:sp>
        <p:nvSpPr>
          <p:cNvPr id="56" name="Text 51"/>
          <p:cNvSpPr txBox="1"/>
          <p:nvPr/>
        </p:nvSpPr>
        <p:spPr>
          <a:xfrm>
            <a:off x="7027938" y="5985089"/>
            <a:ext cx="1212958"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エンタープライズレベルの</a:t>
            </a:r>
            <a:endParaRPr lang="en-US" sz="726" dirty="0"/>
          </a:p>
        </p:txBody>
      </p:sp>
      <p:sp>
        <p:nvSpPr>
          <p:cNvPr id="57" name="Text 52"/>
          <p:cNvSpPr txBox="1"/>
          <p:nvPr/>
        </p:nvSpPr>
        <p:spPr>
          <a:xfrm>
            <a:off x="7027939" y="6108792"/>
            <a:ext cx="832715"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セキュリティ対策</a:t>
            </a:r>
            <a:endParaRPr lang="en-US" sz="726" dirty="0"/>
          </a:p>
        </p:txBody>
      </p:sp>
    </p:spTree>
    <p:extLst>
      <p:ext uri="{BB962C8B-B14F-4D97-AF65-F5344CB8AC3E}">
        <p14:creationId xmlns:p14="http://schemas.microsoft.com/office/powerpoint/2010/main" val="301598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3922" y="907436"/>
            <a:ext cx="8846872" cy="17434"/>
          </a:xfrm>
          <a:prstGeom prst="rect">
            <a:avLst/>
          </a:prstGeom>
          <a:solidFill>
            <a:srgbClr val="0056B3"/>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4" name="Text 2"/>
          <p:cNvSpPr txBox="1"/>
          <p:nvPr/>
        </p:nvSpPr>
        <p:spPr>
          <a:xfrm>
            <a:off x="533922" y="259031"/>
            <a:ext cx="696559" cy="173517"/>
          </a:xfrm>
          <a:prstGeom prst="rect">
            <a:avLst/>
          </a:prstGeom>
          <a:noFill/>
          <a:ln/>
        </p:spPr>
        <p:txBody>
          <a:bodyPr wrap="square" lIns="0" tIns="0" rIns="0" bIns="0" rtlCol="0" anchor="ctr"/>
          <a:lstStyle/>
          <a:p>
            <a:pPr algn="l"/>
            <a:r>
              <a:rPr lang="en-US" sz="908" b="1" dirty="0">
                <a:solidFill>
                  <a:srgbClr val="666666"/>
                </a:solidFill>
                <a:latin typeface="Meiryo UI" panose="020B0604030504040204" pitchFamily="50" charset="-128"/>
                <a:ea typeface="Meiryo UI" panose="020B0604030504040204" pitchFamily="50" charset="-128"/>
                <a:cs typeface="Meiryo UI" pitchFamily="34" charset="-120"/>
              </a:rPr>
              <a:t>導入プラン</a:t>
            </a:r>
            <a:endParaRPr lang="en-US" sz="908" dirty="0">
              <a:latin typeface="Meiryo UI" panose="020B0604030504040204" pitchFamily="50" charset="-128"/>
              <a:ea typeface="Meiryo UI" panose="020B0604030504040204" pitchFamily="50" charset="-128"/>
            </a:endParaRPr>
          </a:p>
        </p:txBody>
      </p:sp>
      <p:sp>
        <p:nvSpPr>
          <p:cNvPr id="5" name="Text 3"/>
          <p:cNvSpPr txBox="1"/>
          <p:nvPr/>
        </p:nvSpPr>
        <p:spPr>
          <a:xfrm>
            <a:off x="533922" y="466587"/>
            <a:ext cx="2370291" cy="346204"/>
          </a:xfrm>
          <a:prstGeom prst="rect">
            <a:avLst/>
          </a:prstGeom>
          <a:noFill/>
          <a:ln/>
        </p:spPr>
        <p:txBody>
          <a:bodyPr wrap="square" lIns="0" tIns="0" rIns="0" bIns="0" rtlCol="0" anchor="ctr"/>
          <a:lstStyle/>
          <a:p>
            <a:pPr algn="l"/>
            <a:r>
              <a:rPr lang="en-US" sz="1816" b="1" dirty="0">
                <a:solidFill>
                  <a:srgbClr val="0056B3"/>
                </a:solidFill>
                <a:latin typeface="Meiryo UI" panose="020B0604030504040204" pitchFamily="50" charset="-128"/>
                <a:ea typeface="Meiryo UI" panose="020B0604030504040204" pitchFamily="50" charset="-128"/>
                <a:cs typeface="Meiryo UI" pitchFamily="34" charset="-120"/>
              </a:rPr>
              <a:t>料金プラン詳細比較</a:t>
            </a:r>
            <a:endParaRPr lang="en-US" sz="1816" dirty="0">
              <a:latin typeface="Meiryo UI" panose="020B0604030504040204" pitchFamily="50" charset="-128"/>
              <a:ea typeface="Meiryo UI" panose="020B0604030504040204" pitchFamily="50" charset="-128"/>
            </a:endParaRPr>
          </a:p>
        </p:txBody>
      </p:sp>
      <p:sp>
        <p:nvSpPr>
          <p:cNvPr id="6" name="Shape 4"/>
          <p:cNvSpPr/>
          <p:nvPr/>
        </p:nvSpPr>
        <p:spPr>
          <a:xfrm>
            <a:off x="7486381" y="1098388"/>
            <a:ext cx="2136167" cy="362808"/>
          </a:xfrm>
          <a:prstGeom prst="roundRect">
            <a:avLst>
              <a:gd name="adj" fmla="val 43587"/>
            </a:avLst>
          </a:prstGeom>
          <a:solidFill>
            <a:srgbClr val="F1F5F9"/>
          </a:solidFill>
          <a:ln w="12699">
            <a:solidFill>
              <a:srgbClr val="CBD5E1"/>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pic>
        <p:nvPicPr>
          <p:cNvPr id="7" name="Image 0" descr="preencoded.png"/>
          <p:cNvPicPr>
            <a:picLocks noChangeAspect="1"/>
          </p:cNvPicPr>
          <p:nvPr/>
        </p:nvPicPr>
        <p:blipFill>
          <a:blip r:embed="rId3"/>
          <a:srcRect l="-1374" r="-1374"/>
          <a:stretch/>
        </p:blipFill>
        <p:spPr>
          <a:xfrm>
            <a:off x="7698089" y="1193033"/>
            <a:ext cx="155252" cy="172687"/>
          </a:xfrm>
          <a:prstGeom prst="rect">
            <a:avLst/>
          </a:prstGeom>
        </p:spPr>
      </p:pic>
      <p:sp>
        <p:nvSpPr>
          <p:cNvPr id="8" name="Text 5"/>
          <p:cNvSpPr txBox="1"/>
          <p:nvPr/>
        </p:nvSpPr>
        <p:spPr>
          <a:xfrm>
            <a:off x="7939685" y="1195524"/>
            <a:ext cx="1658788" cy="164384"/>
          </a:xfrm>
          <a:prstGeom prst="rect">
            <a:avLst/>
          </a:prstGeom>
          <a:noFill/>
          <a:ln/>
        </p:spPr>
        <p:txBody>
          <a:bodyPr wrap="square" lIns="0" tIns="0" rIns="0" bIns="0" rtlCol="0" anchor="ctr"/>
          <a:lstStyle/>
          <a:p>
            <a:pPr algn="l"/>
            <a:r>
              <a:rPr lang="en-US" sz="817" b="1" dirty="0">
                <a:solidFill>
                  <a:srgbClr val="334155"/>
                </a:solidFill>
                <a:latin typeface="Meiryo UI" panose="020B0604030504040204" pitchFamily="50" charset="-128"/>
                <a:ea typeface="Meiryo UI" panose="020B0604030504040204" pitchFamily="50" charset="-128"/>
                <a:cs typeface="Meiryo UI" pitchFamily="34" charset="-120"/>
              </a:rPr>
              <a:t>一部の人、個人ごとで使いたい</a:t>
            </a:r>
            <a:endParaRPr lang="en-US" sz="817" dirty="0">
              <a:latin typeface="Meiryo UI" panose="020B0604030504040204" pitchFamily="50" charset="-128"/>
              <a:ea typeface="Meiryo UI" panose="020B0604030504040204" pitchFamily="50" charset="-128"/>
            </a:endParaRPr>
          </a:p>
        </p:txBody>
      </p:sp>
      <p:sp>
        <p:nvSpPr>
          <p:cNvPr id="9" name="Shape 6"/>
          <p:cNvSpPr/>
          <p:nvPr/>
        </p:nvSpPr>
        <p:spPr>
          <a:xfrm>
            <a:off x="2960839" y="1098388"/>
            <a:ext cx="4358678" cy="362808"/>
          </a:xfrm>
          <a:prstGeom prst="roundRect">
            <a:avLst>
              <a:gd name="adj" fmla="val 43587"/>
            </a:avLst>
          </a:prstGeom>
          <a:solidFill>
            <a:srgbClr val="EFF6FF"/>
          </a:solidFill>
          <a:ln w="12699">
            <a:solidFill>
              <a:srgbClr val="60A5FA"/>
            </a:solidFill>
            <a:prstDash val="solid"/>
          </a:ln>
          <a:effectLst>
            <a:outerShdw blurRad="38100" dist="25400" dir="5400000" algn="bl" rotWithShape="0">
              <a:srgbClr val="2563EB">
                <a:alpha val="10000"/>
              </a:srgbClr>
            </a:outerShdw>
          </a:effectLst>
        </p:spPr>
        <p:txBody>
          <a:bodyPr/>
          <a:lstStyle/>
          <a:p>
            <a:endParaRPr lang="ja-JP" altLang="en-US" sz="2814">
              <a:latin typeface="Meiryo UI" panose="020B0604030504040204" pitchFamily="50" charset="-128"/>
              <a:ea typeface="Meiryo UI" panose="020B0604030504040204" pitchFamily="50" charset="-128"/>
            </a:endParaRPr>
          </a:p>
        </p:txBody>
      </p:sp>
      <p:pic>
        <p:nvPicPr>
          <p:cNvPr id="10" name="Image 1" descr="preencoded.png"/>
          <p:cNvPicPr>
            <a:picLocks noChangeAspect="1"/>
          </p:cNvPicPr>
          <p:nvPr/>
        </p:nvPicPr>
        <p:blipFill>
          <a:blip r:embed="rId4"/>
          <a:srcRect/>
          <a:stretch/>
        </p:blipFill>
        <p:spPr>
          <a:xfrm>
            <a:off x="3868274" y="1193033"/>
            <a:ext cx="215858" cy="172687"/>
          </a:xfrm>
          <a:prstGeom prst="rect">
            <a:avLst/>
          </a:prstGeom>
        </p:spPr>
      </p:pic>
      <p:sp>
        <p:nvSpPr>
          <p:cNvPr id="11" name="Text 7"/>
          <p:cNvSpPr txBox="1"/>
          <p:nvPr/>
        </p:nvSpPr>
        <p:spPr>
          <a:xfrm>
            <a:off x="4171306" y="1195524"/>
            <a:ext cx="2324628" cy="164384"/>
          </a:xfrm>
          <a:prstGeom prst="rect">
            <a:avLst/>
          </a:prstGeom>
          <a:noFill/>
          <a:ln/>
        </p:spPr>
        <p:txBody>
          <a:bodyPr wrap="square" lIns="0" tIns="0" rIns="0" bIns="0" rtlCol="0" anchor="ctr"/>
          <a:lstStyle/>
          <a:p>
            <a:pPr algn="l"/>
            <a:r>
              <a:rPr lang="en-US" sz="817" b="1" dirty="0">
                <a:solidFill>
                  <a:srgbClr val="1E40AF"/>
                </a:solidFill>
                <a:latin typeface="Meiryo UI" panose="020B0604030504040204" pitchFamily="50" charset="-128"/>
                <a:ea typeface="Meiryo UI" panose="020B0604030504040204" pitchFamily="50" charset="-128"/>
                <a:cs typeface="Meiryo UI" pitchFamily="34" charset="-120"/>
              </a:rPr>
              <a:t>会社・部署・チームなど、複数人で使いたい</a:t>
            </a:r>
            <a:endParaRPr lang="en-US" sz="817" dirty="0">
              <a:latin typeface="Meiryo UI" panose="020B0604030504040204" pitchFamily="50" charset="-128"/>
              <a:ea typeface="Meiryo UI" panose="020B0604030504040204" pitchFamily="50" charset="-128"/>
            </a:endParaRPr>
          </a:p>
        </p:txBody>
      </p:sp>
      <p:pic>
        <p:nvPicPr>
          <p:cNvPr id="13" name="Image 2" descr="preencoded.png"/>
          <p:cNvPicPr>
            <a:picLocks noChangeAspect="1"/>
          </p:cNvPicPr>
          <p:nvPr/>
        </p:nvPicPr>
        <p:blipFill>
          <a:blip r:embed="rId5"/>
          <a:srcRect/>
          <a:stretch/>
        </p:blipFill>
        <p:spPr>
          <a:xfrm>
            <a:off x="-2817437" y="1466178"/>
            <a:ext cx="103778" cy="103778"/>
          </a:xfrm>
          <a:prstGeom prst="rect">
            <a:avLst/>
          </a:prstGeom>
        </p:spPr>
      </p:pic>
      <p:sp>
        <p:nvSpPr>
          <p:cNvPr id="16" name="Shape 11"/>
          <p:cNvSpPr/>
          <p:nvPr/>
        </p:nvSpPr>
        <p:spPr>
          <a:xfrm>
            <a:off x="7478910" y="1548369"/>
            <a:ext cx="2214209" cy="890831"/>
          </a:xfrm>
          <a:prstGeom prst="rect">
            <a:avLst/>
          </a:prstGeom>
          <a:solidFill>
            <a:srgbClr val="64748B"/>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17" name="Text 12"/>
          <p:cNvSpPr txBox="1"/>
          <p:nvPr/>
        </p:nvSpPr>
        <p:spPr>
          <a:xfrm>
            <a:off x="7662389" y="1726212"/>
            <a:ext cx="1937744" cy="415112"/>
          </a:xfrm>
          <a:prstGeom prst="rect">
            <a:avLst/>
          </a:prstGeom>
          <a:noFill/>
          <a:ln/>
        </p:spPr>
        <p:txBody>
          <a:bodyPr wrap="square" lIns="0" tIns="0" rIns="0" bIns="0" rtlCol="0" anchor="t"/>
          <a:lstStyle/>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ビジネスプラン 100時間</a:t>
            </a:r>
            <a:endParaRPr lang="en-US" sz="999" dirty="0">
              <a:latin typeface="Meiryo UI" panose="020B0604030504040204" pitchFamily="50" charset="-128"/>
              <a:ea typeface="Meiryo UI" panose="020B0604030504040204" pitchFamily="50" charset="-128"/>
            </a:endParaRPr>
          </a:p>
        </p:txBody>
      </p:sp>
      <p:sp>
        <p:nvSpPr>
          <p:cNvPr id="18" name="Shape 13"/>
          <p:cNvSpPr/>
          <p:nvPr/>
        </p:nvSpPr>
        <p:spPr>
          <a:xfrm>
            <a:off x="2896081" y="1548369"/>
            <a:ext cx="2214209" cy="890831"/>
          </a:xfrm>
          <a:prstGeom prst="rect">
            <a:avLst/>
          </a:prstGeom>
          <a:solidFill>
            <a:srgbClr val="0056B3"/>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19" name="Text 14"/>
          <p:cNvSpPr txBox="1"/>
          <p:nvPr/>
        </p:nvSpPr>
        <p:spPr>
          <a:xfrm>
            <a:off x="3158432" y="1726212"/>
            <a:ext cx="1781661" cy="622668"/>
          </a:xfrm>
          <a:prstGeom prst="rect">
            <a:avLst/>
          </a:prstGeom>
          <a:noFill/>
          <a:ln/>
        </p:spPr>
        <p:txBody>
          <a:bodyPr wrap="square" lIns="0" tIns="0" rIns="0" bIns="0" rtlCol="0" anchor="t"/>
          <a:lstStyle/>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ビジネスプラン </a:t>
            </a:r>
            <a:r>
              <a:rPr lang="en-US" sz="999" b="1" dirty="0" err="1">
                <a:solidFill>
                  <a:srgbClr val="FFFFFF"/>
                </a:solidFill>
                <a:latin typeface="Meiryo UI" panose="020B0604030504040204" pitchFamily="50" charset="-128"/>
                <a:ea typeface="Meiryo UI" panose="020B0604030504040204" pitchFamily="50" charset="-128"/>
                <a:cs typeface="Meiryo UI" pitchFamily="34" charset="-120"/>
              </a:rPr>
              <a:t>シェア</a:t>
            </a:r>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 </a:t>
            </a:r>
          </a:p>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（2025/11/17 </a:t>
            </a:r>
            <a:r>
              <a:rPr lang="en-US" sz="999" b="1" dirty="0" err="1">
                <a:solidFill>
                  <a:srgbClr val="FFFFFF"/>
                </a:solidFill>
                <a:latin typeface="Meiryo UI" panose="020B0604030504040204" pitchFamily="50" charset="-128"/>
                <a:ea typeface="Meiryo UI" panose="020B0604030504040204" pitchFamily="50" charset="-128"/>
                <a:cs typeface="Meiryo UI" pitchFamily="34" charset="-120"/>
              </a:rPr>
              <a:t>発売</a:t>
            </a:r>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a:t>
            </a:r>
            <a:endParaRPr lang="en-US" sz="999" dirty="0">
              <a:latin typeface="Meiryo UI" panose="020B0604030504040204" pitchFamily="50" charset="-128"/>
              <a:ea typeface="Meiryo UI" panose="020B0604030504040204" pitchFamily="50" charset="-128"/>
            </a:endParaRPr>
          </a:p>
        </p:txBody>
      </p:sp>
      <p:sp>
        <p:nvSpPr>
          <p:cNvPr id="20" name="Shape 15"/>
          <p:cNvSpPr/>
          <p:nvPr/>
        </p:nvSpPr>
        <p:spPr>
          <a:xfrm>
            <a:off x="5102818" y="1548369"/>
            <a:ext cx="2214209" cy="890831"/>
          </a:xfrm>
          <a:prstGeom prst="rect">
            <a:avLst/>
          </a:prstGeom>
          <a:solidFill>
            <a:srgbClr val="0056B3"/>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21" name="Text 16"/>
          <p:cNvSpPr txBox="1"/>
          <p:nvPr/>
        </p:nvSpPr>
        <p:spPr>
          <a:xfrm>
            <a:off x="5370980" y="1726212"/>
            <a:ext cx="1764227" cy="415112"/>
          </a:xfrm>
          <a:prstGeom prst="rect">
            <a:avLst/>
          </a:prstGeom>
          <a:noFill/>
          <a:ln/>
        </p:spPr>
        <p:txBody>
          <a:bodyPr wrap="square" lIns="0" tIns="0" rIns="0" bIns="0" rtlCol="0" anchor="t"/>
          <a:lstStyle/>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ビジネスプラン シェア500</a:t>
            </a:r>
          </a:p>
          <a:p>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 （2025/12/18 </a:t>
            </a:r>
            <a:r>
              <a:rPr lang="en-US" sz="999" b="1" dirty="0" err="1">
                <a:solidFill>
                  <a:srgbClr val="FFFFFF"/>
                </a:solidFill>
                <a:latin typeface="Meiryo UI" panose="020B0604030504040204" pitchFamily="50" charset="-128"/>
                <a:ea typeface="Meiryo UI" panose="020B0604030504040204" pitchFamily="50" charset="-128"/>
                <a:cs typeface="Meiryo UI" pitchFamily="34" charset="-120"/>
              </a:rPr>
              <a:t>発売</a:t>
            </a:r>
            <a:r>
              <a:rPr lang="en-US" sz="999" b="1" dirty="0">
                <a:solidFill>
                  <a:srgbClr val="FFFFFF"/>
                </a:solidFill>
                <a:latin typeface="Meiryo UI" panose="020B0604030504040204" pitchFamily="50" charset="-128"/>
                <a:ea typeface="Meiryo UI" panose="020B0604030504040204" pitchFamily="50" charset="-128"/>
                <a:cs typeface="Meiryo UI" pitchFamily="34" charset="-120"/>
              </a:rPr>
              <a:t>）</a:t>
            </a:r>
          </a:p>
        </p:txBody>
      </p:sp>
      <p:sp>
        <p:nvSpPr>
          <p:cNvPr id="22" name="Shape 17"/>
          <p:cNvSpPr/>
          <p:nvPr/>
        </p:nvSpPr>
        <p:spPr>
          <a:xfrm>
            <a:off x="542225" y="2439200"/>
            <a:ext cx="2214209" cy="553760"/>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23" name="Text 18"/>
          <p:cNvSpPr txBox="1"/>
          <p:nvPr/>
        </p:nvSpPr>
        <p:spPr>
          <a:xfrm>
            <a:off x="671740" y="2626831"/>
            <a:ext cx="880038"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文字起こし時間</a:t>
            </a:r>
            <a:endParaRPr lang="en-US" sz="817" dirty="0">
              <a:latin typeface="Meiryo UI" panose="020B0604030504040204" pitchFamily="50" charset="-128"/>
              <a:ea typeface="Meiryo UI" panose="020B0604030504040204" pitchFamily="50" charset="-128"/>
            </a:endParaRPr>
          </a:p>
        </p:txBody>
      </p:sp>
      <p:sp>
        <p:nvSpPr>
          <p:cNvPr id="24" name="Shape 19"/>
          <p:cNvSpPr/>
          <p:nvPr/>
        </p:nvSpPr>
        <p:spPr>
          <a:xfrm>
            <a:off x="7478910" y="2439200"/>
            <a:ext cx="2214209" cy="553760"/>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25" name="Text 20"/>
          <p:cNvSpPr txBox="1"/>
          <p:nvPr/>
        </p:nvSpPr>
        <p:spPr>
          <a:xfrm>
            <a:off x="7608425" y="2626831"/>
            <a:ext cx="499795"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100時間</a:t>
            </a:r>
            <a:endParaRPr lang="en-US" sz="817" dirty="0">
              <a:latin typeface="Meiryo UI" panose="020B0604030504040204" pitchFamily="50" charset="-128"/>
              <a:ea typeface="Meiryo UI" panose="020B0604030504040204" pitchFamily="50" charset="-128"/>
            </a:endParaRPr>
          </a:p>
        </p:txBody>
      </p:sp>
      <p:sp>
        <p:nvSpPr>
          <p:cNvPr id="26" name="Shape 21"/>
          <p:cNvSpPr/>
          <p:nvPr/>
        </p:nvSpPr>
        <p:spPr>
          <a:xfrm>
            <a:off x="2896081" y="2439200"/>
            <a:ext cx="2214209" cy="553760"/>
          </a:xfrm>
          <a:prstGeom prst="rect">
            <a:avLst/>
          </a:prstGeom>
          <a:solidFill>
            <a:srgbClr val="F0F9FF"/>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27" name="Text 22"/>
          <p:cNvSpPr txBox="1"/>
          <p:nvPr/>
        </p:nvSpPr>
        <p:spPr>
          <a:xfrm>
            <a:off x="3025597" y="2542978"/>
            <a:ext cx="1944386" cy="337902"/>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1,000時間（複数アカウントで共有利用）</a:t>
            </a:r>
            <a:endParaRPr lang="en-US" sz="817" dirty="0">
              <a:latin typeface="Meiryo UI" panose="020B0604030504040204" pitchFamily="50" charset="-128"/>
              <a:ea typeface="Meiryo UI" panose="020B0604030504040204" pitchFamily="50" charset="-128"/>
            </a:endParaRPr>
          </a:p>
        </p:txBody>
      </p:sp>
      <p:sp>
        <p:nvSpPr>
          <p:cNvPr id="28" name="Shape 23"/>
          <p:cNvSpPr/>
          <p:nvPr/>
        </p:nvSpPr>
        <p:spPr>
          <a:xfrm>
            <a:off x="5102818" y="2439200"/>
            <a:ext cx="2214209" cy="553760"/>
          </a:xfrm>
          <a:prstGeom prst="rect">
            <a:avLst/>
          </a:prstGeom>
          <a:solidFill>
            <a:srgbClr val="F0F9FF"/>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29" name="Shape 24"/>
          <p:cNvSpPr/>
          <p:nvPr/>
        </p:nvSpPr>
        <p:spPr>
          <a:xfrm>
            <a:off x="5102818" y="2984657"/>
            <a:ext cx="2214209" cy="8302"/>
          </a:xfrm>
          <a:prstGeom prst="rect">
            <a:avLst/>
          </a:prstGeom>
          <a:solidFill>
            <a:srgbClr val="E2E8F0"/>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30" name="Text 25"/>
          <p:cNvSpPr txBox="1"/>
          <p:nvPr/>
        </p:nvSpPr>
        <p:spPr>
          <a:xfrm>
            <a:off x="5232333" y="2626831"/>
            <a:ext cx="2073901"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500時間（複数アカウントで共有利用）</a:t>
            </a:r>
            <a:endParaRPr lang="en-US" sz="817" dirty="0">
              <a:latin typeface="Meiryo UI" panose="020B0604030504040204" pitchFamily="50" charset="-128"/>
              <a:ea typeface="Meiryo UI" panose="020B0604030504040204" pitchFamily="50" charset="-128"/>
            </a:endParaRPr>
          </a:p>
        </p:txBody>
      </p:sp>
      <p:sp>
        <p:nvSpPr>
          <p:cNvPr id="31" name="Shape 26"/>
          <p:cNvSpPr/>
          <p:nvPr/>
        </p:nvSpPr>
        <p:spPr>
          <a:xfrm>
            <a:off x="542225" y="2992129"/>
            <a:ext cx="2214209" cy="389376"/>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32" name="Text 27"/>
          <p:cNvSpPr txBox="1"/>
          <p:nvPr/>
        </p:nvSpPr>
        <p:spPr>
          <a:xfrm>
            <a:off x="671740" y="3095908"/>
            <a:ext cx="992948"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適用アカウント数</a:t>
            </a:r>
            <a:endParaRPr lang="en-US" sz="817" dirty="0">
              <a:latin typeface="Meiryo UI" panose="020B0604030504040204" pitchFamily="50" charset="-128"/>
              <a:ea typeface="Meiryo UI" panose="020B0604030504040204" pitchFamily="50" charset="-128"/>
            </a:endParaRPr>
          </a:p>
        </p:txBody>
      </p:sp>
      <p:sp>
        <p:nvSpPr>
          <p:cNvPr id="33" name="Shape 28"/>
          <p:cNvSpPr/>
          <p:nvPr/>
        </p:nvSpPr>
        <p:spPr>
          <a:xfrm>
            <a:off x="7478910" y="2992129"/>
            <a:ext cx="2214209" cy="38937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34" name="Text 29"/>
          <p:cNvSpPr txBox="1"/>
          <p:nvPr/>
        </p:nvSpPr>
        <p:spPr>
          <a:xfrm>
            <a:off x="7608425" y="3095908"/>
            <a:ext cx="715654"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1アカウント</a:t>
            </a:r>
            <a:endParaRPr lang="en-US" sz="817" dirty="0">
              <a:latin typeface="Meiryo UI" panose="020B0604030504040204" pitchFamily="50" charset="-128"/>
              <a:ea typeface="Meiryo UI" panose="020B0604030504040204" pitchFamily="50" charset="-128"/>
            </a:endParaRPr>
          </a:p>
        </p:txBody>
      </p:sp>
      <p:sp>
        <p:nvSpPr>
          <p:cNvPr id="35" name="Shape 30"/>
          <p:cNvSpPr/>
          <p:nvPr/>
        </p:nvSpPr>
        <p:spPr>
          <a:xfrm>
            <a:off x="2896081" y="2992129"/>
            <a:ext cx="2214209" cy="389376"/>
          </a:xfrm>
          <a:prstGeom prst="rect">
            <a:avLst/>
          </a:prstGeom>
          <a:solidFill>
            <a:srgbClr val="F0F9FF"/>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36" name="Text 31"/>
          <p:cNvSpPr txBox="1"/>
          <p:nvPr/>
        </p:nvSpPr>
        <p:spPr>
          <a:xfrm>
            <a:off x="3025596" y="3095908"/>
            <a:ext cx="430887"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無制限</a:t>
            </a:r>
            <a:endParaRPr lang="en-US" sz="817" dirty="0">
              <a:latin typeface="Meiryo UI" panose="020B0604030504040204" pitchFamily="50" charset="-128"/>
              <a:ea typeface="Meiryo UI" panose="020B0604030504040204" pitchFamily="50" charset="-128"/>
            </a:endParaRPr>
          </a:p>
        </p:txBody>
      </p:sp>
      <p:sp>
        <p:nvSpPr>
          <p:cNvPr id="37" name="Shape 32"/>
          <p:cNvSpPr/>
          <p:nvPr/>
        </p:nvSpPr>
        <p:spPr>
          <a:xfrm>
            <a:off x="5102818" y="2992129"/>
            <a:ext cx="2214209" cy="389376"/>
          </a:xfrm>
          <a:prstGeom prst="rect">
            <a:avLst/>
          </a:prstGeom>
          <a:solidFill>
            <a:srgbClr val="F0F9FF"/>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38" name="Shape 33"/>
          <p:cNvSpPr/>
          <p:nvPr/>
        </p:nvSpPr>
        <p:spPr>
          <a:xfrm>
            <a:off x="5102818" y="3373202"/>
            <a:ext cx="2214209" cy="8302"/>
          </a:xfrm>
          <a:prstGeom prst="rect">
            <a:avLst/>
          </a:prstGeom>
          <a:solidFill>
            <a:srgbClr val="E2E8F0"/>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39" name="Text 34"/>
          <p:cNvSpPr txBox="1"/>
          <p:nvPr/>
        </p:nvSpPr>
        <p:spPr>
          <a:xfrm>
            <a:off x="5232333" y="3095908"/>
            <a:ext cx="430887"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無制限</a:t>
            </a:r>
            <a:endParaRPr lang="en-US" sz="817" dirty="0">
              <a:latin typeface="Meiryo UI" panose="020B0604030504040204" pitchFamily="50" charset="-128"/>
              <a:ea typeface="Meiryo UI" panose="020B0604030504040204" pitchFamily="50" charset="-128"/>
            </a:endParaRPr>
          </a:p>
        </p:txBody>
      </p:sp>
      <p:sp>
        <p:nvSpPr>
          <p:cNvPr id="40" name="Shape 35"/>
          <p:cNvSpPr/>
          <p:nvPr/>
        </p:nvSpPr>
        <p:spPr>
          <a:xfrm>
            <a:off x="542225" y="3377353"/>
            <a:ext cx="2214209" cy="553760"/>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41" name="Text 36"/>
          <p:cNvSpPr txBox="1"/>
          <p:nvPr/>
        </p:nvSpPr>
        <p:spPr>
          <a:xfrm>
            <a:off x="671740" y="3607000"/>
            <a:ext cx="767958"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料金（税別）</a:t>
            </a:r>
            <a:endParaRPr lang="en-US" sz="817" dirty="0">
              <a:latin typeface="Meiryo UI" panose="020B0604030504040204" pitchFamily="50" charset="-128"/>
              <a:ea typeface="Meiryo UI" panose="020B0604030504040204" pitchFamily="50" charset="-128"/>
            </a:endParaRPr>
          </a:p>
        </p:txBody>
      </p:sp>
      <p:sp>
        <p:nvSpPr>
          <p:cNvPr id="42" name="Shape 37"/>
          <p:cNvSpPr/>
          <p:nvPr/>
        </p:nvSpPr>
        <p:spPr>
          <a:xfrm>
            <a:off x="7478910" y="3377353"/>
            <a:ext cx="2214209" cy="553760"/>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43" name="Text 38"/>
          <p:cNvSpPr txBox="1"/>
          <p:nvPr/>
        </p:nvSpPr>
        <p:spPr>
          <a:xfrm>
            <a:off x="7608424" y="3533110"/>
            <a:ext cx="568704" cy="164384"/>
          </a:xfrm>
          <a:prstGeom prst="rect">
            <a:avLst/>
          </a:prstGeom>
          <a:noFill/>
          <a:ln/>
        </p:spPr>
        <p:txBody>
          <a:bodyPr wrap="square" lIns="0" tIns="0" rIns="0" bIns="0" rtlCol="0" anchor="ctr"/>
          <a:lstStyle/>
          <a:p>
            <a:pPr algn="l"/>
            <a:r>
              <a:rPr lang="en-US" sz="817" b="1" dirty="0">
                <a:solidFill>
                  <a:srgbClr val="1E293B"/>
                </a:solidFill>
                <a:latin typeface="Meiryo UI" panose="020B0604030504040204" pitchFamily="50" charset="-128"/>
                <a:ea typeface="Meiryo UI" panose="020B0604030504040204" pitchFamily="50" charset="-128"/>
                <a:cs typeface="Meiryo UI" pitchFamily="34" charset="-120"/>
              </a:rPr>
              <a:t>18,000円</a:t>
            </a:r>
            <a:endParaRPr lang="en-US" sz="817" dirty="0">
              <a:latin typeface="Meiryo UI" panose="020B0604030504040204" pitchFamily="50" charset="-128"/>
              <a:ea typeface="Meiryo UI" panose="020B0604030504040204" pitchFamily="50" charset="-128"/>
            </a:endParaRPr>
          </a:p>
        </p:txBody>
      </p:sp>
      <p:sp>
        <p:nvSpPr>
          <p:cNvPr id="44" name="Text 39"/>
          <p:cNvSpPr txBox="1"/>
          <p:nvPr/>
        </p:nvSpPr>
        <p:spPr>
          <a:xfrm>
            <a:off x="7608424" y="3699154"/>
            <a:ext cx="867585" cy="138648"/>
          </a:xfrm>
          <a:prstGeom prst="rect">
            <a:avLst/>
          </a:prstGeom>
          <a:noFill/>
          <a:ln/>
        </p:spPr>
        <p:txBody>
          <a:bodyPr wrap="square" lIns="0" tIns="0" rIns="0" bIns="0" rtlCol="0" anchor="ctr"/>
          <a:lstStyle/>
          <a:p>
            <a:pPr algn="l"/>
            <a:r>
              <a:rPr lang="en-US" sz="726" dirty="0">
                <a:solidFill>
                  <a:srgbClr val="64748B"/>
                </a:solidFill>
                <a:latin typeface="Meiryo UI" panose="020B0604030504040204" pitchFamily="50" charset="-128"/>
                <a:ea typeface="Meiryo UI" panose="020B0604030504040204" pitchFamily="50" charset="-128"/>
                <a:cs typeface="Meiryo UI" pitchFamily="34" charset="-120"/>
              </a:rPr>
              <a:t>（税込 19,800円）</a:t>
            </a:r>
            <a:endParaRPr lang="en-US" sz="726" dirty="0">
              <a:latin typeface="Meiryo UI" panose="020B0604030504040204" pitchFamily="50" charset="-128"/>
              <a:ea typeface="Meiryo UI" panose="020B0604030504040204" pitchFamily="50" charset="-128"/>
            </a:endParaRPr>
          </a:p>
        </p:txBody>
      </p:sp>
      <p:sp>
        <p:nvSpPr>
          <p:cNvPr id="45" name="Shape 40"/>
          <p:cNvSpPr/>
          <p:nvPr/>
        </p:nvSpPr>
        <p:spPr>
          <a:xfrm>
            <a:off x="2896081" y="3377353"/>
            <a:ext cx="2214209" cy="553760"/>
          </a:xfrm>
          <a:prstGeom prst="rect">
            <a:avLst/>
          </a:prstGeom>
          <a:solidFill>
            <a:srgbClr val="FFF1F2"/>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46" name="Text 41"/>
          <p:cNvSpPr txBox="1"/>
          <p:nvPr/>
        </p:nvSpPr>
        <p:spPr>
          <a:xfrm>
            <a:off x="3025596" y="3523146"/>
            <a:ext cx="1917819" cy="337902"/>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600,000円</a:t>
            </a:r>
            <a:r>
              <a:rPr lang="ja-JP" altLang="en-US" sz="817" dirty="0">
                <a:solidFill>
                  <a:srgbClr val="333333"/>
                </a:solidFill>
                <a:latin typeface="Meiryo UI" panose="020B0604030504040204" pitchFamily="50" charset="-128"/>
                <a:ea typeface="Meiryo UI" panose="020B0604030504040204" pitchFamily="50" charset="-128"/>
                <a:cs typeface="Meiryo UI" pitchFamily="34" charset="-120"/>
              </a:rPr>
              <a:t>（税込 </a:t>
            </a:r>
            <a:r>
              <a:rPr lang="en-US" altLang="ja-JP" sz="817" dirty="0">
                <a:solidFill>
                  <a:srgbClr val="333333"/>
                </a:solidFill>
                <a:latin typeface="Meiryo UI" panose="020B0604030504040204" pitchFamily="50" charset="-128"/>
                <a:ea typeface="Meiryo UI" panose="020B0604030504040204" pitchFamily="50" charset="-128"/>
                <a:cs typeface="Meiryo UI" pitchFamily="34" charset="-120"/>
              </a:rPr>
              <a:t>660,000</a:t>
            </a:r>
            <a:r>
              <a:rPr lang="ja-JP" altLang="en-US" sz="817" dirty="0">
                <a:solidFill>
                  <a:srgbClr val="333333"/>
                </a:solidFill>
                <a:latin typeface="Meiryo UI" panose="020B0604030504040204" pitchFamily="50" charset="-128"/>
                <a:ea typeface="Meiryo UI" panose="020B0604030504040204" pitchFamily="50" charset="-128"/>
                <a:cs typeface="Meiryo UI" pitchFamily="34" charset="-120"/>
              </a:rPr>
              <a:t>円）</a:t>
            </a:r>
            <a:endParaRPr lang="en-US" sz="817" dirty="0">
              <a:solidFill>
                <a:srgbClr val="333333"/>
              </a:solidFill>
              <a:latin typeface="Meiryo UI" panose="020B0604030504040204" pitchFamily="50" charset="-128"/>
              <a:ea typeface="Meiryo UI" panose="020B0604030504040204" pitchFamily="50" charset="-128"/>
              <a:cs typeface="Meiryo UI" pitchFamily="34" charset="-120"/>
            </a:endParaRPr>
          </a:p>
          <a:p>
            <a:pPr algn="l"/>
            <a:r>
              <a:rPr lang="ja-JP" altLang="en-US" sz="817" b="1" dirty="0">
                <a:solidFill>
                  <a:srgbClr val="FF0000"/>
                </a:solidFill>
                <a:latin typeface="Meiryo UI" panose="020B0604030504040204" pitchFamily="50" charset="-128"/>
                <a:ea typeface="Meiryo UI" panose="020B0604030504040204" pitchFamily="50" charset="-128"/>
                <a:cs typeface="Meiryo UI" pitchFamily="34" charset="-120"/>
              </a:rPr>
              <a:t>→</a:t>
            </a:r>
            <a:r>
              <a:rPr lang="en-US" sz="817" b="1" dirty="0">
                <a:solidFill>
                  <a:srgbClr val="FF0000"/>
                </a:solidFill>
                <a:latin typeface="Meiryo UI" panose="020B0604030504040204" pitchFamily="50" charset="-128"/>
                <a:ea typeface="Meiryo UI" panose="020B0604030504040204" pitchFamily="50" charset="-128"/>
                <a:cs typeface="Meiryo UI" pitchFamily="34" charset="-120"/>
              </a:rPr>
              <a:t>420,000円（税込 462,000円）</a:t>
            </a:r>
            <a:endParaRPr lang="en-US" sz="817" b="1" dirty="0">
              <a:solidFill>
                <a:srgbClr val="FF0000"/>
              </a:solidFill>
              <a:latin typeface="Meiryo UI" panose="020B0604030504040204" pitchFamily="50" charset="-128"/>
              <a:ea typeface="Meiryo UI" panose="020B0604030504040204" pitchFamily="50" charset="-128"/>
            </a:endParaRPr>
          </a:p>
        </p:txBody>
      </p:sp>
      <p:sp>
        <p:nvSpPr>
          <p:cNvPr id="47" name="Shape 42"/>
          <p:cNvSpPr/>
          <p:nvPr/>
        </p:nvSpPr>
        <p:spPr>
          <a:xfrm>
            <a:off x="5102818" y="3377353"/>
            <a:ext cx="2214209" cy="553760"/>
          </a:xfrm>
          <a:prstGeom prst="rect">
            <a:avLst/>
          </a:prstGeom>
          <a:solidFill>
            <a:srgbClr val="FFF1F2"/>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48" name="Shape 43"/>
          <p:cNvSpPr/>
          <p:nvPr/>
        </p:nvSpPr>
        <p:spPr>
          <a:xfrm>
            <a:off x="5102818" y="3922811"/>
            <a:ext cx="2214209" cy="8302"/>
          </a:xfrm>
          <a:prstGeom prst="rect">
            <a:avLst/>
          </a:prstGeom>
          <a:solidFill>
            <a:srgbClr val="E2E8F0"/>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49" name="Text 44"/>
          <p:cNvSpPr txBox="1"/>
          <p:nvPr/>
        </p:nvSpPr>
        <p:spPr>
          <a:xfrm>
            <a:off x="5232332" y="3523146"/>
            <a:ext cx="1917819" cy="337902"/>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350,000円</a:t>
            </a:r>
            <a:r>
              <a:rPr lang="ja-JP" altLang="en-US" sz="817" dirty="0">
                <a:solidFill>
                  <a:srgbClr val="333333"/>
                </a:solidFill>
                <a:latin typeface="Meiryo UI" panose="020B0604030504040204" pitchFamily="50" charset="-128"/>
                <a:ea typeface="Meiryo UI" panose="020B0604030504040204" pitchFamily="50" charset="-128"/>
                <a:cs typeface="Meiryo UI" pitchFamily="34" charset="-120"/>
              </a:rPr>
              <a:t>（税込 </a:t>
            </a:r>
            <a:r>
              <a:rPr lang="en-US" altLang="ja-JP" sz="817" dirty="0">
                <a:solidFill>
                  <a:srgbClr val="333333"/>
                </a:solidFill>
                <a:latin typeface="Meiryo UI" panose="020B0604030504040204" pitchFamily="50" charset="-128"/>
                <a:ea typeface="Meiryo UI" panose="020B0604030504040204" pitchFamily="50" charset="-128"/>
                <a:cs typeface="Meiryo UI" pitchFamily="34" charset="-120"/>
              </a:rPr>
              <a:t>385,000</a:t>
            </a:r>
            <a:r>
              <a:rPr lang="ja-JP" altLang="en-US" sz="817" dirty="0">
                <a:solidFill>
                  <a:srgbClr val="333333"/>
                </a:solidFill>
                <a:latin typeface="Meiryo UI" panose="020B0604030504040204" pitchFamily="50" charset="-128"/>
                <a:ea typeface="Meiryo UI" panose="020B0604030504040204" pitchFamily="50" charset="-128"/>
                <a:cs typeface="Meiryo UI" pitchFamily="34" charset="-120"/>
              </a:rPr>
              <a:t>円）</a:t>
            </a:r>
            <a:endParaRPr lang="en-US" sz="817" dirty="0">
              <a:solidFill>
                <a:srgbClr val="333333"/>
              </a:solidFill>
              <a:latin typeface="Meiryo UI" panose="020B0604030504040204" pitchFamily="50" charset="-128"/>
              <a:ea typeface="Meiryo UI" panose="020B0604030504040204" pitchFamily="50" charset="-128"/>
              <a:cs typeface="Meiryo UI" pitchFamily="34" charset="-120"/>
            </a:endParaRPr>
          </a:p>
          <a:p>
            <a:pPr algn="l"/>
            <a:r>
              <a:rPr lang="ja-JP" altLang="en-US" sz="817" b="1" dirty="0">
                <a:solidFill>
                  <a:srgbClr val="FF0000"/>
                </a:solidFill>
                <a:latin typeface="Meiryo UI" panose="020B0604030504040204" pitchFamily="50" charset="-128"/>
                <a:ea typeface="Meiryo UI" panose="020B0604030504040204" pitchFamily="50" charset="-128"/>
                <a:cs typeface="Meiryo UI" pitchFamily="34" charset="-120"/>
              </a:rPr>
              <a:t>→</a:t>
            </a:r>
            <a:r>
              <a:rPr lang="en-US" sz="817" b="1" dirty="0">
                <a:solidFill>
                  <a:srgbClr val="FF0000"/>
                </a:solidFill>
                <a:latin typeface="Meiryo UI" panose="020B0604030504040204" pitchFamily="50" charset="-128"/>
                <a:ea typeface="Meiryo UI" panose="020B0604030504040204" pitchFamily="50" charset="-128"/>
                <a:cs typeface="Meiryo UI" pitchFamily="34" charset="-120"/>
              </a:rPr>
              <a:t>245,000円（税込 269,500円）</a:t>
            </a:r>
            <a:endParaRPr lang="en-US" sz="817" b="1" dirty="0">
              <a:solidFill>
                <a:srgbClr val="FF0000"/>
              </a:solidFill>
              <a:latin typeface="Meiryo UI" panose="020B0604030504040204" pitchFamily="50" charset="-128"/>
              <a:ea typeface="Meiryo UI" panose="020B0604030504040204" pitchFamily="50" charset="-128"/>
            </a:endParaRPr>
          </a:p>
        </p:txBody>
      </p:sp>
      <p:sp>
        <p:nvSpPr>
          <p:cNvPr id="50" name="Shape 45"/>
          <p:cNvSpPr/>
          <p:nvPr/>
        </p:nvSpPr>
        <p:spPr>
          <a:xfrm>
            <a:off x="542225" y="3930283"/>
            <a:ext cx="2214209" cy="389376"/>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51" name="Text 46"/>
          <p:cNvSpPr txBox="1"/>
          <p:nvPr/>
        </p:nvSpPr>
        <p:spPr>
          <a:xfrm>
            <a:off x="671740" y="4034062"/>
            <a:ext cx="542967"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有効期限</a:t>
            </a:r>
            <a:endParaRPr lang="en-US" sz="817" dirty="0">
              <a:latin typeface="Meiryo UI" panose="020B0604030504040204" pitchFamily="50" charset="-128"/>
              <a:ea typeface="Meiryo UI" panose="020B0604030504040204" pitchFamily="50" charset="-128"/>
            </a:endParaRPr>
          </a:p>
        </p:txBody>
      </p:sp>
      <p:sp>
        <p:nvSpPr>
          <p:cNvPr id="52" name="Shape 47"/>
          <p:cNvSpPr/>
          <p:nvPr/>
        </p:nvSpPr>
        <p:spPr>
          <a:xfrm>
            <a:off x="7478910" y="3930283"/>
            <a:ext cx="2214209" cy="38937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53" name="Text 48"/>
          <p:cNvSpPr txBox="1"/>
          <p:nvPr/>
        </p:nvSpPr>
        <p:spPr>
          <a:xfrm>
            <a:off x="7608425" y="4034062"/>
            <a:ext cx="378582"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1年間</a:t>
            </a:r>
            <a:endParaRPr lang="en-US" sz="817" dirty="0">
              <a:latin typeface="Meiryo UI" panose="020B0604030504040204" pitchFamily="50" charset="-128"/>
              <a:ea typeface="Meiryo UI" panose="020B0604030504040204" pitchFamily="50" charset="-128"/>
            </a:endParaRPr>
          </a:p>
        </p:txBody>
      </p:sp>
      <p:sp>
        <p:nvSpPr>
          <p:cNvPr id="54" name="Shape 49"/>
          <p:cNvSpPr/>
          <p:nvPr/>
        </p:nvSpPr>
        <p:spPr>
          <a:xfrm>
            <a:off x="2896081" y="3930283"/>
            <a:ext cx="2214209" cy="38937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55" name="Text 50"/>
          <p:cNvSpPr txBox="1"/>
          <p:nvPr/>
        </p:nvSpPr>
        <p:spPr>
          <a:xfrm>
            <a:off x="3025596" y="4034062"/>
            <a:ext cx="378582"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1年間</a:t>
            </a:r>
            <a:endParaRPr lang="en-US" sz="817" dirty="0">
              <a:latin typeface="Meiryo UI" panose="020B0604030504040204" pitchFamily="50" charset="-128"/>
              <a:ea typeface="Meiryo UI" panose="020B0604030504040204" pitchFamily="50" charset="-128"/>
            </a:endParaRPr>
          </a:p>
        </p:txBody>
      </p:sp>
      <p:sp>
        <p:nvSpPr>
          <p:cNvPr id="56" name="Shape 51"/>
          <p:cNvSpPr/>
          <p:nvPr/>
        </p:nvSpPr>
        <p:spPr>
          <a:xfrm>
            <a:off x="5102818" y="4311356"/>
            <a:ext cx="2214209" cy="8302"/>
          </a:xfrm>
          <a:prstGeom prst="rect">
            <a:avLst/>
          </a:prstGeom>
          <a:solidFill>
            <a:srgbClr val="E2E8F0"/>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57" name="Text 52"/>
          <p:cNvSpPr txBox="1"/>
          <p:nvPr/>
        </p:nvSpPr>
        <p:spPr>
          <a:xfrm>
            <a:off x="5232333" y="4034062"/>
            <a:ext cx="378582"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1年間</a:t>
            </a:r>
            <a:endParaRPr lang="en-US" sz="817" dirty="0">
              <a:latin typeface="Meiryo UI" panose="020B0604030504040204" pitchFamily="50" charset="-128"/>
              <a:ea typeface="Meiryo UI" panose="020B0604030504040204" pitchFamily="50" charset="-128"/>
            </a:endParaRPr>
          </a:p>
        </p:txBody>
      </p:sp>
      <p:sp>
        <p:nvSpPr>
          <p:cNvPr id="58" name="Shape 53"/>
          <p:cNvSpPr/>
          <p:nvPr/>
        </p:nvSpPr>
        <p:spPr>
          <a:xfrm>
            <a:off x="542225" y="4315506"/>
            <a:ext cx="2214209" cy="389376"/>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59" name="Text 54"/>
          <p:cNvSpPr txBox="1"/>
          <p:nvPr/>
        </p:nvSpPr>
        <p:spPr>
          <a:xfrm>
            <a:off x="671740" y="4419285"/>
            <a:ext cx="430887"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納品物</a:t>
            </a:r>
            <a:endParaRPr lang="en-US" sz="817" dirty="0">
              <a:latin typeface="Meiryo UI" panose="020B0604030504040204" pitchFamily="50" charset="-128"/>
              <a:ea typeface="Meiryo UI" panose="020B0604030504040204" pitchFamily="50" charset="-128"/>
            </a:endParaRPr>
          </a:p>
        </p:txBody>
      </p:sp>
      <p:sp>
        <p:nvSpPr>
          <p:cNvPr id="60" name="Shape 55"/>
          <p:cNvSpPr/>
          <p:nvPr/>
        </p:nvSpPr>
        <p:spPr>
          <a:xfrm>
            <a:off x="7478910" y="4315506"/>
            <a:ext cx="2214209" cy="38937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61" name="Text 56"/>
          <p:cNvSpPr txBox="1"/>
          <p:nvPr/>
        </p:nvSpPr>
        <p:spPr>
          <a:xfrm>
            <a:off x="7608425" y="4419285"/>
            <a:ext cx="1658788"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カード（シリアルコード記載）</a:t>
            </a:r>
            <a:endParaRPr lang="en-US" sz="817" dirty="0">
              <a:latin typeface="Meiryo UI" panose="020B0604030504040204" pitchFamily="50" charset="-128"/>
              <a:ea typeface="Meiryo UI" panose="020B0604030504040204" pitchFamily="50" charset="-128"/>
            </a:endParaRPr>
          </a:p>
        </p:txBody>
      </p:sp>
      <p:sp>
        <p:nvSpPr>
          <p:cNvPr id="62" name="Shape 57"/>
          <p:cNvSpPr/>
          <p:nvPr/>
        </p:nvSpPr>
        <p:spPr>
          <a:xfrm>
            <a:off x="2896081" y="4315506"/>
            <a:ext cx="2214209" cy="38937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63" name="Text 58"/>
          <p:cNvSpPr txBox="1"/>
          <p:nvPr/>
        </p:nvSpPr>
        <p:spPr>
          <a:xfrm>
            <a:off x="3025597" y="4419285"/>
            <a:ext cx="1658788"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カード（シリアルコード記載）</a:t>
            </a:r>
            <a:endParaRPr lang="en-US" sz="817" dirty="0">
              <a:latin typeface="Meiryo UI" panose="020B0604030504040204" pitchFamily="50" charset="-128"/>
              <a:ea typeface="Meiryo UI" panose="020B0604030504040204" pitchFamily="50" charset="-128"/>
            </a:endParaRPr>
          </a:p>
        </p:txBody>
      </p:sp>
      <p:sp>
        <p:nvSpPr>
          <p:cNvPr id="64" name="Shape 59"/>
          <p:cNvSpPr/>
          <p:nvPr/>
        </p:nvSpPr>
        <p:spPr>
          <a:xfrm>
            <a:off x="5102818" y="4696580"/>
            <a:ext cx="2214209" cy="8302"/>
          </a:xfrm>
          <a:prstGeom prst="rect">
            <a:avLst/>
          </a:prstGeom>
          <a:solidFill>
            <a:srgbClr val="E2E8F0"/>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65" name="Text 60"/>
          <p:cNvSpPr txBox="1"/>
          <p:nvPr/>
        </p:nvSpPr>
        <p:spPr>
          <a:xfrm>
            <a:off x="5232333" y="4419285"/>
            <a:ext cx="1658788"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カード（シリアルコード記載）</a:t>
            </a:r>
            <a:endParaRPr lang="en-US" sz="817" dirty="0">
              <a:latin typeface="Meiryo UI" panose="020B0604030504040204" pitchFamily="50" charset="-128"/>
              <a:ea typeface="Meiryo UI" panose="020B0604030504040204" pitchFamily="50" charset="-128"/>
            </a:endParaRPr>
          </a:p>
        </p:txBody>
      </p:sp>
      <p:sp>
        <p:nvSpPr>
          <p:cNvPr id="66" name="Shape 61"/>
          <p:cNvSpPr/>
          <p:nvPr/>
        </p:nvSpPr>
        <p:spPr>
          <a:xfrm>
            <a:off x="542225" y="4700731"/>
            <a:ext cx="2214209" cy="389376"/>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67" name="Text 62"/>
          <p:cNvSpPr txBox="1"/>
          <p:nvPr/>
        </p:nvSpPr>
        <p:spPr>
          <a:xfrm>
            <a:off x="671740" y="4804510"/>
            <a:ext cx="880038"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データ保存期間</a:t>
            </a:r>
            <a:endParaRPr lang="en-US" sz="817" dirty="0">
              <a:latin typeface="Meiryo UI" panose="020B0604030504040204" pitchFamily="50" charset="-128"/>
              <a:ea typeface="Meiryo UI" panose="020B0604030504040204" pitchFamily="50" charset="-128"/>
            </a:endParaRPr>
          </a:p>
        </p:txBody>
      </p:sp>
      <p:sp>
        <p:nvSpPr>
          <p:cNvPr id="68" name="Shape 63"/>
          <p:cNvSpPr/>
          <p:nvPr/>
        </p:nvSpPr>
        <p:spPr>
          <a:xfrm>
            <a:off x="7478910" y="4700731"/>
            <a:ext cx="2214209" cy="38937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69" name="Text 64"/>
          <p:cNvSpPr txBox="1"/>
          <p:nvPr/>
        </p:nvSpPr>
        <p:spPr>
          <a:xfrm>
            <a:off x="7608425" y="4804510"/>
            <a:ext cx="430887"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無期限</a:t>
            </a:r>
            <a:endParaRPr lang="en-US" sz="817" dirty="0">
              <a:latin typeface="Meiryo UI" panose="020B0604030504040204" pitchFamily="50" charset="-128"/>
              <a:ea typeface="Meiryo UI" panose="020B0604030504040204" pitchFamily="50" charset="-128"/>
            </a:endParaRPr>
          </a:p>
        </p:txBody>
      </p:sp>
      <p:sp>
        <p:nvSpPr>
          <p:cNvPr id="70" name="Shape 65"/>
          <p:cNvSpPr/>
          <p:nvPr/>
        </p:nvSpPr>
        <p:spPr>
          <a:xfrm>
            <a:off x="2896081" y="4700731"/>
            <a:ext cx="2214209" cy="38937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71" name="Text 66"/>
          <p:cNvSpPr txBox="1"/>
          <p:nvPr/>
        </p:nvSpPr>
        <p:spPr>
          <a:xfrm>
            <a:off x="3025596" y="4804510"/>
            <a:ext cx="430887"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無期限</a:t>
            </a:r>
            <a:endParaRPr lang="en-US" sz="817" dirty="0">
              <a:latin typeface="Meiryo UI" panose="020B0604030504040204" pitchFamily="50" charset="-128"/>
              <a:ea typeface="Meiryo UI" panose="020B0604030504040204" pitchFamily="50" charset="-128"/>
            </a:endParaRPr>
          </a:p>
        </p:txBody>
      </p:sp>
      <p:sp>
        <p:nvSpPr>
          <p:cNvPr id="72" name="Shape 67"/>
          <p:cNvSpPr/>
          <p:nvPr/>
        </p:nvSpPr>
        <p:spPr>
          <a:xfrm>
            <a:off x="5102818" y="5081805"/>
            <a:ext cx="2214209" cy="8302"/>
          </a:xfrm>
          <a:prstGeom prst="rect">
            <a:avLst/>
          </a:prstGeom>
          <a:solidFill>
            <a:srgbClr val="E2E8F0"/>
          </a:solidFill>
          <a:ln/>
        </p:spPr>
        <p:txBody>
          <a:bodyPr/>
          <a:lstStyle/>
          <a:p>
            <a:endParaRPr lang="ja-JP" altLang="en-US" sz="2814">
              <a:latin typeface="Meiryo UI" panose="020B0604030504040204" pitchFamily="50" charset="-128"/>
              <a:ea typeface="Meiryo UI" panose="020B0604030504040204" pitchFamily="50" charset="-128"/>
            </a:endParaRPr>
          </a:p>
        </p:txBody>
      </p:sp>
      <p:sp>
        <p:nvSpPr>
          <p:cNvPr id="73" name="Text 68"/>
          <p:cNvSpPr txBox="1"/>
          <p:nvPr/>
        </p:nvSpPr>
        <p:spPr>
          <a:xfrm>
            <a:off x="5232333" y="4804510"/>
            <a:ext cx="430887" cy="164384"/>
          </a:xfrm>
          <a:prstGeom prst="rect">
            <a:avLst/>
          </a:prstGeom>
          <a:noFill/>
          <a:ln/>
        </p:spPr>
        <p:txBody>
          <a:bodyPr wrap="square" lIns="0" tIns="0" rIns="0" bIns="0" rtlCol="0" anchor="ctr"/>
          <a:lstStyle/>
          <a:p>
            <a:pPr algn="l"/>
            <a:r>
              <a:rPr lang="en-US" sz="817" dirty="0">
                <a:solidFill>
                  <a:srgbClr val="333333"/>
                </a:solidFill>
                <a:latin typeface="Meiryo UI" panose="020B0604030504040204" pitchFamily="50" charset="-128"/>
                <a:ea typeface="Meiryo UI" panose="020B0604030504040204" pitchFamily="50" charset="-128"/>
                <a:cs typeface="Meiryo UI" pitchFamily="34" charset="-120"/>
              </a:rPr>
              <a:t>無期限</a:t>
            </a:r>
            <a:endParaRPr lang="en-US" sz="817" dirty="0">
              <a:latin typeface="Meiryo UI" panose="020B0604030504040204" pitchFamily="50" charset="-128"/>
              <a:ea typeface="Meiryo UI" panose="020B0604030504040204" pitchFamily="50" charset="-128"/>
            </a:endParaRPr>
          </a:p>
        </p:txBody>
      </p:sp>
      <p:sp>
        <p:nvSpPr>
          <p:cNvPr id="74" name="Shape 69"/>
          <p:cNvSpPr/>
          <p:nvPr/>
        </p:nvSpPr>
        <p:spPr>
          <a:xfrm>
            <a:off x="542225" y="5085125"/>
            <a:ext cx="2214209" cy="501456"/>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75" name="Text 70"/>
          <p:cNvSpPr txBox="1"/>
          <p:nvPr/>
        </p:nvSpPr>
        <p:spPr>
          <a:xfrm>
            <a:off x="671740" y="5247019"/>
            <a:ext cx="914908"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製品/JANコード</a:t>
            </a:r>
            <a:endParaRPr lang="en-US" sz="817" dirty="0">
              <a:latin typeface="Meiryo UI" panose="020B0604030504040204" pitchFamily="50" charset="-128"/>
              <a:ea typeface="Meiryo UI" panose="020B0604030504040204" pitchFamily="50" charset="-128"/>
            </a:endParaRPr>
          </a:p>
        </p:txBody>
      </p:sp>
      <p:sp>
        <p:nvSpPr>
          <p:cNvPr id="76" name="Shape 71"/>
          <p:cNvSpPr/>
          <p:nvPr/>
        </p:nvSpPr>
        <p:spPr>
          <a:xfrm>
            <a:off x="7478910" y="5085125"/>
            <a:ext cx="2214209" cy="50145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77" name="Text 72"/>
          <p:cNvSpPr txBox="1"/>
          <p:nvPr/>
        </p:nvSpPr>
        <p:spPr>
          <a:xfrm>
            <a:off x="7608425" y="5260303"/>
            <a:ext cx="1161484" cy="138648"/>
          </a:xfrm>
          <a:prstGeom prst="rect">
            <a:avLst/>
          </a:prstGeom>
          <a:noFill/>
          <a:ln/>
        </p:spPr>
        <p:txBody>
          <a:bodyPr wrap="square" lIns="0" tIns="0" rIns="0" bIns="0" rtlCol="0" anchor="ctr"/>
          <a:lstStyle/>
          <a:p>
            <a:pPr algn="l"/>
            <a:r>
              <a:rPr lang="en-US" sz="726" dirty="0">
                <a:solidFill>
                  <a:srgbClr val="666666"/>
                </a:solidFill>
                <a:latin typeface="Meiryo UI" panose="020B0604030504040204" pitchFamily="50" charset="-128"/>
                <a:ea typeface="Meiryo UI" panose="020B0604030504040204" pitchFamily="50" charset="-128"/>
                <a:cs typeface="Meiryo UI" pitchFamily="34" charset="-120"/>
              </a:rPr>
              <a:t>355470 / 4550483554706</a:t>
            </a:r>
            <a:endParaRPr lang="en-US" sz="726" dirty="0">
              <a:latin typeface="Meiryo UI" panose="020B0604030504040204" pitchFamily="50" charset="-128"/>
              <a:ea typeface="Meiryo UI" panose="020B0604030504040204" pitchFamily="50" charset="-128"/>
            </a:endParaRPr>
          </a:p>
        </p:txBody>
      </p:sp>
      <p:sp>
        <p:nvSpPr>
          <p:cNvPr id="78" name="Shape 73"/>
          <p:cNvSpPr/>
          <p:nvPr/>
        </p:nvSpPr>
        <p:spPr>
          <a:xfrm>
            <a:off x="2896081" y="5085125"/>
            <a:ext cx="2214209" cy="501456"/>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79" name="Text 74"/>
          <p:cNvSpPr txBox="1"/>
          <p:nvPr/>
        </p:nvSpPr>
        <p:spPr>
          <a:xfrm>
            <a:off x="3025597" y="5188903"/>
            <a:ext cx="1758415" cy="285598"/>
          </a:xfrm>
          <a:prstGeom prst="rect">
            <a:avLst/>
          </a:prstGeom>
          <a:noFill/>
          <a:ln/>
        </p:spPr>
        <p:txBody>
          <a:bodyPr wrap="square" lIns="0" tIns="0" rIns="0" bIns="0" rtlCol="0" anchor="ctr"/>
          <a:lstStyle/>
          <a:p>
            <a:pPr algn="l"/>
            <a:r>
              <a:rPr lang="en-US" sz="726" dirty="0">
                <a:solidFill>
                  <a:srgbClr val="666666"/>
                </a:solidFill>
                <a:latin typeface="Meiryo UI" panose="020B0604030504040204" pitchFamily="50" charset="-128"/>
                <a:ea typeface="Meiryo UI" panose="020B0604030504040204" pitchFamily="50" charset="-128"/>
                <a:cs typeface="Meiryo UI" pitchFamily="34" charset="-120"/>
              </a:rPr>
              <a:t>362410 / 4550483624102</a:t>
            </a:r>
          </a:p>
          <a:p>
            <a:pPr algn="l"/>
            <a:r>
              <a:rPr lang="en-US" sz="726" dirty="0">
                <a:solidFill>
                  <a:srgbClr val="666666"/>
                </a:solidFill>
                <a:latin typeface="Meiryo UI" panose="020B0604030504040204" pitchFamily="50" charset="-128"/>
                <a:ea typeface="Meiryo UI" panose="020B0604030504040204" pitchFamily="50" charset="-128"/>
                <a:cs typeface="Meiryo UI" pitchFamily="34" charset="-120"/>
              </a:rPr>
              <a:t> (CP: 363040 / 4550483630400)</a:t>
            </a:r>
            <a:endParaRPr lang="en-US" sz="726" dirty="0">
              <a:latin typeface="Meiryo UI" panose="020B0604030504040204" pitchFamily="50" charset="-128"/>
              <a:ea typeface="Meiryo UI" panose="020B0604030504040204" pitchFamily="50" charset="-128"/>
            </a:endParaRPr>
          </a:p>
        </p:txBody>
      </p:sp>
      <p:sp>
        <p:nvSpPr>
          <p:cNvPr id="81" name="Text 76"/>
          <p:cNvSpPr txBox="1"/>
          <p:nvPr/>
        </p:nvSpPr>
        <p:spPr>
          <a:xfrm>
            <a:off x="5232333" y="5188903"/>
            <a:ext cx="1758415" cy="285598"/>
          </a:xfrm>
          <a:prstGeom prst="rect">
            <a:avLst/>
          </a:prstGeom>
          <a:noFill/>
          <a:ln/>
        </p:spPr>
        <p:txBody>
          <a:bodyPr wrap="square" lIns="0" tIns="0" rIns="0" bIns="0" rtlCol="0" anchor="ctr"/>
          <a:lstStyle/>
          <a:p>
            <a:pPr algn="l"/>
            <a:r>
              <a:rPr lang="en-US" sz="726" dirty="0">
                <a:solidFill>
                  <a:srgbClr val="666666"/>
                </a:solidFill>
                <a:latin typeface="Meiryo UI" panose="020B0604030504040204" pitchFamily="50" charset="-128"/>
                <a:ea typeface="Meiryo UI" panose="020B0604030504040204" pitchFamily="50" charset="-128"/>
                <a:cs typeface="Meiryo UI" pitchFamily="34" charset="-120"/>
              </a:rPr>
              <a:t>362980 / 4550483629800</a:t>
            </a:r>
          </a:p>
          <a:p>
            <a:pPr algn="l"/>
            <a:r>
              <a:rPr lang="en-US" sz="726" dirty="0">
                <a:solidFill>
                  <a:srgbClr val="666666"/>
                </a:solidFill>
                <a:latin typeface="Meiryo UI" panose="020B0604030504040204" pitchFamily="50" charset="-128"/>
                <a:ea typeface="Meiryo UI" panose="020B0604030504040204" pitchFamily="50" charset="-128"/>
                <a:cs typeface="Meiryo UI" pitchFamily="34" charset="-120"/>
              </a:rPr>
              <a:t> (CP: 363030 / 4550483630301)</a:t>
            </a:r>
            <a:endParaRPr lang="en-US" sz="726" dirty="0">
              <a:latin typeface="Meiryo UI" panose="020B0604030504040204" pitchFamily="50" charset="-128"/>
              <a:ea typeface="Meiryo UI" panose="020B0604030504040204" pitchFamily="50" charset="-128"/>
            </a:endParaRPr>
          </a:p>
        </p:txBody>
      </p:sp>
      <p:sp>
        <p:nvSpPr>
          <p:cNvPr id="82" name="Shape 77"/>
          <p:cNvSpPr/>
          <p:nvPr/>
        </p:nvSpPr>
        <p:spPr>
          <a:xfrm>
            <a:off x="581332" y="5888858"/>
            <a:ext cx="2214209" cy="527193"/>
          </a:xfrm>
          <a:prstGeom prst="rect">
            <a:avLst/>
          </a:prstGeom>
          <a:solidFill>
            <a:srgbClr val="F8FAFC"/>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83" name="Text 78"/>
          <p:cNvSpPr txBox="1"/>
          <p:nvPr/>
        </p:nvSpPr>
        <p:spPr>
          <a:xfrm>
            <a:off x="710847" y="6064035"/>
            <a:ext cx="871736" cy="164384"/>
          </a:xfrm>
          <a:prstGeom prst="rect">
            <a:avLst/>
          </a:prstGeom>
          <a:noFill/>
          <a:ln/>
        </p:spPr>
        <p:txBody>
          <a:bodyPr wrap="square" lIns="0" tIns="0" rIns="0" bIns="0" rtlCol="0" anchor="ctr"/>
          <a:lstStyle/>
          <a:p>
            <a:pPr algn="l"/>
            <a:r>
              <a:rPr lang="en-US" sz="817" b="1" dirty="0">
                <a:solidFill>
                  <a:srgbClr val="475569"/>
                </a:solidFill>
                <a:latin typeface="Meiryo UI" panose="020B0604030504040204" pitchFamily="50" charset="-128"/>
                <a:ea typeface="Meiryo UI" panose="020B0604030504040204" pitchFamily="50" charset="-128"/>
                <a:cs typeface="Meiryo UI" pitchFamily="34" charset="-120"/>
              </a:rPr>
              <a:t>主な活用シーン</a:t>
            </a:r>
            <a:endParaRPr lang="en-US" sz="817" dirty="0">
              <a:latin typeface="Meiryo UI" panose="020B0604030504040204" pitchFamily="50" charset="-128"/>
              <a:ea typeface="Meiryo UI" panose="020B0604030504040204" pitchFamily="50" charset="-128"/>
            </a:endParaRPr>
          </a:p>
        </p:txBody>
      </p:sp>
      <p:sp>
        <p:nvSpPr>
          <p:cNvPr id="84" name="Shape 79"/>
          <p:cNvSpPr/>
          <p:nvPr/>
        </p:nvSpPr>
        <p:spPr>
          <a:xfrm>
            <a:off x="2788069" y="5888858"/>
            <a:ext cx="2214209" cy="527193"/>
          </a:xfrm>
          <a:prstGeom prst="rect">
            <a:avLst/>
          </a:prstGeom>
          <a:no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85" name="Text 80"/>
          <p:cNvSpPr txBox="1"/>
          <p:nvPr/>
        </p:nvSpPr>
        <p:spPr>
          <a:xfrm>
            <a:off x="2917584" y="5992636"/>
            <a:ext cx="1937744" cy="303032"/>
          </a:xfrm>
          <a:prstGeom prst="rect">
            <a:avLst/>
          </a:prstGeom>
          <a:noFill/>
          <a:ln/>
        </p:spPr>
        <p:txBody>
          <a:bodyPr wrap="square" lIns="0" tIns="0" rIns="0" bIns="0" rtlCol="0" anchor="ctr"/>
          <a:lstStyle/>
          <a:p>
            <a:pPr algn="l"/>
            <a:r>
              <a:rPr lang="en-US" sz="726" dirty="0">
                <a:solidFill>
                  <a:srgbClr val="334155"/>
                </a:solidFill>
                <a:latin typeface="Meiryo UI" panose="020B0604030504040204" pitchFamily="50" charset="-128"/>
                <a:ea typeface="Meiryo UI" panose="020B0604030504040204" pitchFamily="50" charset="-128"/>
                <a:cs typeface="Meiryo UI" pitchFamily="34" charset="-120"/>
              </a:rPr>
              <a:t>個人の定常会議 商談/インタビュー 外部セミナー参加</a:t>
            </a:r>
            <a:endParaRPr lang="en-US" sz="726" dirty="0">
              <a:latin typeface="Meiryo UI" panose="020B0604030504040204" pitchFamily="50" charset="-128"/>
              <a:ea typeface="Meiryo UI" panose="020B0604030504040204" pitchFamily="50" charset="-128"/>
            </a:endParaRPr>
          </a:p>
        </p:txBody>
      </p:sp>
      <p:sp>
        <p:nvSpPr>
          <p:cNvPr id="86" name="Shape 81"/>
          <p:cNvSpPr/>
          <p:nvPr/>
        </p:nvSpPr>
        <p:spPr>
          <a:xfrm>
            <a:off x="4993975" y="5888858"/>
            <a:ext cx="2214209" cy="527193"/>
          </a:xfrm>
          <a:prstGeom prst="rect">
            <a:avLst/>
          </a:prstGeom>
          <a:solidFill>
            <a:srgbClr val="F0F9FF"/>
          </a:solidFill>
          <a:ln w="12699">
            <a:solidFill>
              <a:srgbClr val="E2E8F0"/>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87" name="Text 82"/>
          <p:cNvSpPr txBox="1"/>
          <p:nvPr/>
        </p:nvSpPr>
        <p:spPr>
          <a:xfrm>
            <a:off x="5123491" y="5992636"/>
            <a:ext cx="1998350" cy="303032"/>
          </a:xfrm>
          <a:prstGeom prst="rect">
            <a:avLst/>
          </a:prstGeom>
          <a:noFill/>
          <a:ln/>
        </p:spPr>
        <p:txBody>
          <a:bodyPr wrap="square" lIns="0" tIns="0" rIns="0" bIns="0" rtlCol="0" anchor="ctr"/>
          <a:lstStyle/>
          <a:p>
            <a:pPr algn="l"/>
            <a:r>
              <a:rPr lang="en-US" sz="726" dirty="0">
                <a:solidFill>
                  <a:srgbClr val="334155"/>
                </a:solidFill>
                <a:latin typeface="Meiryo UI" panose="020B0604030504040204" pitchFamily="50" charset="-128"/>
                <a:ea typeface="Meiryo UI" panose="020B0604030504040204" pitchFamily="50" charset="-128"/>
                <a:cs typeface="Meiryo UI" pitchFamily="34" charset="-120"/>
              </a:rPr>
              <a:t>全社一括配布 複数部署での横断利用 大規模会議/イベント</a:t>
            </a:r>
            <a:endParaRPr lang="en-US" sz="726" dirty="0">
              <a:latin typeface="Meiryo UI" panose="020B0604030504040204" pitchFamily="50" charset="-128"/>
              <a:ea typeface="Meiryo UI" panose="020B0604030504040204" pitchFamily="50" charset="-128"/>
            </a:endParaRPr>
          </a:p>
        </p:txBody>
      </p:sp>
      <p:sp>
        <p:nvSpPr>
          <p:cNvPr id="91" name="Shape 86"/>
          <p:cNvSpPr/>
          <p:nvPr/>
        </p:nvSpPr>
        <p:spPr>
          <a:xfrm>
            <a:off x="573029" y="5687113"/>
            <a:ext cx="8846872" cy="838527"/>
          </a:xfrm>
          <a:prstGeom prst="roundRect">
            <a:avLst>
              <a:gd name="adj" fmla="val 6124"/>
            </a:avLst>
          </a:prstGeom>
          <a:solidFill>
            <a:srgbClr val="FFFBEB"/>
          </a:solidFill>
          <a:ln w="12699">
            <a:solidFill>
              <a:srgbClr val="FCD34D"/>
            </a:solidFill>
            <a:prstDash val="solid"/>
          </a:ln>
        </p:spPr>
        <p:txBody>
          <a:bodyPr/>
          <a:lstStyle/>
          <a:p>
            <a:endParaRPr lang="ja-JP" altLang="en-US" sz="2814">
              <a:latin typeface="Meiryo UI" panose="020B0604030504040204" pitchFamily="50" charset="-128"/>
              <a:ea typeface="Meiryo UI" panose="020B0604030504040204" pitchFamily="50" charset="-128"/>
            </a:endParaRPr>
          </a:p>
        </p:txBody>
      </p:sp>
      <p:sp>
        <p:nvSpPr>
          <p:cNvPr id="92" name="Text 87"/>
          <p:cNvSpPr txBox="1"/>
          <p:nvPr/>
        </p:nvSpPr>
        <p:spPr>
          <a:xfrm>
            <a:off x="667676" y="5782590"/>
            <a:ext cx="737239" cy="138648"/>
          </a:xfrm>
          <a:prstGeom prst="rect">
            <a:avLst/>
          </a:prstGeom>
          <a:noFill/>
          <a:ln/>
        </p:spPr>
        <p:txBody>
          <a:bodyPr wrap="square" lIns="0" tIns="0" rIns="0" bIns="0" rtlCol="0" anchor="ctr"/>
          <a:lstStyle/>
          <a:p>
            <a:pPr algn="l"/>
            <a:r>
              <a:rPr lang="en-US" sz="726" dirty="0">
                <a:solidFill>
                  <a:srgbClr val="92400E"/>
                </a:solidFill>
                <a:latin typeface="Meiryo UI" panose="020B0604030504040204" pitchFamily="50" charset="-128"/>
                <a:ea typeface="Meiryo UI" panose="020B0604030504040204" pitchFamily="50" charset="-128"/>
                <a:cs typeface="Meiryo UI" pitchFamily="34" charset="-120"/>
              </a:rPr>
              <a:t>重要なお知らせ</a:t>
            </a:r>
            <a:endParaRPr lang="en-US" sz="726" dirty="0">
              <a:latin typeface="Meiryo UI" panose="020B0604030504040204" pitchFamily="50" charset="-128"/>
              <a:ea typeface="Meiryo UI" panose="020B0604030504040204" pitchFamily="50" charset="-128"/>
            </a:endParaRPr>
          </a:p>
        </p:txBody>
      </p:sp>
      <p:sp>
        <p:nvSpPr>
          <p:cNvPr id="93" name="Text 88"/>
          <p:cNvSpPr txBox="1"/>
          <p:nvPr/>
        </p:nvSpPr>
        <p:spPr>
          <a:xfrm>
            <a:off x="667674" y="5949280"/>
            <a:ext cx="7993737" cy="194273"/>
          </a:xfrm>
          <a:prstGeom prst="rect">
            <a:avLst/>
          </a:prstGeom>
          <a:noFill/>
          <a:ln/>
        </p:spPr>
        <p:txBody>
          <a:bodyPr wrap="square" lIns="0" tIns="0" rIns="0" bIns="0" rtlCol="0" anchor="ctr"/>
          <a:lstStyle/>
          <a:p>
            <a:pPr algn="l"/>
            <a:r>
              <a:rPr lang="en-US" sz="726" dirty="0">
                <a:solidFill>
                  <a:srgbClr val="92400E"/>
                </a:solidFill>
                <a:latin typeface="Meiryo UI" panose="020B0604030504040204" pitchFamily="50" charset="-128"/>
                <a:ea typeface="Meiryo UI" panose="020B0604030504040204" pitchFamily="50" charset="-128"/>
                <a:cs typeface="Meiryo UI" pitchFamily="34" charset="-120"/>
              </a:rPr>
              <a:t>※</a:t>
            </a:r>
            <a:r>
              <a:rPr lang="ja-JP" altLang="en-US" sz="726" dirty="0">
                <a:solidFill>
                  <a:srgbClr val="92400E"/>
                </a:solidFill>
                <a:latin typeface="Meiryo UI" panose="020B0604030504040204" pitchFamily="50" charset="-128"/>
                <a:ea typeface="Meiryo UI" panose="020B0604030504040204" pitchFamily="50" charset="-128"/>
                <a:cs typeface="Meiryo UI" pitchFamily="34" charset="-120"/>
              </a:rPr>
              <a:t>シリアルコードをブラウザ画面上で入力することで時間がチャージされます。（登録方法： </a:t>
            </a:r>
            <a:r>
              <a:rPr lang="en-US" altLang="ja-JP" sz="726" dirty="0">
                <a:solidFill>
                  <a:srgbClr val="92400E"/>
                </a:solidFill>
                <a:latin typeface="Meiryo UI" panose="020B0604030504040204" pitchFamily="50" charset="-128"/>
                <a:ea typeface="Meiryo UI" panose="020B0604030504040204" pitchFamily="50" charset="-128"/>
                <a:cs typeface="Meiryo UI" pitchFamily="34" charset="-120"/>
              </a:rPr>
              <a:t>https://support.sourcenext.com/fa/support/web/knowledge19506.html </a:t>
            </a:r>
            <a:r>
              <a:rPr lang="ja-JP" altLang="en-US" sz="726" dirty="0">
                <a:solidFill>
                  <a:srgbClr val="92400E"/>
                </a:solidFill>
                <a:latin typeface="Meiryo UI" panose="020B0604030504040204" pitchFamily="50" charset="-128"/>
                <a:ea typeface="Meiryo UI" panose="020B0604030504040204" pitchFamily="50" charset="-128"/>
                <a:cs typeface="Meiryo UI" pitchFamily="34" charset="-120"/>
              </a:rPr>
              <a:t>）</a:t>
            </a:r>
            <a:endParaRPr lang="en-US" sz="726" dirty="0">
              <a:latin typeface="Meiryo UI" panose="020B0604030504040204" pitchFamily="50" charset="-128"/>
              <a:ea typeface="Meiryo UI" panose="020B0604030504040204" pitchFamily="50" charset="-128"/>
            </a:endParaRPr>
          </a:p>
        </p:txBody>
      </p:sp>
      <p:sp>
        <p:nvSpPr>
          <p:cNvPr id="94" name="Text 89"/>
          <p:cNvSpPr txBox="1"/>
          <p:nvPr/>
        </p:nvSpPr>
        <p:spPr>
          <a:xfrm>
            <a:off x="667676" y="6129300"/>
            <a:ext cx="5199696" cy="138648"/>
          </a:xfrm>
          <a:prstGeom prst="rect">
            <a:avLst/>
          </a:prstGeom>
          <a:noFill/>
          <a:ln/>
        </p:spPr>
        <p:txBody>
          <a:bodyPr wrap="square" lIns="0" tIns="0" rIns="0" bIns="0" rtlCol="0" anchor="ctr"/>
          <a:lstStyle/>
          <a:p>
            <a:pPr algn="l"/>
            <a:r>
              <a:rPr lang="en-US" sz="726" dirty="0">
                <a:solidFill>
                  <a:srgbClr val="92400E"/>
                </a:solidFill>
                <a:latin typeface="Meiryo UI" panose="020B0604030504040204" pitchFamily="50" charset="-128"/>
                <a:ea typeface="Meiryo UI" panose="020B0604030504040204" pitchFamily="50" charset="-128"/>
                <a:cs typeface="Meiryo UI" pitchFamily="34" charset="-120"/>
              </a:rPr>
              <a:t>※シリアル登録日から有効となります。ご購入後にシリアル登録せずに保管いただいた場合は期限開始はいたしません。</a:t>
            </a:r>
            <a:endParaRPr lang="en-US" sz="726" dirty="0">
              <a:latin typeface="Meiryo UI" panose="020B0604030504040204" pitchFamily="50" charset="-128"/>
              <a:ea typeface="Meiryo UI" panose="020B0604030504040204" pitchFamily="50" charset="-128"/>
            </a:endParaRPr>
          </a:p>
        </p:txBody>
      </p:sp>
      <p:sp>
        <p:nvSpPr>
          <p:cNvPr id="95" name="Text 90"/>
          <p:cNvSpPr txBox="1"/>
          <p:nvPr/>
        </p:nvSpPr>
        <p:spPr>
          <a:xfrm>
            <a:off x="667676" y="6288196"/>
            <a:ext cx="4058137" cy="138648"/>
          </a:xfrm>
          <a:prstGeom prst="rect">
            <a:avLst/>
          </a:prstGeom>
          <a:noFill/>
          <a:ln/>
        </p:spPr>
        <p:txBody>
          <a:bodyPr wrap="square" lIns="0" tIns="0" rIns="0" bIns="0" rtlCol="0" anchor="ctr"/>
          <a:lstStyle/>
          <a:p>
            <a:pPr algn="l"/>
            <a:r>
              <a:rPr lang="en-US" sz="726" dirty="0">
                <a:solidFill>
                  <a:srgbClr val="92400E"/>
                </a:solidFill>
                <a:latin typeface="Meiryo UI" panose="020B0604030504040204" pitchFamily="50" charset="-128"/>
                <a:ea typeface="Meiryo UI" panose="020B0604030504040204" pitchFamily="50" charset="-128"/>
                <a:cs typeface="Meiryo UI" pitchFamily="34" charset="-120"/>
              </a:rPr>
              <a:t>※期限終了後は残時間の有無に関わらず失効となります。再度、製品をお買い求めください。</a:t>
            </a:r>
            <a:endParaRPr lang="en-US" sz="726" dirty="0">
              <a:latin typeface="Meiryo UI" panose="020B0604030504040204" pitchFamily="50" charset="-128"/>
              <a:ea typeface="Meiryo UI" panose="020B0604030504040204" pitchFamily="50" charset="-128"/>
            </a:endParaRPr>
          </a:p>
        </p:txBody>
      </p:sp>
      <p:sp>
        <p:nvSpPr>
          <p:cNvPr id="98" name="Shape 6">
            <a:extLst>
              <a:ext uri="{FF2B5EF4-FFF2-40B4-BE49-F238E27FC236}">
                <a16:creationId xmlns:a16="http://schemas.microsoft.com/office/drawing/2014/main" id="{5565E1C3-38B4-617E-EBAF-F4D673871E88}"/>
              </a:ext>
            </a:extLst>
          </p:cNvPr>
          <p:cNvSpPr/>
          <p:nvPr/>
        </p:nvSpPr>
        <p:spPr>
          <a:xfrm>
            <a:off x="3031319" y="2112858"/>
            <a:ext cx="4137098" cy="261868"/>
          </a:xfrm>
          <a:prstGeom prst="roundRect">
            <a:avLst>
              <a:gd name="adj" fmla="val 43587"/>
            </a:avLst>
          </a:prstGeom>
          <a:solidFill>
            <a:srgbClr val="FF0000"/>
          </a:solidFill>
          <a:ln w="12699">
            <a:noFill/>
            <a:prstDash val="solid"/>
          </a:ln>
          <a:effectLst>
            <a:outerShdw blurRad="38100" dist="25400" dir="5400000" algn="bl" rotWithShape="0">
              <a:srgbClr val="2563EB">
                <a:alpha val="10000"/>
              </a:srgbClr>
            </a:outerShdw>
          </a:effectLst>
        </p:spPr>
        <p:txBody>
          <a:bodyPr anchor="ctr"/>
          <a:lstStyle/>
          <a:p>
            <a:r>
              <a:rPr lang="en-US" altLang="ja-JP" sz="1050" dirty="0">
                <a:latin typeface="Meiryo UI" panose="020B0604030504040204" pitchFamily="50" charset="-128"/>
                <a:ea typeface="Meiryo UI" panose="020B0604030504040204" pitchFamily="50" charset="-128"/>
              </a:rPr>
              <a:t>2026</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月末までキャンペーン実施中</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734749"/>
            <a:ext cx="8673355" cy="17434"/>
          </a:xfrm>
          <a:prstGeom prst="rect">
            <a:avLst/>
          </a:prstGeom>
          <a:solidFill>
            <a:srgbClr val="0056B3"/>
          </a:solidFill>
          <a:ln/>
        </p:spPr>
        <p:txBody>
          <a:bodyPr/>
          <a:lstStyle/>
          <a:p>
            <a:endParaRPr lang="ja-JP" altLang="en-US" sz="2814"/>
          </a:p>
        </p:txBody>
      </p:sp>
      <p:sp>
        <p:nvSpPr>
          <p:cNvPr id="4" name="Text 2"/>
          <p:cNvSpPr txBox="1"/>
          <p:nvPr/>
        </p:nvSpPr>
        <p:spPr>
          <a:xfrm>
            <a:off x="620266" y="259031"/>
            <a:ext cx="5444612" cy="381073"/>
          </a:xfrm>
          <a:prstGeom prst="rect">
            <a:avLst/>
          </a:prstGeom>
          <a:noFill/>
          <a:ln/>
        </p:spPr>
        <p:txBody>
          <a:bodyPr wrap="square" lIns="0" tIns="0" rIns="0" bIns="0" rtlCol="0" anchor="ctr"/>
          <a:lstStyle/>
          <a:p>
            <a:pPr algn="l"/>
            <a:r>
              <a:rPr lang="en-US" sz="1997" b="1" dirty="0">
                <a:solidFill>
                  <a:srgbClr val="0056B3"/>
                </a:solidFill>
                <a:latin typeface="Meiryo UI" pitchFamily="34" charset="0"/>
                <a:ea typeface="Meiryo UI" pitchFamily="34" charset="-122"/>
                <a:cs typeface="Meiryo UI" pitchFamily="34" charset="-120"/>
              </a:rPr>
              <a:t>料金プラン（ビジネスプラン シェア）の特徴</a:t>
            </a:r>
            <a:endParaRPr lang="en-US" sz="1997" dirty="0"/>
          </a:p>
        </p:txBody>
      </p:sp>
      <p:sp>
        <p:nvSpPr>
          <p:cNvPr id="5" name="Text 3"/>
          <p:cNvSpPr txBox="1"/>
          <p:nvPr/>
        </p:nvSpPr>
        <p:spPr>
          <a:xfrm>
            <a:off x="6719925" y="440849"/>
            <a:ext cx="2681625" cy="207556"/>
          </a:xfrm>
          <a:prstGeom prst="rect">
            <a:avLst/>
          </a:prstGeom>
          <a:noFill/>
          <a:ln/>
        </p:spPr>
        <p:txBody>
          <a:bodyPr wrap="square" lIns="0" tIns="0" rIns="0" bIns="0" rtlCol="0" anchor="ctr"/>
          <a:lstStyle/>
          <a:p>
            <a:pPr algn="l"/>
            <a:r>
              <a:rPr lang="en-US" sz="999" dirty="0">
                <a:solidFill>
                  <a:srgbClr val="64748B"/>
                </a:solidFill>
                <a:latin typeface="Meiryo UI" pitchFamily="34" charset="0"/>
                <a:ea typeface="Meiryo UI" pitchFamily="34" charset="-122"/>
                <a:cs typeface="Meiryo UI" pitchFamily="34" charset="-120"/>
              </a:rPr>
              <a:t>全社・部署内の展開を実現する3つの特徴</a:t>
            </a:r>
            <a:endParaRPr lang="en-US" sz="999" dirty="0"/>
          </a:p>
        </p:txBody>
      </p:sp>
      <p:sp>
        <p:nvSpPr>
          <p:cNvPr id="6" name="Shape 4"/>
          <p:cNvSpPr/>
          <p:nvPr/>
        </p:nvSpPr>
        <p:spPr>
          <a:xfrm>
            <a:off x="620266" y="1499740"/>
            <a:ext cx="43172" cy="233293"/>
          </a:xfrm>
          <a:prstGeom prst="rect">
            <a:avLst/>
          </a:prstGeom>
          <a:solidFill>
            <a:srgbClr val="0056B3"/>
          </a:solidFill>
          <a:ln/>
        </p:spPr>
        <p:txBody>
          <a:bodyPr/>
          <a:lstStyle/>
          <a:p>
            <a:endParaRPr lang="ja-JP" altLang="en-US" sz="2814"/>
          </a:p>
        </p:txBody>
      </p:sp>
      <p:sp>
        <p:nvSpPr>
          <p:cNvPr id="7" name="Text 5"/>
          <p:cNvSpPr txBox="1"/>
          <p:nvPr/>
        </p:nvSpPr>
        <p:spPr>
          <a:xfrm>
            <a:off x="749781" y="1499740"/>
            <a:ext cx="2425916" cy="234123"/>
          </a:xfrm>
          <a:prstGeom prst="rect">
            <a:avLst/>
          </a:prstGeom>
          <a:noFill/>
          <a:ln/>
        </p:spPr>
        <p:txBody>
          <a:bodyPr wrap="square" lIns="0" tIns="0" rIns="0" bIns="0" rtlCol="0" anchor="ctr"/>
          <a:lstStyle/>
          <a:p>
            <a:pPr algn="l"/>
            <a:r>
              <a:rPr lang="en-US" sz="1180" b="1" dirty="0">
                <a:solidFill>
                  <a:srgbClr val="1E293B"/>
                </a:solidFill>
                <a:latin typeface="Meiryo UI" pitchFamily="34" charset="0"/>
                <a:ea typeface="Meiryo UI" pitchFamily="34" charset="-122"/>
                <a:cs typeface="Meiryo UI" pitchFamily="34" charset="-120"/>
              </a:rPr>
              <a:t>ビジネスプラン シェアの3大特徴</a:t>
            </a:r>
            <a:endParaRPr lang="en-US" sz="1180" dirty="0"/>
          </a:p>
        </p:txBody>
      </p:sp>
      <p:sp>
        <p:nvSpPr>
          <p:cNvPr id="8" name="Shape 6"/>
          <p:cNvSpPr/>
          <p:nvPr/>
        </p:nvSpPr>
        <p:spPr>
          <a:xfrm>
            <a:off x="620266" y="1819377"/>
            <a:ext cx="2776271" cy="1608145"/>
          </a:xfrm>
          <a:prstGeom prst="roundRect">
            <a:avLst>
              <a:gd name="adj" fmla="val 2776"/>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9" name="Shape 7"/>
          <p:cNvSpPr/>
          <p:nvPr/>
        </p:nvSpPr>
        <p:spPr>
          <a:xfrm>
            <a:off x="620266" y="1819376"/>
            <a:ext cx="2757175" cy="34870"/>
          </a:xfrm>
          <a:prstGeom prst="rect">
            <a:avLst/>
          </a:prstGeom>
          <a:solidFill>
            <a:srgbClr val="0056B3"/>
          </a:solidFill>
          <a:ln/>
        </p:spPr>
        <p:txBody>
          <a:bodyPr/>
          <a:lstStyle/>
          <a:p>
            <a:endParaRPr lang="ja-JP" altLang="en-US" sz="2814"/>
          </a:p>
        </p:txBody>
      </p:sp>
      <p:sp>
        <p:nvSpPr>
          <p:cNvPr id="10" name="Shape 8"/>
          <p:cNvSpPr/>
          <p:nvPr/>
        </p:nvSpPr>
        <p:spPr>
          <a:xfrm>
            <a:off x="1790882" y="1958024"/>
            <a:ext cx="432547" cy="432547"/>
          </a:xfrm>
          <a:prstGeom prst="ellipse">
            <a:avLst/>
          </a:prstGeom>
          <a:solidFill>
            <a:srgbClr val="EFF6FF"/>
          </a:solidFill>
          <a:ln/>
        </p:spPr>
        <p:txBody>
          <a:bodyPr/>
          <a:lstStyle/>
          <a:p>
            <a:endParaRPr lang="ja-JP" altLang="en-US" sz="2814"/>
          </a:p>
        </p:txBody>
      </p:sp>
      <p:pic>
        <p:nvPicPr>
          <p:cNvPr id="11" name="Image 0" descr="preencoded.png"/>
          <p:cNvPicPr>
            <a:picLocks noChangeAspect="1"/>
          </p:cNvPicPr>
          <p:nvPr/>
        </p:nvPicPr>
        <p:blipFill>
          <a:blip r:embed="rId3"/>
          <a:srcRect/>
          <a:stretch/>
        </p:blipFill>
        <p:spPr>
          <a:xfrm>
            <a:off x="1912095" y="2078406"/>
            <a:ext cx="190122" cy="190122"/>
          </a:xfrm>
          <a:prstGeom prst="rect">
            <a:avLst/>
          </a:prstGeom>
        </p:spPr>
      </p:pic>
      <p:sp>
        <p:nvSpPr>
          <p:cNvPr id="12" name="Text 9"/>
          <p:cNvSpPr txBox="1"/>
          <p:nvPr/>
        </p:nvSpPr>
        <p:spPr>
          <a:xfrm>
            <a:off x="1540155" y="2476914"/>
            <a:ext cx="1051064"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時間シェア型</a:t>
            </a:r>
            <a:endParaRPr lang="en-US" sz="1180" dirty="0"/>
          </a:p>
        </p:txBody>
      </p:sp>
      <p:sp>
        <p:nvSpPr>
          <p:cNvPr id="13" name="Text 10"/>
          <p:cNvSpPr txBox="1"/>
          <p:nvPr/>
        </p:nvSpPr>
        <p:spPr>
          <a:xfrm>
            <a:off x="796274" y="2779115"/>
            <a:ext cx="2514750" cy="337902"/>
          </a:xfrm>
          <a:prstGeom prst="rect">
            <a:avLst/>
          </a:prstGeom>
          <a:noFill/>
          <a:ln/>
        </p:spPr>
        <p:txBody>
          <a:bodyPr wrap="square" lIns="0" tIns="0" rIns="0" bIns="0" rtlCol="0" anchor="ctr"/>
          <a:lstStyle/>
          <a:p>
            <a:r>
              <a:rPr lang="en-US" sz="817" dirty="0">
                <a:solidFill>
                  <a:srgbClr val="475569"/>
                </a:solidFill>
                <a:latin typeface="Meiryo UI" pitchFamily="34" charset="0"/>
                <a:ea typeface="Meiryo UI" pitchFamily="34" charset="-122"/>
                <a:cs typeface="Meiryo UI" pitchFamily="34" charset="-120"/>
              </a:rPr>
              <a:t>シリアルキー1本で管理し、文字起こし時間を全員で共有。</a:t>
            </a:r>
            <a:endParaRPr lang="en-US" sz="817" dirty="0"/>
          </a:p>
        </p:txBody>
      </p:sp>
      <p:sp>
        <p:nvSpPr>
          <p:cNvPr id="14" name="Text 11"/>
          <p:cNvSpPr txBox="1"/>
          <p:nvPr/>
        </p:nvSpPr>
        <p:spPr>
          <a:xfrm>
            <a:off x="939072" y="3116188"/>
            <a:ext cx="2229153" cy="164384"/>
          </a:xfrm>
          <a:prstGeom prst="rect">
            <a:avLst/>
          </a:prstGeom>
          <a:noFill/>
          <a:ln/>
        </p:spPr>
        <p:txBody>
          <a:bodyPr wrap="square" lIns="0" tIns="0" rIns="0" bIns="0" rtlCol="0" anchor="ctr"/>
          <a:lstStyle/>
          <a:p>
            <a:r>
              <a:rPr lang="en-US" sz="817" dirty="0">
                <a:solidFill>
                  <a:srgbClr val="475569"/>
                </a:solidFill>
                <a:latin typeface="Meiryo UI" pitchFamily="34" charset="0"/>
                <a:ea typeface="Meiryo UI" pitchFamily="34" charset="-122"/>
                <a:cs typeface="Meiryo UI" pitchFamily="34" charset="-120"/>
              </a:rPr>
              <a:t>誰が何時間使うか事前に決める必要なし。</a:t>
            </a:r>
            <a:endParaRPr lang="en-US" sz="817" dirty="0"/>
          </a:p>
        </p:txBody>
      </p:sp>
      <p:sp>
        <p:nvSpPr>
          <p:cNvPr id="15" name="Shape 12"/>
          <p:cNvSpPr/>
          <p:nvPr/>
        </p:nvSpPr>
        <p:spPr>
          <a:xfrm>
            <a:off x="3567563" y="1819377"/>
            <a:ext cx="2776271" cy="1608145"/>
          </a:xfrm>
          <a:prstGeom prst="roundRect">
            <a:avLst>
              <a:gd name="adj" fmla="val 2776"/>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16" name="Shape 13"/>
          <p:cNvSpPr/>
          <p:nvPr/>
        </p:nvSpPr>
        <p:spPr>
          <a:xfrm>
            <a:off x="3567563" y="1819376"/>
            <a:ext cx="2757175" cy="34870"/>
          </a:xfrm>
          <a:prstGeom prst="rect">
            <a:avLst/>
          </a:prstGeom>
          <a:solidFill>
            <a:srgbClr val="059669"/>
          </a:solidFill>
          <a:ln/>
        </p:spPr>
        <p:txBody>
          <a:bodyPr/>
          <a:lstStyle/>
          <a:p>
            <a:endParaRPr lang="ja-JP" altLang="en-US" sz="2814"/>
          </a:p>
        </p:txBody>
      </p:sp>
      <p:sp>
        <p:nvSpPr>
          <p:cNvPr id="17" name="Shape 14"/>
          <p:cNvSpPr/>
          <p:nvPr/>
        </p:nvSpPr>
        <p:spPr>
          <a:xfrm>
            <a:off x="4739009" y="1958024"/>
            <a:ext cx="432547" cy="432547"/>
          </a:xfrm>
          <a:prstGeom prst="ellipse">
            <a:avLst/>
          </a:prstGeom>
          <a:solidFill>
            <a:srgbClr val="ECFDF5"/>
          </a:solidFill>
          <a:ln/>
        </p:spPr>
        <p:txBody>
          <a:bodyPr/>
          <a:lstStyle/>
          <a:p>
            <a:endParaRPr lang="ja-JP" altLang="en-US" sz="2814"/>
          </a:p>
        </p:txBody>
      </p:sp>
      <p:pic>
        <p:nvPicPr>
          <p:cNvPr id="18" name="Image 1" descr="preencoded.png"/>
          <p:cNvPicPr>
            <a:picLocks noChangeAspect="1"/>
          </p:cNvPicPr>
          <p:nvPr/>
        </p:nvPicPr>
        <p:blipFill>
          <a:blip r:embed="rId4"/>
          <a:srcRect l="-1004" r="-1004"/>
          <a:stretch/>
        </p:blipFill>
        <p:spPr>
          <a:xfrm>
            <a:off x="4833656" y="2078406"/>
            <a:ext cx="242426" cy="190122"/>
          </a:xfrm>
          <a:prstGeom prst="rect">
            <a:avLst/>
          </a:prstGeom>
        </p:spPr>
      </p:pic>
      <p:sp>
        <p:nvSpPr>
          <p:cNvPr id="19" name="Text 15"/>
          <p:cNvSpPr txBox="1"/>
          <p:nvPr/>
        </p:nvSpPr>
        <p:spPr>
          <a:xfrm>
            <a:off x="4565493" y="2476914"/>
            <a:ext cx="895813"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人数無制限</a:t>
            </a:r>
            <a:endParaRPr lang="en-US" sz="1180" dirty="0"/>
          </a:p>
        </p:txBody>
      </p:sp>
      <p:sp>
        <p:nvSpPr>
          <p:cNvPr id="20" name="Text 16"/>
          <p:cNvSpPr txBox="1"/>
          <p:nvPr/>
        </p:nvSpPr>
        <p:spPr>
          <a:xfrm>
            <a:off x="4167815" y="2779116"/>
            <a:ext cx="1667091" cy="164384"/>
          </a:xfrm>
          <a:prstGeom prst="rect">
            <a:avLst/>
          </a:prstGeom>
          <a:noFill/>
          <a:ln/>
        </p:spPr>
        <p:txBody>
          <a:bodyPr wrap="square" lIns="0" tIns="0" rIns="0" bIns="0" rtlCol="0" anchor="ctr"/>
          <a:lstStyle/>
          <a:p>
            <a:r>
              <a:rPr lang="en-US" sz="817" dirty="0">
                <a:solidFill>
                  <a:srgbClr val="475569"/>
                </a:solidFill>
                <a:latin typeface="Meiryo UI" pitchFamily="34" charset="0"/>
                <a:ea typeface="Meiryo UI" pitchFamily="34" charset="-122"/>
                <a:cs typeface="Meiryo UI" pitchFamily="34" charset="-120"/>
              </a:rPr>
              <a:t>人数課金ではなく時間課金制。</a:t>
            </a:r>
            <a:endParaRPr lang="en-US" sz="817" dirty="0"/>
          </a:p>
        </p:txBody>
      </p:sp>
      <p:sp>
        <p:nvSpPr>
          <p:cNvPr id="21" name="Text 17"/>
          <p:cNvSpPr txBox="1"/>
          <p:nvPr/>
        </p:nvSpPr>
        <p:spPr>
          <a:xfrm>
            <a:off x="3727796" y="2947652"/>
            <a:ext cx="2540487" cy="337902"/>
          </a:xfrm>
          <a:prstGeom prst="rect">
            <a:avLst/>
          </a:prstGeom>
          <a:noFill/>
          <a:ln/>
        </p:spPr>
        <p:txBody>
          <a:bodyPr wrap="square" lIns="0" tIns="0" rIns="0" bIns="0" rtlCol="0" anchor="ctr"/>
          <a:lstStyle/>
          <a:p>
            <a:r>
              <a:rPr lang="en-US" sz="817" dirty="0">
                <a:solidFill>
                  <a:srgbClr val="475569"/>
                </a:solidFill>
                <a:latin typeface="Meiryo UI" pitchFamily="34" charset="0"/>
                <a:ea typeface="Meiryo UI" pitchFamily="34" charset="-122"/>
                <a:cs typeface="Meiryo UI" pitchFamily="34" charset="-120"/>
              </a:rPr>
              <a:t>何人使っても追加費用は発生せず、管理者の負担を大幅に削減。</a:t>
            </a:r>
            <a:endParaRPr lang="en-US" sz="817" dirty="0"/>
          </a:p>
        </p:txBody>
      </p:sp>
      <p:sp>
        <p:nvSpPr>
          <p:cNvPr id="22" name="Shape 18"/>
          <p:cNvSpPr/>
          <p:nvPr/>
        </p:nvSpPr>
        <p:spPr>
          <a:xfrm>
            <a:off x="6514860" y="1819377"/>
            <a:ext cx="2776271" cy="1608145"/>
          </a:xfrm>
          <a:prstGeom prst="roundRect">
            <a:avLst>
              <a:gd name="adj" fmla="val 2776"/>
            </a:avLst>
          </a:prstGeom>
          <a:solidFill>
            <a:srgbClr val="FFFFFF"/>
          </a:solidFill>
          <a:ln w="12699">
            <a:solidFill>
              <a:srgbClr val="E2E8F0"/>
            </a:solidFill>
            <a:prstDash val="solid"/>
          </a:ln>
          <a:effectLst>
            <a:outerShdw blurRad="63500" dist="38100" dir="5400000" algn="bl" rotWithShape="0">
              <a:srgbClr val="000000">
                <a:alpha val="5000"/>
              </a:srgbClr>
            </a:outerShdw>
          </a:effectLst>
        </p:spPr>
        <p:txBody>
          <a:bodyPr/>
          <a:lstStyle/>
          <a:p>
            <a:endParaRPr lang="ja-JP" altLang="en-US" sz="2814"/>
          </a:p>
        </p:txBody>
      </p:sp>
      <p:sp>
        <p:nvSpPr>
          <p:cNvPr id="23" name="Shape 19"/>
          <p:cNvSpPr/>
          <p:nvPr/>
        </p:nvSpPr>
        <p:spPr>
          <a:xfrm>
            <a:off x="6514860" y="1819376"/>
            <a:ext cx="2757175" cy="34870"/>
          </a:xfrm>
          <a:prstGeom prst="rect">
            <a:avLst/>
          </a:prstGeom>
          <a:solidFill>
            <a:srgbClr val="7C3AED"/>
          </a:solidFill>
          <a:ln/>
        </p:spPr>
        <p:txBody>
          <a:bodyPr/>
          <a:lstStyle/>
          <a:p>
            <a:endParaRPr lang="ja-JP" altLang="en-US" sz="2814"/>
          </a:p>
        </p:txBody>
      </p:sp>
      <p:sp>
        <p:nvSpPr>
          <p:cNvPr id="24" name="Shape 20"/>
          <p:cNvSpPr/>
          <p:nvPr/>
        </p:nvSpPr>
        <p:spPr>
          <a:xfrm>
            <a:off x="7686306" y="1958024"/>
            <a:ext cx="432547" cy="432547"/>
          </a:xfrm>
          <a:prstGeom prst="ellipse">
            <a:avLst/>
          </a:prstGeom>
          <a:solidFill>
            <a:srgbClr val="F5F3FF"/>
          </a:solidFill>
          <a:ln/>
        </p:spPr>
        <p:txBody>
          <a:bodyPr/>
          <a:lstStyle/>
          <a:p>
            <a:endParaRPr lang="ja-JP" altLang="en-US" sz="2814"/>
          </a:p>
        </p:txBody>
      </p:sp>
      <p:pic>
        <p:nvPicPr>
          <p:cNvPr id="25" name="Image 2" descr="preencoded.png"/>
          <p:cNvPicPr>
            <a:picLocks noChangeAspect="1"/>
          </p:cNvPicPr>
          <p:nvPr/>
        </p:nvPicPr>
        <p:blipFill>
          <a:blip r:embed="rId5"/>
          <a:srcRect l="-1004" r="-1004"/>
          <a:stretch/>
        </p:blipFill>
        <p:spPr>
          <a:xfrm>
            <a:off x="7780952" y="2078406"/>
            <a:ext cx="242426" cy="190122"/>
          </a:xfrm>
          <a:prstGeom prst="rect">
            <a:avLst/>
          </a:prstGeom>
        </p:spPr>
      </p:pic>
      <p:sp>
        <p:nvSpPr>
          <p:cNvPr id="26" name="Text 21"/>
          <p:cNvSpPr txBox="1"/>
          <p:nvPr/>
        </p:nvSpPr>
        <p:spPr>
          <a:xfrm>
            <a:off x="7357537" y="2476914"/>
            <a:ext cx="1207147"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データ分離保存</a:t>
            </a:r>
            <a:endParaRPr lang="en-US" sz="1180" dirty="0"/>
          </a:p>
        </p:txBody>
      </p:sp>
      <p:sp>
        <p:nvSpPr>
          <p:cNvPr id="27" name="Text 22"/>
          <p:cNvSpPr txBox="1"/>
          <p:nvPr/>
        </p:nvSpPr>
        <p:spPr>
          <a:xfrm>
            <a:off x="6665961" y="2779115"/>
            <a:ext cx="2567054" cy="337902"/>
          </a:xfrm>
          <a:prstGeom prst="rect">
            <a:avLst/>
          </a:prstGeom>
          <a:noFill/>
          <a:ln/>
        </p:spPr>
        <p:txBody>
          <a:bodyPr wrap="square" lIns="0" tIns="0" rIns="0" bIns="0" rtlCol="0" anchor="ctr"/>
          <a:lstStyle/>
          <a:p>
            <a:r>
              <a:rPr lang="en-US" sz="817" dirty="0">
                <a:solidFill>
                  <a:srgbClr val="475569"/>
                </a:solidFill>
                <a:latin typeface="Meiryo UI" pitchFamily="34" charset="0"/>
                <a:ea typeface="Meiryo UI" pitchFamily="34" charset="-122"/>
                <a:cs typeface="Meiryo UI" pitchFamily="34" charset="-120"/>
              </a:rPr>
              <a:t>各メンバーのデータは他と共有されず個別クラウドに分離保存。</a:t>
            </a:r>
            <a:endParaRPr lang="en-US" sz="817" dirty="0"/>
          </a:p>
        </p:txBody>
      </p:sp>
      <p:sp>
        <p:nvSpPr>
          <p:cNvPr id="28" name="Text 23"/>
          <p:cNvSpPr txBox="1"/>
          <p:nvPr/>
        </p:nvSpPr>
        <p:spPr>
          <a:xfrm>
            <a:off x="7115112" y="3116188"/>
            <a:ext cx="1667091" cy="164384"/>
          </a:xfrm>
          <a:prstGeom prst="rect">
            <a:avLst/>
          </a:prstGeom>
          <a:noFill/>
          <a:ln/>
        </p:spPr>
        <p:txBody>
          <a:bodyPr wrap="square" lIns="0" tIns="0" rIns="0" bIns="0" rtlCol="0" anchor="ctr"/>
          <a:lstStyle/>
          <a:p>
            <a:r>
              <a:rPr lang="en-US" sz="817" dirty="0">
                <a:solidFill>
                  <a:srgbClr val="475569"/>
                </a:solidFill>
                <a:latin typeface="Meiryo UI" pitchFamily="34" charset="0"/>
                <a:ea typeface="Meiryo UI" pitchFamily="34" charset="-122"/>
                <a:cs typeface="Meiryo UI" pitchFamily="34" charset="-120"/>
              </a:rPr>
              <a:t>機密情報を扱う会議でも安心。</a:t>
            </a:r>
            <a:endParaRPr lang="en-US" sz="817" dirty="0"/>
          </a:p>
        </p:txBody>
      </p:sp>
      <p:sp>
        <p:nvSpPr>
          <p:cNvPr id="29" name="Shape 24"/>
          <p:cNvSpPr/>
          <p:nvPr/>
        </p:nvSpPr>
        <p:spPr>
          <a:xfrm>
            <a:off x="620266" y="3640058"/>
            <a:ext cx="43172" cy="233293"/>
          </a:xfrm>
          <a:prstGeom prst="rect">
            <a:avLst/>
          </a:prstGeom>
          <a:solidFill>
            <a:srgbClr val="0056B3"/>
          </a:solidFill>
          <a:ln/>
        </p:spPr>
        <p:txBody>
          <a:bodyPr/>
          <a:lstStyle/>
          <a:p>
            <a:endParaRPr lang="ja-JP" altLang="en-US" sz="2814"/>
          </a:p>
        </p:txBody>
      </p:sp>
      <p:sp>
        <p:nvSpPr>
          <p:cNvPr id="30" name="Text 25"/>
          <p:cNvSpPr txBox="1"/>
          <p:nvPr/>
        </p:nvSpPr>
        <p:spPr>
          <a:xfrm>
            <a:off x="749781" y="3640059"/>
            <a:ext cx="4319658" cy="234123"/>
          </a:xfrm>
          <a:prstGeom prst="rect">
            <a:avLst/>
          </a:prstGeom>
          <a:noFill/>
          <a:ln/>
        </p:spPr>
        <p:txBody>
          <a:bodyPr wrap="square" lIns="0" tIns="0" rIns="0" bIns="0" rtlCol="0" anchor="ctr"/>
          <a:lstStyle/>
          <a:p>
            <a:pPr algn="l"/>
            <a:r>
              <a:rPr lang="en-US" sz="1180" b="1" dirty="0">
                <a:solidFill>
                  <a:srgbClr val="1E293B"/>
                </a:solidFill>
                <a:latin typeface="Meiryo UI" pitchFamily="34" charset="0"/>
                <a:ea typeface="Meiryo UI" pitchFamily="34" charset="-122"/>
                <a:cs typeface="Meiryo UI" pitchFamily="34" charset="-120"/>
              </a:rPr>
              <a:t>アカウント・プラン検討時の「見落としがちな課題」を解決</a:t>
            </a:r>
            <a:endParaRPr lang="en-US" sz="1180" dirty="0"/>
          </a:p>
        </p:txBody>
      </p:sp>
      <p:sp>
        <p:nvSpPr>
          <p:cNvPr id="31" name="Shape 26"/>
          <p:cNvSpPr/>
          <p:nvPr/>
        </p:nvSpPr>
        <p:spPr>
          <a:xfrm>
            <a:off x="620267" y="3959695"/>
            <a:ext cx="8673355" cy="2442035"/>
          </a:xfrm>
          <a:prstGeom prst="roundRect">
            <a:avLst>
              <a:gd name="adj" fmla="val 828"/>
            </a:avLst>
          </a:prstGeom>
          <a:solidFill>
            <a:srgbClr val="F8FAFC"/>
          </a:solidFill>
          <a:ln w="12699">
            <a:solidFill>
              <a:srgbClr val="CBD5E1"/>
            </a:solidFill>
            <a:prstDash val="solid"/>
          </a:ln>
        </p:spPr>
        <p:txBody>
          <a:bodyPr/>
          <a:lstStyle/>
          <a:p>
            <a:endParaRPr lang="ja-JP" altLang="en-US" sz="2814"/>
          </a:p>
        </p:txBody>
      </p:sp>
      <p:sp>
        <p:nvSpPr>
          <p:cNvPr id="32" name="Text 27"/>
          <p:cNvSpPr txBox="1"/>
          <p:nvPr/>
        </p:nvSpPr>
        <p:spPr>
          <a:xfrm>
            <a:off x="2593710" y="4141514"/>
            <a:ext cx="4812811" cy="173517"/>
          </a:xfrm>
          <a:prstGeom prst="rect">
            <a:avLst/>
          </a:prstGeom>
          <a:noFill/>
          <a:ln/>
        </p:spPr>
        <p:txBody>
          <a:bodyPr wrap="square" lIns="0" tIns="0" rIns="0" bIns="0" rtlCol="0" anchor="ctr"/>
          <a:lstStyle/>
          <a:p>
            <a:r>
              <a:rPr lang="en-US" sz="908" dirty="0">
                <a:solidFill>
                  <a:srgbClr val="64748B"/>
                </a:solidFill>
                <a:latin typeface="Meiryo UI" pitchFamily="34" charset="0"/>
                <a:ea typeface="Meiryo UI" pitchFamily="34" charset="-122"/>
                <a:cs typeface="Meiryo UI" pitchFamily="34" charset="-120"/>
              </a:rPr>
              <a:t>シェアプランなら、従来の個人プランで発生しがちな以下の課題を一挙に解決できます</a:t>
            </a:r>
            <a:endParaRPr lang="en-US" sz="908" dirty="0"/>
          </a:p>
        </p:txBody>
      </p:sp>
      <p:sp>
        <p:nvSpPr>
          <p:cNvPr id="33" name="Shape 28"/>
          <p:cNvSpPr/>
          <p:nvPr/>
        </p:nvSpPr>
        <p:spPr>
          <a:xfrm>
            <a:off x="802086" y="4452849"/>
            <a:ext cx="2655058" cy="1672072"/>
          </a:xfrm>
          <a:prstGeom prst="roundRect">
            <a:avLst>
              <a:gd name="adj" fmla="val 882"/>
            </a:avLst>
          </a:prstGeom>
          <a:solidFill>
            <a:srgbClr val="FFFFFF"/>
          </a:solidFill>
          <a:ln/>
          <a:effectLst>
            <a:outerShdw blurRad="38100" dist="25400" dir="5400000" algn="bl" rotWithShape="0">
              <a:srgbClr val="000000">
                <a:alpha val="5000"/>
              </a:srgbClr>
            </a:outerShdw>
          </a:effectLst>
        </p:spPr>
        <p:txBody>
          <a:bodyPr/>
          <a:lstStyle/>
          <a:p>
            <a:endParaRPr lang="ja-JP" altLang="en-US" sz="2814"/>
          </a:p>
        </p:txBody>
      </p:sp>
      <p:sp>
        <p:nvSpPr>
          <p:cNvPr id="34" name="Shape 29"/>
          <p:cNvSpPr/>
          <p:nvPr/>
        </p:nvSpPr>
        <p:spPr>
          <a:xfrm>
            <a:off x="931600" y="4833091"/>
            <a:ext cx="2395198" cy="8302"/>
          </a:xfrm>
          <a:prstGeom prst="rect">
            <a:avLst/>
          </a:prstGeom>
          <a:solidFill>
            <a:srgbClr val="F1F5F9"/>
          </a:solidFill>
          <a:ln/>
        </p:spPr>
        <p:txBody>
          <a:bodyPr/>
          <a:lstStyle/>
          <a:p>
            <a:endParaRPr lang="ja-JP" altLang="en-US" sz="2814"/>
          </a:p>
        </p:txBody>
      </p:sp>
      <p:pic>
        <p:nvPicPr>
          <p:cNvPr id="35" name="Image 3" descr="preencoded.png"/>
          <p:cNvPicPr>
            <a:picLocks noChangeAspect="1"/>
          </p:cNvPicPr>
          <p:nvPr/>
        </p:nvPicPr>
        <p:blipFill>
          <a:blip r:embed="rId6"/>
          <a:srcRect/>
          <a:stretch/>
        </p:blipFill>
        <p:spPr>
          <a:xfrm>
            <a:off x="931601" y="4603950"/>
            <a:ext cx="138648" cy="138648"/>
          </a:xfrm>
          <a:prstGeom prst="rect">
            <a:avLst/>
          </a:prstGeom>
        </p:spPr>
      </p:pic>
      <p:sp>
        <p:nvSpPr>
          <p:cNvPr id="36" name="Text 30"/>
          <p:cNvSpPr txBox="1"/>
          <p:nvPr/>
        </p:nvSpPr>
        <p:spPr>
          <a:xfrm>
            <a:off x="1139156" y="4582363"/>
            <a:ext cx="938984" cy="173517"/>
          </a:xfrm>
          <a:prstGeom prst="rect">
            <a:avLst/>
          </a:prstGeom>
          <a:noFill/>
          <a:ln/>
        </p:spPr>
        <p:txBody>
          <a:bodyPr wrap="square" lIns="0" tIns="0" rIns="0" bIns="0" rtlCol="0" anchor="ctr"/>
          <a:lstStyle/>
          <a:p>
            <a:pPr algn="l"/>
            <a:r>
              <a:rPr lang="en-US" sz="908" b="1" dirty="0">
                <a:solidFill>
                  <a:srgbClr val="334155"/>
                </a:solidFill>
                <a:latin typeface="Meiryo UI" pitchFamily="34" charset="0"/>
                <a:ea typeface="Meiryo UI" pitchFamily="34" charset="-122"/>
                <a:cs typeface="Meiryo UI" pitchFamily="34" charset="-120"/>
              </a:rPr>
              <a:t>利用時間の偏り</a:t>
            </a:r>
            <a:endParaRPr lang="en-US" sz="908" dirty="0"/>
          </a:p>
        </p:txBody>
      </p:sp>
      <p:sp>
        <p:nvSpPr>
          <p:cNvPr id="37" name="Text 31"/>
          <p:cNvSpPr txBox="1"/>
          <p:nvPr/>
        </p:nvSpPr>
        <p:spPr>
          <a:xfrm>
            <a:off x="931600" y="4928567"/>
            <a:ext cx="2464937" cy="303032"/>
          </a:xfrm>
          <a:prstGeom prst="rect">
            <a:avLst/>
          </a:prstGeom>
          <a:noFill/>
          <a:ln/>
        </p:spPr>
        <p:txBody>
          <a:bodyPr wrap="square" lIns="0" tIns="0" rIns="0" bIns="0" rtlCol="0" anchor="ctr"/>
          <a:lstStyle/>
          <a:p>
            <a:pPr algn="l"/>
            <a:r>
              <a:rPr lang="en-US" sz="726" dirty="0">
                <a:solidFill>
                  <a:srgbClr val="64748B"/>
                </a:solidFill>
                <a:latin typeface="Meiryo UI" pitchFamily="34" charset="0"/>
                <a:ea typeface="Meiryo UI" pitchFamily="34" charset="-122"/>
                <a:cs typeface="Meiryo UI" pitchFamily="34" charset="-120"/>
              </a:rPr>
              <a:t>実際の利用パターンはヘビーとライトユーザーに大きく偏在。計算上の均等配分は現実と乖離します。</a:t>
            </a:r>
            <a:endParaRPr lang="en-US" sz="726" dirty="0"/>
          </a:p>
        </p:txBody>
      </p:sp>
      <p:pic>
        <p:nvPicPr>
          <p:cNvPr id="38" name="Image 4" descr="preencoded.png"/>
          <p:cNvPicPr>
            <a:picLocks noChangeAspect="1"/>
          </p:cNvPicPr>
          <p:nvPr/>
        </p:nvPicPr>
        <p:blipFill>
          <a:blip r:embed="rId7"/>
          <a:srcRect l="-133" r="-133"/>
          <a:stretch/>
        </p:blipFill>
        <p:spPr>
          <a:xfrm>
            <a:off x="2089764" y="5344510"/>
            <a:ext cx="78041" cy="103778"/>
          </a:xfrm>
          <a:prstGeom prst="rect">
            <a:avLst/>
          </a:prstGeom>
        </p:spPr>
      </p:pic>
      <p:sp>
        <p:nvSpPr>
          <p:cNvPr id="39" name="Shape 32"/>
          <p:cNvSpPr/>
          <p:nvPr/>
        </p:nvSpPr>
        <p:spPr>
          <a:xfrm>
            <a:off x="931600" y="5491460"/>
            <a:ext cx="2395198" cy="259030"/>
          </a:xfrm>
          <a:prstGeom prst="roundRect">
            <a:avLst>
              <a:gd name="adj" fmla="val 42735"/>
            </a:avLst>
          </a:prstGeom>
          <a:solidFill>
            <a:srgbClr val="EFF6FF"/>
          </a:solidFill>
          <a:ln/>
        </p:spPr>
        <p:txBody>
          <a:bodyPr/>
          <a:lstStyle/>
          <a:p>
            <a:endParaRPr lang="ja-JP" altLang="en-US" sz="2814"/>
          </a:p>
        </p:txBody>
      </p:sp>
      <p:sp>
        <p:nvSpPr>
          <p:cNvPr id="40" name="Text 33"/>
          <p:cNvSpPr txBox="1"/>
          <p:nvPr/>
        </p:nvSpPr>
        <p:spPr>
          <a:xfrm>
            <a:off x="1663028" y="5543764"/>
            <a:ext cx="1012044" cy="147780"/>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誰でもすぐに使える</a:t>
            </a:r>
            <a:endParaRPr lang="en-US" sz="726" dirty="0"/>
          </a:p>
        </p:txBody>
      </p:sp>
      <p:sp>
        <p:nvSpPr>
          <p:cNvPr id="41" name="Shape 34"/>
          <p:cNvSpPr/>
          <p:nvPr/>
        </p:nvSpPr>
        <p:spPr>
          <a:xfrm>
            <a:off x="3628169" y="4452849"/>
            <a:ext cx="2655058" cy="1672072"/>
          </a:xfrm>
          <a:prstGeom prst="roundRect">
            <a:avLst>
              <a:gd name="adj" fmla="val 882"/>
            </a:avLst>
          </a:prstGeom>
          <a:solidFill>
            <a:srgbClr val="FFFFFF"/>
          </a:solidFill>
          <a:ln/>
          <a:effectLst>
            <a:outerShdw blurRad="38100" dist="25400" dir="5400000" algn="bl" rotWithShape="0">
              <a:srgbClr val="000000">
                <a:alpha val="5000"/>
              </a:srgbClr>
            </a:outerShdw>
          </a:effectLst>
        </p:spPr>
        <p:txBody>
          <a:bodyPr/>
          <a:lstStyle/>
          <a:p>
            <a:endParaRPr lang="ja-JP" altLang="en-US" sz="2814"/>
          </a:p>
        </p:txBody>
      </p:sp>
      <p:sp>
        <p:nvSpPr>
          <p:cNvPr id="42" name="Shape 35"/>
          <p:cNvSpPr/>
          <p:nvPr/>
        </p:nvSpPr>
        <p:spPr>
          <a:xfrm>
            <a:off x="3757684" y="4833091"/>
            <a:ext cx="2395198" cy="8302"/>
          </a:xfrm>
          <a:prstGeom prst="rect">
            <a:avLst/>
          </a:prstGeom>
          <a:solidFill>
            <a:srgbClr val="F1F5F9"/>
          </a:solidFill>
          <a:ln/>
        </p:spPr>
        <p:txBody>
          <a:bodyPr/>
          <a:lstStyle/>
          <a:p>
            <a:endParaRPr lang="ja-JP" altLang="en-US" sz="2814"/>
          </a:p>
        </p:txBody>
      </p:sp>
      <p:pic>
        <p:nvPicPr>
          <p:cNvPr id="43" name="Image 5" descr="preencoded.png"/>
          <p:cNvPicPr>
            <a:picLocks noChangeAspect="1"/>
          </p:cNvPicPr>
          <p:nvPr/>
        </p:nvPicPr>
        <p:blipFill>
          <a:blip r:embed="rId8"/>
          <a:srcRect/>
          <a:stretch/>
        </p:blipFill>
        <p:spPr>
          <a:xfrm>
            <a:off x="3757685" y="4603950"/>
            <a:ext cx="138648" cy="138648"/>
          </a:xfrm>
          <a:prstGeom prst="rect">
            <a:avLst/>
          </a:prstGeom>
        </p:spPr>
      </p:pic>
      <p:sp>
        <p:nvSpPr>
          <p:cNvPr id="44" name="Text 36"/>
          <p:cNvSpPr txBox="1"/>
          <p:nvPr/>
        </p:nvSpPr>
        <p:spPr>
          <a:xfrm>
            <a:off x="3965241" y="4582363"/>
            <a:ext cx="1301792" cy="173517"/>
          </a:xfrm>
          <a:prstGeom prst="rect">
            <a:avLst/>
          </a:prstGeom>
          <a:noFill/>
          <a:ln/>
        </p:spPr>
        <p:txBody>
          <a:bodyPr wrap="square" lIns="0" tIns="0" rIns="0" bIns="0" rtlCol="0" anchor="ctr"/>
          <a:lstStyle/>
          <a:p>
            <a:pPr algn="l"/>
            <a:r>
              <a:rPr lang="en-US" sz="908" b="1" dirty="0">
                <a:solidFill>
                  <a:srgbClr val="334155"/>
                </a:solidFill>
                <a:latin typeface="Meiryo UI" pitchFamily="34" charset="0"/>
                <a:ea typeface="Meiryo UI" pitchFamily="34" charset="-122"/>
                <a:cs typeface="Meiryo UI" pitchFamily="34" charset="-120"/>
              </a:rPr>
              <a:t>ヘビーユーザーの超過</a:t>
            </a:r>
            <a:endParaRPr lang="en-US" sz="908" dirty="0"/>
          </a:p>
        </p:txBody>
      </p:sp>
      <p:sp>
        <p:nvSpPr>
          <p:cNvPr id="45" name="Text 37"/>
          <p:cNvSpPr txBox="1"/>
          <p:nvPr/>
        </p:nvSpPr>
        <p:spPr>
          <a:xfrm>
            <a:off x="3757685" y="4928567"/>
            <a:ext cx="2464937" cy="303032"/>
          </a:xfrm>
          <a:prstGeom prst="rect">
            <a:avLst/>
          </a:prstGeom>
          <a:noFill/>
          <a:ln/>
        </p:spPr>
        <p:txBody>
          <a:bodyPr wrap="square" lIns="0" tIns="0" rIns="0" bIns="0" rtlCol="0" anchor="ctr"/>
          <a:lstStyle/>
          <a:p>
            <a:pPr algn="l"/>
            <a:r>
              <a:rPr lang="en-US" sz="726" dirty="0">
                <a:solidFill>
                  <a:srgbClr val="64748B"/>
                </a:solidFill>
                <a:latin typeface="Meiryo UI" pitchFamily="34" charset="0"/>
                <a:ea typeface="Meiryo UI" pitchFamily="34" charset="-122"/>
                <a:cs typeface="Meiryo UI" pitchFamily="34" charset="-120"/>
              </a:rPr>
              <a:t>ヘビーユーザーは100時間/年を超過しがちで、追加購入が頻発。想定外のコスト増加リスクに。</a:t>
            </a:r>
            <a:endParaRPr lang="en-US" sz="726" dirty="0"/>
          </a:p>
        </p:txBody>
      </p:sp>
      <p:pic>
        <p:nvPicPr>
          <p:cNvPr id="46" name="Image 6" descr="preencoded.png"/>
          <p:cNvPicPr>
            <a:picLocks noChangeAspect="1"/>
          </p:cNvPicPr>
          <p:nvPr/>
        </p:nvPicPr>
        <p:blipFill>
          <a:blip r:embed="rId7"/>
          <a:srcRect l="-133" r="-133"/>
          <a:stretch/>
        </p:blipFill>
        <p:spPr>
          <a:xfrm>
            <a:off x="4915848" y="5344510"/>
            <a:ext cx="78041" cy="103778"/>
          </a:xfrm>
          <a:prstGeom prst="rect">
            <a:avLst/>
          </a:prstGeom>
        </p:spPr>
      </p:pic>
      <p:sp>
        <p:nvSpPr>
          <p:cNvPr id="47" name="Shape 38"/>
          <p:cNvSpPr/>
          <p:nvPr/>
        </p:nvSpPr>
        <p:spPr>
          <a:xfrm>
            <a:off x="3757684" y="5491460"/>
            <a:ext cx="2395198" cy="259030"/>
          </a:xfrm>
          <a:prstGeom prst="roundRect">
            <a:avLst>
              <a:gd name="adj" fmla="val 42735"/>
            </a:avLst>
          </a:prstGeom>
          <a:solidFill>
            <a:srgbClr val="EFF6FF"/>
          </a:solidFill>
          <a:ln/>
        </p:spPr>
        <p:txBody>
          <a:bodyPr/>
          <a:lstStyle/>
          <a:p>
            <a:endParaRPr lang="ja-JP" altLang="en-US" sz="2814"/>
          </a:p>
        </p:txBody>
      </p:sp>
      <p:sp>
        <p:nvSpPr>
          <p:cNvPr id="48" name="Text 39"/>
          <p:cNvSpPr txBox="1"/>
          <p:nvPr/>
        </p:nvSpPr>
        <p:spPr>
          <a:xfrm>
            <a:off x="4539755" y="5543764"/>
            <a:ext cx="917398" cy="147780"/>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超過リスクを吸収</a:t>
            </a:r>
            <a:endParaRPr lang="en-US" sz="726" dirty="0"/>
          </a:p>
        </p:txBody>
      </p:sp>
      <p:sp>
        <p:nvSpPr>
          <p:cNvPr id="49" name="Shape 40"/>
          <p:cNvSpPr/>
          <p:nvPr/>
        </p:nvSpPr>
        <p:spPr>
          <a:xfrm>
            <a:off x="6455084" y="4452849"/>
            <a:ext cx="2655058" cy="1672072"/>
          </a:xfrm>
          <a:prstGeom prst="roundRect">
            <a:avLst>
              <a:gd name="adj" fmla="val 882"/>
            </a:avLst>
          </a:prstGeom>
          <a:solidFill>
            <a:srgbClr val="FFFFFF"/>
          </a:solidFill>
          <a:ln/>
          <a:effectLst>
            <a:outerShdw blurRad="38100" dist="25400" dir="5400000" algn="bl" rotWithShape="0">
              <a:srgbClr val="000000">
                <a:alpha val="5000"/>
              </a:srgbClr>
            </a:outerShdw>
          </a:effectLst>
        </p:spPr>
        <p:txBody>
          <a:bodyPr/>
          <a:lstStyle/>
          <a:p>
            <a:endParaRPr lang="ja-JP" altLang="en-US" sz="2814"/>
          </a:p>
        </p:txBody>
      </p:sp>
      <p:sp>
        <p:nvSpPr>
          <p:cNvPr id="50" name="Shape 41"/>
          <p:cNvSpPr/>
          <p:nvPr/>
        </p:nvSpPr>
        <p:spPr>
          <a:xfrm>
            <a:off x="6584599" y="4833091"/>
            <a:ext cx="2395198" cy="8302"/>
          </a:xfrm>
          <a:prstGeom prst="rect">
            <a:avLst/>
          </a:prstGeom>
          <a:solidFill>
            <a:srgbClr val="F1F5F9"/>
          </a:solidFill>
          <a:ln/>
        </p:spPr>
        <p:txBody>
          <a:bodyPr/>
          <a:lstStyle/>
          <a:p>
            <a:endParaRPr lang="ja-JP" altLang="en-US" sz="2814"/>
          </a:p>
        </p:txBody>
      </p:sp>
      <p:pic>
        <p:nvPicPr>
          <p:cNvPr id="51" name="Image 7" descr="preencoded.png"/>
          <p:cNvPicPr>
            <a:picLocks noChangeAspect="1"/>
          </p:cNvPicPr>
          <p:nvPr/>
        </p:nvPicPr>
        <p:blipFill>
          <a:blip r:embed="rId9"/>
          <a:srcRect t="-100" b="-100"/>
          <a:stretch/>
        </p:blipFill>
        <p:spPr>
          <a:xfrm>
            <a:off x="6584599" y="4603950"/>
            <a:ext cx="103778" cy="138648"/>
          </a:xfrm>
          <a:prstGeom prst="rect">
            <a:avLst/>
          </a:prstGeom>
        </p:spPr>
      </p:pic>
      <p:sp>
        <p:nvSpPr>
          <p:cNvPr id="52" name="Text 42"/>
          <p:cNvSpPr txBox="1"/>
          <p:nvPr/>
        </p:nvSpPr>
        <p:spPr>
          <a:xfrm>
            <a:off x="6757286" y="4582363"/>
            <a:ext cx="1059366" cy="173517"/>
          </a:xfrm>
          <a:prstGeom prst="rect">
            <a:avLst/>
          </a:prstGeom>
          <a:noFill/>
          <a:ln/>
        </p:spPr>
        <p:txBody>
          <a:bodyPr wrap="square" lIns="0" tIns="0" rIns="0" bIns="0" rtlCol="0" anchor="ctr"/>
          <a:lstStyle/>
          <a:p>
            <a:pPr algn="l"/>
            <a:r>
              <a:rPr lang="en-US" sz="908" b="1" dirty="0">
                <a:solidFill>
                  <a:srgbClr val="334155"/>
                </a:solidFill>
                <a:latin typeface="Meiryo UI" pitchFamily="34" charset="0"/>
                <a:ea typeface="Meiryo UI" pitchFamily="34" charset="-122"/>
                <a:cs typeface="Meiryo UI" pitchFamily="34" charset="-120"/>
              </a:rPr>
              <a:t>未使用時間のムダ</a:t>
            </a:r>
            <a:endParaRPr lang="en-US" sz="908" dirty="0"/>
          </a:p>
        </p:txBody>
      </p:sp>
      <p:sp>
        <p:nvSpPr>
          <p:cNvPr id="53" name="Text 43"/>
          <p:cNvSpPr txBox="1"/>
          <p:nvPr/>
        </p:nvSpPr>
        <p:spPr>
          <a:xfrm>
            <a:off x="6584599" y="4928567"/>
            <a:ext cx="2464937" cy="303032"/>
          </a:xfrm>
          <a:prstGeom prst="rect">
            <a:avLst/>
          </a:prstGeom>
          <a:noFill/>
          <a:ln/>
        </p:spPr>
        <p:txBody>
          <a:bodyPr wrap="square" lIns="0" tIns="0" rIns="0" bIns="0" rtlCol="0" anchor="ctr"/>
          <a:lstStyle/>
          <a:p>
            <a:pPr algn="l"/>
            <a:r>
              <a:rPr lang="en-US" sz="726" dirty="0">
                <a:solidFill>
                  <a:srgbClr val="64748B"/>
                </a:solidFill>
                <a:latin typeface="Meiryo UI" pitchFamily="34" charset="0"/>
                <a:ea typeface="Meiryo UI" pitchFamily="34" charset="-122"/>
                <a:cs typeface="Meiryo UI" pitchFamily="34" charset="-120"/>
              </a:rPr>
              <a:t>シェアプラン以外では、使われない時間が各アカウントで余っても他ユーザーと共有できずムダに。</a:t>
            </a:r>
            <a:endParaRPr lang="en-US" sz="726" dirty="0"/>
          </a:p>
        </p:txBody>
      </p:sp>
      <p:pic>
        <p:nvPicPr>
          <p:cNvPr id="54" name="Image 8" descr="preencoded.png"/>
          <p:cNvPicPr>
            <a:picLocks noChangeAspect="1"/>
          </p:cNvPicPr>
          <p:nvPr/>
        </p:nvPicPr>
        <p:blipFill>
          <a:blip r:embed="rId7"/>
          <a:srcRect l="-133" r="-133"/>
          <a:stretch/>
        </p:blipFill>
        <p:spPr>
          <a:xfrm>
            <a:off x="7742762" y="5344510"/>
            <a:ext cx="78041" cy="103778"/>
          </a:xfrm>
          <a:prstGeom prst="rect">
            <a:avLst/>
          </a:prstGeom>
        </p:spPr>
      </p:pic>
      <p:sp>
        <p:nvSpPr>
          <p:cNvPr id="55" name="Shape 44"/>
          <p:cNvSpPr/>
          <p:nvPr/>
        </p:nvSpPr>
        <p:spPr>
          <a:xfrm>
            <a:off x="6584599" y="5491460"/>
            <a:ext cx="2395198" cy="259030"/>
          </a:xfrm>
          <a:prstGeom prst="roundRect">
            <a:avLst>
              <a:gd name="adj" fmla="val 42735"/>
            </a:avLst>
          </a:prstGeom>
          <a:solidFill>
            <a:srgbClr val="EFF6FF"/>
          </a:solidFill>
          <a:ln/>
        </p:spPr>
        <p:txBody>
          <a:bodyPr/>
          <a:lstStyle/>
          <a:p>
            <a:endParaRPr lang="ja-JP" altLang="en-US" sz="2814"/>
          </a:p>
        </p:txBody>
      </p:sp>
      <p:sp>
        <p:nvSpPr>
          <p:cNvPr id="56" name="Text 45"/>
          <p:cNvSpPr txBox="1"/>
          <p:nvPr/>
        </p:nvSpPr>
        <p:spPr>
          <a:xfrm>
            <a:off x="7418144" y="5543764"/>
            <a:ext cx="813620" cy="147780"/>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時間を有効活用</a:t>
            </a:r>
            <a:endParaRPr lang="en-US" sz="726" dirty="0"/>
          </a:p>
        </p:txBody>
      </p:sp>
      <p:sp>
        <p:nvSpPr>
          <p:cNvPr id="57" name="Text 5">
            <a:extLst>
              <a:ext uri="{FF2B5EF4-FFF2-40B4-BE49-F238E27FC236}">
                <a16:creationId xmlns:a16="http://schemas.microsoft.com/office/drawing/2014/main" id="{DC9F689C-8A13-6BF0-8337-5E81087FA1EE}"/>
              </a:ext>
            </a:extLst>
          </p:cNvPr>
          <p:cNvSpPr txBox="1"/>
          <p:nvPr/>
        </p:nvSpPr>
        <p:spPr>
          <a:xfrm>
            <a:off x="618455" y="943370"/>
            <a:ext cx="6047506" cy="279561"/>
          </a:xfrm>
          <a:prstGeom prst="rect">
            <a:avLst/>
          </a:prstGeom>
          <a:noFill/>
          <a:ln/>
        </p:spPr>
        <p:txBody>
          <a:bodyPr wrap="square" lIns="0" tIns="0" rIns="0" bIns="0" rtlCol="0" anchor="ctr"/>
          <a:lstStyle/>
          <a:p>
            <a:pPr algn="l"/>
            <a:r>
              <a:rPr lang="ja-JP" altLang="en-US" sz="1400" b="1" dirty="0">
                <a:solidFill>
                  <a:srgbClr val="647081"/>
                </a:solidFill>
                <a:latin typeface="Meiryo UI" pitchFamily="34" charset="0"/>
                <a:ea typeface="Meiryo UI" pitchFamily="34" charset="-122"/>
                <a:cs typeface="Meiryo UI" pitchFamily="34" charset="-120"/>
              </a:rPr>
              <a:t>時間シェア </a:t>
            </a:r>
            <a:r>
              <a:rPr lang="en-US" altLang="ja-JP" sz="1400" b="1" dirty="0">
                <a:solidFill>
                  <a:srgbClr val="647081"/>
                </a:solidFill>
                <a:latin typeface="Meiryo UI" pitchFamily="34" charset="0"/>
                <a:ea typeface="Meiryo UI" pitchFamily="34" charset="-122"/>
                <a:cs typeface="Meiryo UI" pitchFamily="34" charset="-120"/>
              </a:rPr>
              <a:t>× </a:t>
            </a:r>
            <a:r>
              <a:rPr lang="ja-JP" altLang="en-US" sz="1400" b="1" dirty="0">
                <a:solidFill>
                  <a:srgbClr val="647081"/>
                </a:solidFill>
                <a:latin typeface="Meiryo UI" pitchFamily="34" charset="0"/>
                <a:ea typeface="Meiryo UI" pitchFamily="34" charset="-122"/>
                <a:cs typeface="Meiryo UI" pitchFamily="34" charset="-120"/>
              </a:rPr>
              <a:t>人数無制限 </a:t>
            </a:r>
            <a:r>
              <a:rPr lang="en-US" altLang="ja-JP" sz="1400" b="1" dirty="0">
                <a:solidFill>
                  <a:srgbClr val="647081"/>
                </a:solidFill>
                <a:latin typeface="Meiryo UI" pitchFamily="34" charset="0"/>
                <a:ea typeface="Meiryo UI" pitchFamily="34" charset="-122"/>
                <a:cs typeface="Meiryo UI" pitchFamily="34" charset="-120"/>
              </a:rPr>
              <a:t>× </a:t>
            </a:r>
            <a:r>
              <a:rPr lang="ja-JP" altLang="en-US" sz="1400" b="1" dirty="0">
                <a:solidFill>
                  <a:srgbClr val="647081"/>
                </a:solidFill>
                <a:latin typeface="Meiryo UI" pitchFamily="34" charset="0"/>
                <a:ea typeface="Meiryo UI" pitchFamily="34" charset="-122"/>
                <a:cs typeface="Meiryo UI" pitchFamily="34" charset="-120"/>
              </a:rPr>
              <a:t>データ分離で、全社・部署内の展開を実現</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098387"/>
            <a:ext cx="8673355" cy="17434"/>
          </a:xfrm>
          <a:prstGeom prst="rect">
            <a:avLst/>
          </a:prstGeom>
          <a:solidFill>
            <a:srgbClr val="0056B3"/>
          </a:solidFill>
          <a:ln/>
        </p:spPr>
        <p:txBody>
          <a:bodyPr/>
          <a:lstStyle/>
          <a:p>
            <a:endParaRPr lang="ja-JP" altLang="en-US" sz="2814"/>
          </a:p>
        </p:txBody>
      </p:sp>
      <p:sp>
        <p:nvSpPr>
          <p:cNvPr id="4" name="Text 2"/>
          <p:cNvSpPr txBox="1"/>
          <p:nvPr/>
        </p:nvSpPr>
        <p:spPr>
          <a:xfrm>
            <a:off x="620266" y="346204"/>
            <a:ext cx="804488" cy="207556"/>
          </a:xfrm>
          <a:prstGeom prst="rect">
            <a:avLst/>
          </a:prstGeom>
          <a:noFill/>
          <a:ln/>
        </p:spPr>
        <p:txBody>
          <a:bodyPr wrap="square" lIns="0" tIns="0" rIns="0" bIns="0" rtlCol="0" anchor="ctr"/>
          <a:lstStyle/>
          <a:p>
            <a:pPr algn="l"/>
            <a:r>
              <a:rPr lang="en-US" sz="999" b="1" dirty="0">
                <a:solidFill>
                  <a:srgbClr val="666666"/>
                </a:solidFill>
                <a:latin typeface="Meiryo UI" pitchFamily="34" charset="0"/>
                <a:ea typeface="Meiryo UI" pitchFamily="34" charset="-122"/>
                <a:cs typeface="Meiryo UI" pitchFamily="34" charset="-120"/>
              </a:rPr>
              <a:t>料金プラン</a:t>
            </a:r>
            <a:endParaRPr lang="en-US" sz="999" dirty="0"/>
          </a:p>
        </p:txBody>
      </p:sp>
      <p:sp>
        <p:nvSpPr>
          <p:cNvPr id="5" name="Text 3"/>
          <p:cNvSpPr txBox="1"/>
          <p:nvPr/>
        </p:nvSpPr>
        <p:spPr>
          <a:xfrm>
            <a:off x="620266" y="605234"/>
            <a:ext cx="8302245" cy="398508"/>
          </a:xfrm>
          <a:prstGeom prst="rect">
            <a:avLst/>
          </a:prstGeom>
          <a:noFill/>
          <a:ln/>
        </p:spPr>
        <p:txBody>
          <a:bodyPr wrap="square" lIns="0" tIns="0" rIns="0" bIns="0" rtlCol="0" anchor="ctr"/>
          <a:lstStyle/>
          <a:p>
            <a:pPr algn="l"/>
            <a:r>
              <a:rPr lang="en-US" sz="2088" b="1" dirty="0">
                <a:solidFill>
                  <a:srgbClr val="0056B3"/>
                </a:solidFill>
                <a:latin typeface="Meiryo UI" pitchFamily="34" charset="0"/>
                <a:ea typeface="Meiryo UI" pitchFamily="34" charset="-122"/>
                <a:cs typeface="Meiryo UI" pitchFamily="34" charset="-120"/>
              </a:rPr>
              <a:t>「ビジネスプラン シェア」と「ビジネスプラン 100時間」の違い</a:t>
            </a:r>
            <a:endParaRPr lang="en-US" sz="2088" dirty="0"/>
          </a:p>
        </p:txBody>
      </p:sp>
      <p:sp>
        <p:nvSpPr>
          <p:cNvPr id="6" name="Shape 4"/>
          <p:cNvSpPr/>
          <p:nvPr/>
        </p:nvSpPr>
        <p:spPr>
          <a:xfrm>
            <a:off x="620266" y="1331681"/>
            <a:ext cx="3908697" cy="5004593"/>
          </a:xfrm>
          <a:prstGeom prst="roundRect">
            <a:avLst>
              <a:gd name="adj" fmla="val 564"/>
            </a:avLst>
          </a:prstGeom>
          <a:solidFill>
            <a:srgbClr val="F8FBFF"/>
          </a:solidFill>
          <a:ln w="76197">
            <a:solidFill>
              <a:srgbClr val="0056B3"/>
            </a:solidFill>
            <a:prstDash val="solid"/>
          </a:ln>
          <a:effectLst>
            <a:outerShdw blurRad="101600" dist="38100" dir="5400000" algn="bl" rotWithShape="0">
              <a:srgbClr val="000000">
                <a:alpha val="5000"/>
              </a:srgbClr>
            </a:outerShdw>
          </a:effectLst>
        </p:spPr>
        <p:txBody>
          <a:bodyPr/>
          <a:lstStyle/>
          <a:p>
            <a:endParaRPr lang="ja-JP" altLang="en-US" sz="2814"/>
          </a:p>
        </p:txBody>
      </p:sp>
      <p:sp>
        <p:nvSpPr>
          <p:cNvPr id="7" name="Shape 5"/>
          <p:cNvSpPr/>
          <p:nvPr/>
        </p:nvSpPr>
        <p:spPr>
          <a:xfrm>
            <a:off x="628569" y="2266513"/>
            <a:ext cx="3891262" cy="8302"/>
          </a:xfrm>
          <a:prstGeom prst="rect">
            <a:avLst/>
          </a:prstGeom>
          <a:solidFill>
            <a:srgbClr val="000000">
              <a:alpha val="5000"/>
            </a:srgbClr>
          </a:solidFill>
          <a:ln/>
        </p:spPr>
        <p:txBody>
          <a:bodyPr/>
          <a:lstStyle/>
          <a:p>
            <a:endParaRPr lang="ja-JP" altLang="en-US" sz="2814"/>
          </a:p>
        </p:txBody>
      </p:sp>
      <p:sp>
        <p:nvSpPr>
          <p:cNvPr id="8" name="Text 6"/>
          <p:cNvSpPr txBox="1"/>
          <p:nvPr/>
        </p:nvSpPr>
        <p:spPr>
          <a:xfrm>
            <a:off x="1510267" y="1556671"/>
            <a:ext cx="2283117" cy="303032"/>
          </a:xfrm>
          <a:prstGeom prst="rect">
            <a:avLst/>
          </a:prstGeom>
          <a:noFill/>
          <a:ln/>
        </p:spPr>
        <p:txBody>
          <a:bodyPr wrap="square" lIns="0" tIns="0" rIns="0" bIns="0" rtlCol="0" anchor="ctr"/>
          <a:lstStyle/>
          <a:p>
            <a:r>
              <a:rPr lang="en-US" sz="1543" b="1" dirty="0">
                <a:solidFill>
                  <a:srgbClr val="0056B3"/>
                </a:solidFill>
                <a:latin typeface="Meiryo UI" pitchFamily="34" charset="0"/>
                <a:ea typeface="Meiryo UI" pitchFamily="34" charset="-122"/>
                <a:cs typeface="Meiryo UI" pitchFamily="34" charset="-120"/>
              </a:rPr>
              <a:t>ビジネスプラン シェア</a:t>
            </a:r>
            <a:endParaRPr lang="en-US" sz="1543" dirty="0"/>
          </a:p>
        </p:txBody>
      </p:sp>
      <p:sp>
        <p:nvSpPr>
          <p:cNvPr id="9" name="Text 7"/>
          <p:cNvSpPr txBox="1"/>
          <p:nvPr/>
        </p:nvSpPr>
        <p:spPr>
          <a:xfrm>
            <a:off x="2032478" y="1911177"/>
            <a:ext cx="1172277" cy="173517"/>
          </a:xfrm>
          <a:prstGeom prst="rect">
            <a:avLst/>
          </a:prstGeom>
          <a:noFill/>
          <a:ln/>
        </p:spPr>
        <p:txBody>
          <a:bodyPr wrap="square" lIns="0" tIns="0" rIns="0" bIns="0" rtlCol="0" anchor="ctr"/>
          <a:lstStyle/>
          <a:p>
            <a:r>
              <a:rPr lang="en-US" sz="908" b="1" dirty="0">
                <a:solidFill>
                  <a:srgbClr val="6B7280"/>
                </a:solidFill>
                <a:latin typeface="Meiryo UI" pitchFamily="34" charset="0"/>
                <a:ea typeface="Meiryo UI" pitchFamily="34" charset="-122"/>
                <a:cs typeface="Meiryo UI" pitchFamily="34" charset="-120"/>
              </a:rPr>
              <a:t>1000時間 / 500時間</a:t>
            </a:r>
            <a:endParaRPr lang="en-US" sz="908" dirty="0"/>
          </a:p>
        </p:txBody>
      </p:sp>
      <p:sp>
        <p:nvSpPr>
          <p:cNvPr id="10" name="Shape 8"/>
          <p:cNvSpPr/>
          <p:nvPr/>
        </p:nvSpPr>
        <p:spPr>
          <a:xfrm>
            <a:off x="802086" y="2447502"/>
            <a:ext cx="3545888" cy="380243"/>
          </a:xfrm>
          <a:prstGeom prst="roundRect">
            <a:avLst>
              <a:gd name="adj" fmla="val 39698"/>
            </a:avLst>
          </a:prstGeom>
          <a:solidFill>
            <a:srgbClr val="DBEAFE"/>
          </a:solidFill>
          <a:ln/>
        </p:spPr>
        <p:txBody>
          <a:bodyPr/>
          <a:lstStyle/>
          <a:p>
            <a:endParaRPr lang="ja-JP" altLang="en-US" sz="2814"/>
          </a:p>
        </p:txBody>
      </p:sp>
      <p:sp>
        <p:nvSpPr>
          <p:cNvPr id="11" name="Text 9"/>
          <p:cNvSpPr txBox="1"/>
          <p:nvPr/>
        </p:nvSpPr>
        <p:spPr>
          <a:xfrm>
            <a:off x="1810808" y="2533846"/>
            <a:ext cx="1634712" cy="207556"/>
          </a:xfrm>
          <a:prstGeom prst="rect">
            <a:avLst/>
          </a:prstGeom>
          <a:noFill/>
          <a:ln/>
        </p:spPr>
        <p:txBody>
          <a:bodyPr wrap="square" lIns="0" tIns="0" rIns="0" bIns="0" rtlCol="0" anchor="ctr"/>
          <a:lstStyle/>
          <a:p>
            <a:r>
              <a:rPr lang="en-US" sz="999" b="1" dirty="0">
                <a:solidFill>
                  <a:srgbClr val="1E40AF"/>
                </a:solidFill>
                <a:latin typeface="Meiryo UI" pitchFamily="34" charset="0"/>
                <a:ea typeface="Meiryo UI" pitchFamily="34" charset="-122"/>
                <a:cs typeface="Meiryo UI" pitchFamily="34" charset="-120"/>
              </a:rPr>
              <a:t>複数人・時間共有モデル</a:t>
            </a:r>
            <a:endParaRPr lang="en-US" sz="999" dirty="0"/>
          </a:p>
        </p:txBody>
      </p:sp>
      <p:sp>
        <p:nvSpPr>
          <p:cNvPr id="12" name="Text 10"/>
          <p:cNvSpPr txBox="1"/>
          <p:nvPr/>
        </p:nvSpPr>
        <p:spPr>
          <a:xfrm>
            <a:off x="1482039" y="2948958"/>
            <a:ext cx="2270664" cy="173517"/>
          </a:xfrm>
          <a:prstGeom prst="rect">
            <a:avLst/>
          </a:prstGeom>
          <a:noFill/>
          <a:ln/>
        </p:spPr>
        <p:txBody>
          <a:bodyPr wrap="square" lIns="0" tIns="0" rIns="0" bIns="0" rtlCol="0" anchor="ctr"/>
          <a:lstStyle/>
          <a:p>
            <a:r>
              <a:rPr lang="en-US" sz="908" dirty="0">
                <a:solidFill>
                  <a:srgbClr val="4B5563"/>
                </a:solidFill>
                <a:latin typeface="Meiryo UI" pitchFamily="34" charset="0"/>
                <a:ea typeface="Meiryo UI" pitchFamily="34" charset="-122"/>
                <a:cs typeface="Meiryo UI" pitchFamily="34" charset="-120"/>
              </a:rPr>
              <a:t>全社展開や部門横断利用を目的とした、</a:t>
            </a:r>
            <a:endParaRPr lang="en-US" sz="908" dirty="0"/>
          </a:p>
        </p:txBody>
      </p:sp>
      <p:sp>
        <p:nvSpPr>
          <p:cNvPr id="13" name="Text 11"/>
          <p:cNvSpPr txBox="1"/>
          <p:nvPr/>
        </p:nvSpPr>
        <p:spPr>
          <a:xfrm>
            <a:off x="1603253" y="3118323"/>
            <a:ext cx="2028238" cy="173517"/>
          </a:xfrm>
          <a:prstGeom prst="rect">
            <a:avLst/>
          </a:prstGeom>
          <a:noFill/>
          <a:ln/>
        </p:spPr>
        <p:txBody>
          <a:bodyPr wrap="square" lIns="0" tIns="0" rIns="0" bIns="0" rtlCol="0" anchor="ctr"/>
          <a:lstStyle/>
          <a:p>
            <a:r>
              <a:rPr lang="en-US" sz="908" dirty="0">
                <a:solidFill>
                  <a:srgbClr val="4B5563"/>
                </a:solidFill>
                <a:latin typeface="Meiryo UI" pitchFamily="34" charset="0"/>
                <a:ea typeface="Meiryo UI" pitchFamily="34" charset="-122"/>
                <a:cs typeface="Meiryo UI" pitchFamily="34" charset="-120"/>
              </a:rPr>
              <a:t>時間シェア型、人数無制限のモデル</a:t>
            </a:r>
            <a:endParaRPr lang="en-US" sz="908" dirty="0"/>
          </a:p>
        </p:txBody>
      </p:sp>
      <p:pic>
        <p:nvPicPr>
          <p:cNvPr id="14" name="Image 0" descr="preencoded.png"/>
          <p:cNvPicPr>
            <a:picLocks noChangeAspect="1"/>
          </p:cNvPicPr>
          <p:nvPr/>
        </p:nvPicPr>
        <p:blipFill>
          <a:blip r:embed="rId3"/>
          <a:srcRect/>
          <a:stretch/>
        </p:blipFill>
        <p:spPr>
          <a:xfrm>
            <a:off x="802086" y="3463870"/>
            <a:ext cx="138648" cy="138648"/>
          </a:xfrm>
          <a:prstGeom prst="rect">
            <a:avLst/>
          </a:prstGeom>
        </p:spPr>
      </p:pic>
      <p:sp>
        <p:nvSpPr>
          <p:cNvPr id="15" name="Text 12"/>
          <p:cNvSpPr txBox="1"/>
          <p:nvPr/>
        </p:nvSpPr>
        <p:spPr>
          <a:xfrm>
            <a:off x="1009642" y="3429000"/>
            <a:ext cx="666670" cy="207556"/>
          </a:xfrm>
          <a:prstGeom prst="rect">
            <a:avLst/>
          </a:prstGeom>
          <a:noFill/>
          <a:ln/>
        </p:spPr>
        <p:txBody>
          <a:bodyPr wrap="square" lIns="0" tIns="0" rIns="0" bIns="0" rtlCol="0" anchor="ctr"/>
          <a:lstStyle/>
          <a:p>
            <a:pPr algn="l"/>
            <a:r>
              <a:rPr lang="en-US" sz="999" b="1" dirty="0">
                <a:solidFill>
                  <a:srgbClr val="059669"/>
                </a:solidFill>
                <a:latin typeface="Meiryo UI" pitchFamily="34" charset="0"/>
                <a:ea typeface="Meiryo UI" pitchFamily="34" charset="-122"/>
                <a:cs typeface="Meiryo UI" pitchFamily="34" charset="-120"/>
              </a:rPr>
              <a:t>メリット</a:t>
            </a:r>
            <a:endParaRPr lang="en-US" sz="999" dirty="0"/>
          </a:p>
        </p:txBody>
      </p:sp>
      <p:sp>
        <p:nvSpPr>
          <p:cNvPr id="16" name="Shape 13"/>
          <p:cNvSpPr/>
          <p:nvPr/>
        </p:nvSpPr>
        <p:spPr>
          <a:xfrm>
            <a:off x="802086" y="3722899"/>
            <a:ext cx="3545888" cy="337071"/>
          </a:xfrm>
          <a:prstGeom prst="roundRect">
            <a:avLst>
              <a:gd name="adj" fmla="val 37893"/>
            </a:avLst>
          </a:prstGeom>
          <a:solidFill>
            <a:srgbClr val="FFFFFF"/>
          </a:solidFill>
          <a:ln w="12699">
            <a:solidFill>
              <a:srgbClr val="E0E7FF"/>
            </a:solidFill>
            <a:prstDash val="solid"/>
          </a:ln>
        </p:spPr>
        <p:txBody>
          <a:bodyPr/>
          <a:lstStyle/>
          <a:p>
            <a:endParaRPr lang="ja-JP" altLang="en-US" sz="2814"/>
          </a:p>
        </p:txBody>
      </p:sp>
      <p:sp>
        <p:nvSpPr>
          <p:cNvPr id="17" name="Text 14"/>
          <p:cNvSpPr txBox="1"/>
          <p:nvPr/>
        </p:nvSpPr>
        <p:spPr>
          <a:xfrm>
            <a:off x="914166" y="3800940"/>
            <a:ext cx="1907026" cy="181820"/>
          </a:xfrm>
          <a:prstGeom prst="rect">
            <a:avLst/>
          </a:prstGeom>
          <a:noFill/>
          <a:ln/>
        </p:spPr>
        <p:txBody>
          <a:bodyPr wrap="square" lIns="0" tIns="0" rIns="0" bIns="0" rtlCol="0" anchor="ctr"/>
          <a:lstStyle/>
          <a:p>
            <a:pPr algn="l"/>
            <a:r>
              <a:rPr lang="en-US" sz="908" dirty="0">
                <a:solidFill>
                  <a:srgbClr val="333333"/>
                </a:solidFill>
                <a:latin typeface="Meiryo UI" pitchFamily="34" charset="0"/>
                <a:ea typeface="Meiryo UI" pitchFamily="34" charset="-122"/>
                <a:cs typeface="Meiryo UI" pitchFamily="34" charset="-120"/>
              </a:rPr>
              <a:t>利用人数無制限（追加費用なし）</a:t>
            </a:r>
            <a:endParaRPr lang="en-US" sz="908" dirty="0"/>
          </a:p>
        </p:txBody>
      </p:sp>
      <p:sp>
        <p:nvSpPr>
          <p:cNvPr id="18" name="Shape 15"/>
          <p:cNvSpPr/>
          <p:nvPr/>
        </p:nvSpPr>
        <p:spPr>
          <a:xfrm>
            <a:off x="802086" y="4129709"/>
            <a:ext cx="3545888" cy="337071"/>
          </a:xfrm>
          <a:prstGeom prst="roundRect">
            <a:avLst>
              <a:gd name="adj" fmla="val 37893"/>
            </a:avLst>
          </a:prstGeom>
          <a:solidFill>
            <a:srgbClr val="FFFFFF"/>
          </a:solidFill>
          <a:ln w="12699">
            <a:solidFill>
              <a:srgbClr val="E0E7FF"/>
            </a:solidFill>
            <a:prstDash val="solid"/>
          </a:ln>
        </p:spPr>
        <p:txBody>
          <a:bodyPr/>
          <a:lstStyle/>
          <a:p>
            <a:endParaRPr lang="ja-JP" altLang="en-US" sz="2814"/>
          </a:p>
        </p:txBody>
      </p:sp>
      <p:sp>
        <p:nvSpPr>
          <p:cNvPr id="19" name="Text 16"/>
          <p:cNvSpPr txBox="1"/>
          <p:nvPr/>
        </p:nvSpPr>
        <p:spPr>
          <a:xfrm>
            <a:off x="914166" y="4206920"/>
            <a:ext cx="2997110" cy="181820"/>
          </a:xfrm>
          <a:prstGeom prst="rect">
            <a:avLst/>
          </a:prstGeom>
          <a:noFill/>
          <a:ln/>
        </p:spPr>
        <p:txBody>
          <a:bodyPr wrap="square" lIns="0" tIns="0" rIns="0" bIns="0" rtlCol="0" anchor="ctr"/>
          <a:lstStyle/>
          <a:p>
            <a:pPr algn="l"/>
            <a:r>
              <a:rPr lang="en-US" sz="908" dirty="0">
                <a:solidFill>
                  <a:srgbClr val="333333"/>
                </a:solidFill>
                <a:latin typeface="Meiryo UI" pitchFamily="34" charset="0"/>
                <a:ea typeface="Meiryo UI" pitchFamily="34" charset="-122"/>
                <a:cs typeface="Meiryo UI" pitchFamily="34" charset="-120"/>
              </a:rPr>
              <a:t>会議体ごとにアカウント作成＆共有など柔軟に利用可</a:t>
            </a:r>
            <a:endParaRPr lang="en-US" sz="908" dirty="0"/>
          </a:p>
        </p:txBody>
      </p:sp>
      <p:sp>
        <p:nvSpPr>
          <p:cNvPr id="20" name="Shape 17"/>
          <p:cNvSpPr/>
          <p:nvPr/>
        </p:nvSpPr>
        <p:spPr>
          <a:xfrm>
            <a:off x="802086" y="4535689"/>
            <a:ext cx="3545888" cy="337071"/>
          </a:xfrm>
          <a:prstGeom prst="roundRect">
            <a:avLst>
              <a:gd name="adj" fmla="val 37893"/>
            </a:avLst>
          </a:prstGeom>
          <a:solidFill>
            <a:srgbClr val="FFFFFF"/>
          </a:solidFill>
          <a:ln w="12699">
            <a:solidFill>
              <a:srgbClr val="E0E7FF"/>
            </a:solidFill>
            <a:prstDash val="solid"/>
          </a:ln>
        </p:spPr>
        <p:txBody>
          <a:bodyPr/>
          <a:lstStyle/>
          <a:p>
            <a:endParaRPr lang="ja-JP" altLang="en-US" sz="2814"/>
          </a:p>
        </p:txBody>
      </p:sp>
      <p:sp>
        <p:nvSpPr>
          <p:cNvPr id="21" name="Text 18"/>
          <p:cNvSpPr txBox="1"/>
          <p:nvPr/>
        </p:nvSpPr>
        <p:spPr>
          <a:xfrm>
            <a:off x="914167" y="4613730"/>
            <a:ext cx="2339572" cy="181820"/>
          </a:xfrm>
          <a:prstGeom prst="rect">
            <a:avLst/>
          </a:prstGeom>
          <a:noFill/>
          <a:ln/>
        </p:spPr>
        <p:txBody>
          <a:bodyPr wrap="square" lIns="0" tIns="0" rIns="0" bIns="0" rtlCol="0" anchor="ctr"/>
          <a:lstStyle/>
          <a:p>
            <a:pPr algn="l"/>
            <a:r>
              <a:rPr lang="en-US" sz="908" dirty="0">
                <a:solidFill>
                  <a:srgbClr val="333333"/>
                </a:solidFill>
                <a:latin typeface="Meiryo UI" pitchFamily="34" charset="0"/>
                <a:ea typeface="Meiryo UI" pitchFamily="34" charset="-122"/>
                <a:cs typeface="Meiryo UI" pitchFamily="34" charset="-120"/>
              </a:rPr>
              <a:t>シリアルキー1本での簡単導入・一括管理</a:t>
            </a:r>
            <a:endParaRPr lang="en-US" sz="908" dirty="0"/>
          </a:p>
        </p:txBody>
      </p:sp>
      <p:pic>
        <p:nvPicPr>
          <p:cNvPr id="22" name="Image 1" descr="preencoded.png"/>
          <p:cNvPicPr>
            <a:picLocks noChangeAspect="1"/>
          </p:cNvPicPr>
          <p:nvPr/>
        </p:nvPicPr>
        <p:blipFill>
          <a:blip r:embed="rId4"/>
          <a:srcRect/>
          <a:stretch/>
        </p:blipFill>
        <p:spPr>
          <a:xfrm>
            <a:off x="802086" y="5081147"/>
            <a:ext cx="138648" cy="138648"/>
          </a:xfrm>
          <a:prstGeom prst="rect">
            <a:avLst/>
          </a:prstGeom>
        </p:spPr>
      </p:pic>
      <p:sp>
        <p:nvSpPr>
          <p:cNvPr id="23" name="Text 19"/>
          <p:cNvSpPr txBox="1"/>
          <p:nvPr/>
        </p:nvSpPr>
        <p:spPr>
          <a:xfrm>
            <a:off x="1009642" y="5046277"/>
            <a:ext cx="804488" cy="207556"/>
          </a:xfrm>
          <a:prstGeom prst="rect">
            <a:avLst/>
          </a:prstGeom>
          <a:noFill/>
          <a:ln/>
        </p:spPr>
        <p:txBody>
          <a:bodyPr wrap="square" lIns="0" tIns="0" rIns="0" bIns="0" rtlCol="0" anchor="ctr"/>
          <a:lstStyle/>
          <a:p>
            <a:pPr algn="l"/>
            <a:r>
              <a:rPr lang="en-US" sz="999" b="1" dirty="0">
                <a:solidFill>
                  <a:srgbClr val="DC2626"/>
                </a:solidFill>
                <a:latin typeface="Meiryo UI" pitchFamily="34" charset="0"/>
                <a:ea typeface="Meiryo UI" pitchFamily="34" charset="-122"/>
                <a:cs typeface="Meiryo UI" pitchFamily="34" charset="-120"/>
              </a:rPr>
              <a:t>デメリット</a:t>
            </a:r>
            <a:endParaRPr lang="en-US" sz="999" dirty="0"/>
          </a:p>
        </p:txBody>
      </p:sp>
      <p:sp>
        <p:nvSpPr>
          <p:cNvPr id="24" name="Shape 20"/>
          <p:cNvSpPr/>
          <p:nvPr/>
        </p:nvSpPr>
        <p:spPr>
          <a:xfrm>
            <a:off x="802086" y="5340176"/>
            <a:ext cx="3545888" cy="337071"/>
          </a:xfrm>
          <a:prstGeom prst="roundRect">
            <a:avLst>
              <a:gd name="adj" fmla="val 37893"/>
            </a:avLst>
          </a:prstGeom>
          <a:solidFill>
            <a:srgbClr val="FFFFFF"/>
          </a:solidFill>
          <a:ln w="12699">
            <a:solidFill>
              <a:srgbClr val="E0E7FF"/>
            </a:solidFill>
            <a:prstDash val="solid"/>
          </a:ln>
        </p:spPr>
        <p:txBody>
          <a:bodyPr/>
          <a:lstStyle/>
          <a:p>
            <a:endParaRPr lang="ja-JP" altLang="en-US" sz="2814"/>
          </a:p>
        </p:txBody>
      </p:sp>
      <p:sp>
        <p:nvSpPr>
          <p:cNvPr id="25" name="Text 21"/>
          <p:cNvSpPr txBox="1"/>
          <p:nvPr/>
        </p:nvSpPr>
        <p:spPr>
          <a:xfrm>
            <a:off x="914166" y="5418218"/>
            <a:ext cx="2313836" cy="181820"/>
          </a:xfrm>
          <a:prstGeom prst="rect">
            <a:avLst/>
          </a:prstGeom>
          <a:noFill/>
          <a:ln/>
        </p:spPr>
        <p:txBody>
          <a:bodyPr wrap="square" lIns="0" tIns="0" rIns="0" bIns="0" rtlCol="0" anchor="ctr"/>
          <a:lstStyle/>
          <a:p>
            <a:pPr algn="l"/>
            <a:r>
              <a:rPr lang="en-US" sz="908" dirty="0">
                <a:solidFill>
                  <a:srgbClr val="333333"/>
                </a:solidFill>
                <a:latin typeface="Meiryo UI" pitchFamily="34" charset="0"/>
                <a:ea typeface="Meiryo UI" pitchFamily="34" charset="-122"/>
                <a:cs typeface="Meiryo UI" pitchFamily="34" charset="-120"/>
              </a:rPr>
              <a:t>時間単価がやや高め（約600〜700円/h）</a:t>
            </a:r>
            <a:endParaRPr lang="en-US" sz="908" dirty="0"/>
          </a:p>
        </p:txBody>
      </p:sp>
      <p:sp>
        <p:nvSpPr>
          <p:cNvPr id="26" name="Shape 22"/>
          <p:cNvSpPr/>
          <p:nvPr/>
        </p:nvSpPr>
        <p:spPr>
          <a:xfrm>
            <a:off x="1330108" y="5966996"/>
            <a:ext cx="2490673" cy="242426"/>
          </a:xfrm>
          <a:prstGeom prst="roundRect">
            <a:avLst>
              <a:gd name="adj" fmla="val 244618"/>
            </a:avLst>
          </a:prstGeom>
          <a:solidFill>
            <a:srgbClr val="EFF6FF"/>
          </a:solidFill>
          <a:ln w="12699">
            <a:solidFill>
              <a:srgbClr val="BFDBFE"/>
            </a:solidFill>
            <a:prstDash val="solid"/>
          </a:ln>
        </p:spPr>
        <p:txBody>
          <a:bodyPr/>
          <a:lstStyle/>
          <a:p>
            <a:endParaRPr lang="ja-JP" altLang="en-US" sz="2814"/>
          </a:p>
        </p:txBody>
      </p:sp>
      <p:pic>
        <p:nvPicPr>
          <p:cNvPr id="27" name="Image 2" descr="preencoded.png"/>
          <p:cNvPicPr>
            <a:picLocks noChangeAspect="1"/>
          </p:cNvPicPr>
          <p:nvPr/>
        </p:nvPicPr>
        <p:blipFill>
          <a:blip r:embed="rId5"/>
          <a:srcRect l="-133" r="-133"/>
          <a:stretch/>
        </p:blipFill>
        <p:spPr>
          <a:xfrm>
            <a:off x="1425584" y="6040886"/>
            <a:ext cx="78041" cy="103778"/>
          </a:xfrm>
          <a:prstGeom prst="rect">
            <a:avLst/>
          </a:prstGeom>
        </p:spPr>
      </p:pic>
      <p:sp>
        <p:nvSpPr>
          <p:cNvPr id="28" name="Text 23"/>
          <p:cNvSpPr txBox="1"/>
          <p:nvPr/>
        </p:nvSpPr>
        <p:spPr>
          <a:xfrm>
            <a:off x="1537664" y="6010168"/>
            <a:ext cx="2266513" cy="147780"/>
          </a:xfrm>
          <a:prstGeom prst="rect">
            <a:avLst/>
          </a:prstGeom>
          <a:noFill/>
          <a:ln/>
        </p:spPr>
        <p:txBody>
          <a:bodyPr wrap="square" lIns="0" tIns="0" rIns="0" bIns="0" rtlCol="0" anchor="ctr"/>
          <a:lstStyle/>
          <a:p>
            <a:r>
              <a:rPr lang="en-US" sz="726" b="1" dirty="0">
                <a:solidFill>
                  <a:srgbClr val="1D4ED8"/>
                </a:solidFill>
                <a:latin typeface="Meiryo UI" pitchFamily="34" charset="0"/>
                <a:ea typeface="Meiryo UI" pitchFamily="34" charset="-122"/>
                <a:cs typeface="Meiryo UI" pitchFamily="34" charset="-120"/>
              </a:rPr>
              <a:t>全社展開・部署横断・プロジェクト利用に最適</a:t>
            </a:r>
            <a:endParaRPr lang="en-US" sz="726" dirty="0"/>
          </a:p>
        </p:txBody>
      </p:sp>
      <p:sp>
        <p:nvSpPr>
          <p:cNvPr id="29" name="Shape 24"/>
          <p:cNvSpPr/>
          <p:nvPr/>
        </p:nvSpPr>
        <p:spPr>
          <a:xfrm>
            <a:off x="5387415" y="1331681"/>
            <a:ext cx="3908697" cy="5004593"/>
          </a:xfrm>
          <a:prstGeom prst="roundRect">
            <a:avLst>
              <a:gd name="adj" fmla="val 564"/>
            </a:avLst>
          </a:prstGeom>
          <a:solidFill>
            <a:srgbClr val="F9FAFB"/>
          </a:solidFill>
          <a:ln w="76197">
            <a:solidFill>
              <a:srgbClr val="4B5563"/>
            </a:solidFill>
            <a:prstDash val="solid"/>
          </a:ln>
          <a:effectLst>
            <a:outerShdw blurRad="101600" dist="38100" dir="5400000" algn="bl" rotWithShape="0">
              <a:srgbClr val="000000">
                <a:alpha val="5000"/>
              </a:srgbClr>
            </a:outerShdw>
          </a:effectLst>
        </p:spPr>
        <p:txBody>
          <a:bodyPr/>
          <a:lstStyle/>
          <a:p>
            <a:endParaRPr lang="ja-JP" altLang="en-US" sz="2814"/>
          </a:p>
        </p:txBody>
      </p:sp>
      <p:sp>
        <p:nvSpPr>
          <p:cNvPr id="30" name="Shape 25"/>
          <p:cNvSpPr/>
          <p:nvPr/>
        </p:nvSpPr>
        <p:spPr>
          <a:xfrm>
            <a:off x="5395718" y="2266513"/>
            <a:ext cx="3891262" cy="8302"/>
          </a:xfrm>
          <a:prstGeom prst="rect">
            <a:avLst/>
          </a:prstGeom>
          <a:solidFill>
            <a:srgbClr val="000000">
              <a:alpha val="5000"/>
            </a:srgbClr>
          </a:solidFill>
          <a:ln/>
        </p:spPr>
        <p:txBody>
          <a:bodyPr/>
          <a:lstStyle/>
          <a:p>
            <a:endParaRPr lang="ja-JP" altLang="en-US" sz="2814"/>
          </a:p>
        </p:txBody>
      </p:sp>
      <p:sp>
        <p:nvSpPr>
          <p:cNvPr id="31" name="Text 26"/>
          <p:cNvSpPr txBox="1"/>
          <p:nvPr/>
        </p:nvSpPr>
        <p:spPr>
          <a:xfrm>
            <a:off x="6197714" y="1556671"/>
            <a:ext cx="2439199" cy="303032"/>
          </a:xfrm>
          <a:prstGeom prst="rect">
            <a:avLst/>
          </a:prstGeom>
          <a:noFill/>
          <a:ln/>
        </p:spPr>
        <p:txBody>
          <a:bodyPr wrap="square" lIns="0" tIns="0" rIns="0" bIns="0" rtlCol="0" anchor="ctr"/>
          <a:lstStyle/>
          <a:p>
            <a:r>
              <a:rPr lang="en-US" sz="1543" b="1" dirty="0">
                <a:solidFill>
                  <a:srgbClr val="374151"/>
                </a:solidFill>
                <a:latin typeface="Meiryo UI" pitchFamily="34" charset="0"/>
                <a:ea typeface="Meiryo UI" pitchFamily="34" charset="-122"/>
                <a:cs typeface="Meiryo UI" pitchFamily="34" charset="-120"/>
              </a:rPr>
              <a:t>ビジネスプラン 100時間</a:t>
            </a:r>
            <a:endParaRPr lang="en-US" sz="1543" dirty="0"/>
          </a:p>
        </p:txBody>
      </p:sp>
      <p:sp>
        <p:nvSpPr>
          <p:cNvPr id="32" name="Text 27"/>
          <p:cNvSpPr txBox="1"/>
          <p:nvPr/>
        </p:nvSpPr>
        <p:spPr>
          <a:xfrm>
            <a:off x="6880159" y="1911177"/>
            <a:ext cx="1016195" cy="173517"/>
          </a:xfrm>
          <a:prstGeom prst="rect">
            <a:avLst/>
          </a:prstGeom>
          <a:noFill/>
          <a:ln/>
        </p:spPr>
        <p:txBody>
          <a:bodyPr wrap="square" lIns="0" tIns="0" rIns="0" bIns="0" rtlCol="0" anchor="ctr"/>
          <a:lstStyle/>
          <a:p>
            <a:r>
              <a:rPr lang="en-US" sz="908" b="1" dirty="0">
                <a:solidFill>
                  <a:srgbClr val="6B7280"/>
                </a:solidFill>
                <a:latin typeface="Meiryo UI" pitchFamily="34" charset="0"/>
                <a:ea typeface="Meiryo UI" pitchFamily="34" charset="-122"/>
                <a:cs typeface="Meiryo UI" pitchFamily="34" charset="-120"/>
              </a:rPr>
              <a:t>1アカウント固定</a:t>
            </a:r>
            <a:endParaRPr lang="en-US" sz="908" dirty="0"/>
          </a:p>
        </p:txBody>
      </p:sp>
      <p:sp>
        <p:nvSpPr>
          <p:cNvPr id="33" name="Shape 28"/>
          <p:cNvSpPr/>
          <p:nvPr/>
        </p:nvSpPr>
        <p:spPr>
          <a:xfrm>
            <a:off x="5569234" y="2447502"/>
            <a:ext cx="3545888" cy="380243"/>
          </a:xfrm>
          <a:prstGeom prst="roundRect">
            <a:avLst>
              <a:gd name="adj" fmla="val 39698"/>
            </a:avLst>
          </a:prstGeom>
          <a:solidFill>
            <a:srgbClr val="E5E7EB"/>
          </a:solidFill>
          <a:ln/>
        </p:spPr>
        <p:txBody>
          <a:bodyPr/>
          <a:lstStyle/>
          <a:p>
            <a:endParaRPr lang="ja-JP" altLang="en-US" sz="2814"/>
          </a:p>
        </p:txBody>
      </p:sp>
      <p:sp>
        <p:nvSpPr>
          <p:cNvPr id="34" name="Text 29"/>
          <p:cNvSpPr txBox="1"/>
          <p:nvPr/>
        </p:nvSpPr>
        <p:spPr>
          <a:xfrm>
            <a:off x="6646866" y="2533846"/>
            <a:ext cx="1496895" cy="207556"/>
          </a:xfrm>
          <a:prstGeom prst="rect">
            <a:avLst/>
          </a:prstGeom>
          <a:noFill/>
          <a:ln/>
        </p:spPr>
        <p:txBody>
          <a:bodyPr wrap="square" lIns="0" tIns="0" rIns="0" bIns="0" rtlCol="0" anchor="ctr"/>
          <a:lstStyle/>
          <a:p>
            <a:r>
              <a:rPr lang="en-US" sz="999" b="1" dirty="0">
                <a:solidFill>
                  <a:srgbClr val="374151"/>
                </a:solidFill>
                <a:latin typeface="Meiryo UI" pitchFamily="34" charset="0"/>
                <a:ea typeface="Meiryo UI" pitchFamily="34" charset="-122"/>
                <a:cs typeface="Meiryo UI" pitchFamily="34" charset="-120"/>
              </a:rPr>
              <a:t>個人・低コストモデル</a:t>
            </a:r>
            <a:endParaRPr lang="en-US" sz="999" dirty="0"/>
          </a:p>
        </p:txBody>
      </p:sp>
      <p:sp>
        <p:nvSpPr>
          <p:cNvPr id="35" name="Text 30"/>
          <p:cNvSpPr txBox="1"/>
          <p:nvPr/>
        </p:nvSpPr>
        <p:spPr>
          <a:xfrm>
            <a:off x="6006762" y="2948958"/>
            <a:ext cx="2754685" cy="173517"/>
          </a:xfrm>
          <a:prstGeom prst="rect">
            <a:avLst/>
          </a:prstGeom>
          <a:noFill/>
          <a:ln/>
        </p:spPr>
        <p:txBody>
          <a:bodyPr wrap="square" lIns="0" tIns="0" rIns="0" bIns="0" rtlCol="0" anchor="ctr"/>
          <a:lstStyle/>
          <a:p>
            <a:r>
              <a:rPr lang="en-US" sz="908" dirty="0">
                <a:solidFill>
                  <a:srgbClr val="4B5563"/>
                </a:solidFill>
                <a:latin typeface="Meiryo UI" pitchFamily="34" charset="0"/>
                <a:ea typeface="Meiryo UI" pitchFamily="34" charset="-122"/>
                <a:cs typeface="Meiryo UI" pitchFamily="34" charset="-120"/>
              </a:rPr>
              <a:t>個人や特定の担当者が利用することを想定した、</a:t>
            </a:r>
            <a:endParaRPr lang="en-US" sz="908" dirty="0"/>
          </a:p>
        </p:txBody>
      </p:sp>
      <p:sp>
        <p:nvSpPr>
          <p:cNvPr id="36" name="Text 31"/>
          <p:cNvSpPr txBox="1"/>
          <p:nvPr/>
        </p:nvSpPr>
        <p:spPr>
          <a:xfrm>
            <a:off x="6396968" y="3118323"/>
            <a:ext cx="1976764" cy="173517"/>
          </a:xfrm>
          <a:prstGeom prst="rect">
            <a:avLst/>
          </a:prstGeom>
          <a:noFill/>
          <a:ln/>
        </p:spPr>
        <p:txBody>
          <a:bodyPr wrap="square" lIns="0" tIns="0" rIns="0" bIns="0" rtlCol="0" anchor="ctr"/>
          <a:lstStyle/>
          <a:p>
            <a:r>
              <a:rPr lang="en-US" sz="908" dirty="0">
                <a:solidFill>
                  <a:srgbClr val="4B5563"/>
                </a:solidFill>
                <a:latin typeface="Meiryo UI" pitchFamily="34" charset="0"/>
                <a:ea typeface="Meiryo UI" pitchFamily="34" charset="-122"/>
                <a:cs typeface="Meiryo UI" pitchFamily="34" charset="-120"/>
              </a:rPr>
              <a:t>アカウント数1に限定されたプラン</a:t>
            </a:r>
            <a:endParaRPr lang="en-US" sz="908" dirty="0"/>
          </a:p>
        </p:txBody>
      </p:sp>
      <p:pic>
        <p:nvPicPr>
          <p:cNvPr id="37" name="Image 3" descr="preencoded.png"/>
          <p:cNvPicPr>
            <a:picLocks noChangeAspect="1"/>
          </p:cNvPicPr>
          <p:nvPr/>
        </p:nvPicPr>
        <p:blipFill>
          <a:blip r:embed="rId3"/>
          <a:srcRect/>
          <a:stretch/>
        </p:blipFill>
        <p:spPr>
          <a:xfrm>
            <a:off x="5569234" y="3463870"/>
            <a:ext cx="138648" cy="138648"/>
          </a:xfrm>
          <a:prstGeom prst="rect">
            <a:avLst/>
          </a:prstGeom>
        </p:spPr>
      </p:pic>
      <p:sp>
        <p:nvSpPr>
          <p:cNvPr id="38" name="Text 32"/>
          <p:cNvSpPr txBox="1"/>
          <p:nvPr/>
        </p:nvSpPr>
        <p:spPr>
          <a:xfrm>
            <a:off x="5776790" y="3429000"/>
            <a:ext cx="666670" cy="207556"/>
          </a:xfrm>
          <a:prstGeom prst="rect">
            <a:avLst/>
          </a:prstGeom>
          <a:noFill/>
          <a:ln/>
        </p:spPr>
        <p:txBody>
          <a:bodyPr wrap="square" lIns="0" tIns="0" rIns="0" bIns="0" rtlCol="0" anchor="ctr"/>
          <a:lstStyle/>
          <a:p>
            <a:pPr algn="l"/>
            <a:r>
              <a:rPr lang="en-US" sz="999" b="1" dirty="0">
                <a:solidFill>
                  <a:srgbClr val="059669"/>
                </a:solidFill>
                <a:latin typeface="Meiryo UI" pitchFamily="34" charset="0"/>
                <a:ea typeface="Meiryo UI" pitchFamily="34" charset="-122"/>
                <a:cs typeface="Meiryo UI" pitchFamily="34" charset="-120"/>
              </a:rPr>
              <a:t>メリット</a:t>
            </a:r>
            <a:endParaRPr lang="en-US" sz="999" dirty="0"/>
          </a:p>
        </p:txBody>
      </p:sp>
      <p:sp>
        <p:nvSpPr>
          <p:cNvPr id="39" name="Shape 33"/>
          <p:cNvSpPr/>
          <p:nvPr/>
        </p:nvSpPr>
        <p:spPr>
          <a:xfrm>
            <a:off x="5569234" y="3722899"/>
            <a:ext cx="3545888" cy="337071"/>
          </a:xfrm>
          <a:prstGeom prst="roundRect">
            <a:avLst>
              <a:gd name="adj" fmla="val 37893"/>
            </a:avLst>
          </a:prstGeom>
          <a:solidFill>
            <a:srgbClr val="FFFFFF"/>
          </a:solidFill>
          <a:ln w="12699">
            <a:solidFill>
              <a:srgbClr val="E5E7EB"/>
            </a:solidFill>
            <a:prstDash val="solid"/>
          </a:ln>
        </p:spPr>
        <p:txBody>
          <a:bodyPr/>
          <a:lstStyle/>
          <a:p>
            <a:endParaRPr lang="ja-JP" altLang="en-US" sz="2814"/>
          </a:p>
        </p:txBody>
      </p:sp>
      <p:sp>
        <p:nvSpPr>
          <p:cNvPr id="40" name="Text 34"/>
          <p:cNvSpPr txBox="1"/>
          <p:nvPr/>
        </p:nvSpPr>
        <p:spPr>
          <a:xfrm>
            <a:off x="5681314" y="3800940"/>
            <a:ext cx="2114582" cy="181820"/>
          </a:xfrm>
          <a:prstGeom prst="rect">
            <a:avLst/>
          </a:prstGeom>
          <a:noFill/>
          <a:ln/>
        </p:spPr>
        <p:txBody>
          <a:bodyPr wrap="square" lIns="0" tIns="0" rIns="0" bIns="0" rtlCol="0" anchor="ctr"/>
          <a:lstStyle/>
          <a:p>
            <a:pPr algn="l"/>
            <a:r>
              <a:rPr lang="en-US" sz="908" dirty="0">
                <a:solidFill>
                  <a:srgbClr val="333333"/>
                </a:solidFill>
                <a:latin typeface="Meiryo UI" pitchFamily="34" charset="0"/>
                <a:ea typeface="Meiryo UI" pitchFamily="34" charset="-122"/>
                <a:cs typeface="Meiryo UI" pitchFamily="34" charset="-120"/>
              </a:rPr>
              <a:t>低コスト（約180円/h）でコスパ良好</a:t>
            </a:r>
            <a:endParaRPr lang="en-US" sz="908" dirty="0"/>
          </a:p>
        </p:txBody>
      </p:sp>
      <p:sp>
        <p:nvSpPr>
          <p:cNvPr id="41" name="Shape 35"/>
          <p:cNvSpPr/>
          <p:nvPr/>
        </p:nvSpPr>
        <p:spPr>
          <a:xfrm>
            <a:off x="5569234" y="4129709"/>
            <a:ext cx="3545888" cy="337071"/>
          </a:xfrm>
          <a:prstGeom prst="roundRect">
            <a:avLst>
              <a:gd name="adj" fmla="val 37893"/>
            </a:avLst>
          </a:prstGeom>
          <a:solidFill>
            <a:srgbClr val="FFFFFF"/>
          </a:solidFill>
          <a:ln w="12699">
            <a:solidFill>
              <a:srgbClr val="E5E7EB"/>
            </a:solidFill>
            <a:prstDash val="solid"/>
          </a:ln>
        </p:spPr>
        <p:txBody>
          <a:bodyPr/>
          <a:lstStyle/>
          <a:p>
            <a:endParaRPr lang="ja-JP" altLang="en-US" sz="2814"/>
          </a:p>
        </p:txBody>
      </p:sp>
      <p:sp>
        <p:nvSpPr>
          <p:cNvPr id="42" name="Text 36"/>
          <p:cNvSpPr txBox="1"/>
          <p:nvPr/>
        </p:nvSpPr>
        <p:spPr>
          <a:xfrm>
            <a:off x="5681314" y="4206920"/>
            <a:ext cx="1785812" cy="181820"/>
          </a:xfrm>
          <a:prstGeom prst="rect">
            <a:avLst/>
          </a:prstGeom>
          <a:noFill/>
          <a:ln/>
        </p:spPr>
        <p:txBody>
          <a:bodyPr wrap="square" lIns="0" tIns="0" rIns="0" bIns="0" rtlCol="0" anchor="ctr"/>
          <a:lstStyle/>
          <a:p>
            <a:pPr algn="l"/>
            <a:r>
              <a:rPr lang="en-US" sz="908" dirty="0">
                <a:solidFill>
                  <a:srgbClr val="333333"/>
                </a:solidFill>
                <a:latin typeface="Meiryo UI" pitchFamily="34" charset="0"/>
                <a:ea typeface="Meiryo UI" pitchFamily="34" charset="-122"/>
                <a:cs typeface="Meiryo UI" pitchFamily="34" charset="-120"/>
              </a:rPr>
              <a:t>個人の定常的な会議利用に最適</a:t>
            </a:r>
            <a:endParaRPr lang="en-US" sz="908" dirty="0"/>
          </a:p>
        </p:txBody>
      </p:sp>
      <p:pic>
        <p:nvPicPr>
          <p:cNvPr id="43" name="Image 4" descr="preencoded.png"/>
          <p:cNvPicPr>
            <a:picLocks noChangeAspect="1"/>
          </p:cNvPicPr>
          <p:nvPr/>
        </p:nvPicPr>
        <p:blipFill>
          <a:blip r:embed="rId4"/>
          <a:srcRect/>
          <a:stretch/>
        </p:blipFill>
        <p:spPr>
          <a:xfrm>
            <a:off x="5569234" y="4674337"/>
            <a:ext cx="138648" cy="138648"/>
          </a:xfrm>
          <a:prstGeom prst="rect">
            <a:avLst/>
          </a:prstGeom>
        </p:spPr>
      </p:pic>
      <p:sp>
        <p:nvSpPr>
          <p:cNvPr id="44" name="Text 37"/>
          <p:cNvSpPr txBox="1"/>
          <p:nvPr/>
        </p:nvSpPr>
        <p:spPr>
          <a:xfrm>
            <a:off x="5776790" y="4639467"/>
            <a:ext cx="804488" cy="207556"/>
          </a:xfrm>
          <a:prstGeom prst="rect">
            <a:avLst/>
          </a:prstGeom>
          <a:noFill/>
          <a:ln/>
        </p:spPr>
        <p:txBody>
          <a:bodyPr wrap="square" lIns="0" tIns="0" rIns="0" bIns="0" rtlCol="0" anchor="ctr"/>
          <a:lstStyle/>
          <a:p>
            <a:pPr algn="l"/>
            <a:r>
              <a:rPr lang="en-US" sz="999" b="1" dirty="0">
                <a:solidFill>
                  <a:srgbClr val="DC2626"/>
                </a:solidFill>
                <a:latin typeface="Meiryo UI" pitchFamily="34" charset="0"/>
                <a:ea typeface="Meiryo UI" pitchFamily="34" charset="-122"/>
                <a:cs typeface="Meiryo UI" pitchFamily="34" charset="-120"/>
              </a:rPr>
              <a:t>デメリット</a:t>
            </a:r>
            <a:endParaRPr lang="en-US" sz="999" dirty="0"/>
          </a:p>
        </p:txBody>
      </p:sp>
      <p:sp>
        <p:nvSpPr>
          <p:cNvPr id="45" name="Shape 38"/>
          <p:cNvSpPr/>
          <p:nvPr/>
        </p:nvSpPr>
        <p:spPr>
          <a:xfrm>
            <a:off x="5569234" y="4933366"/>
            <a:ext cx="3545888" cy="337071"/>
          </a:xfrm>
          <a:prstGeom prst="roundRect">
            <a:avLst>
              <a:gd name="adj" fmla="val 37893"/>
            </a:avLst>
          </a:prstGeom>
          <a:solidFill>
            <a:srgbClr val="FFFFFF"/>
          </a:solidFill>
          <a:ln w="12699">
            <a:solidFill>
              <a:srgbClr val="E5E7EB"/>
            </a:solidFill>
            <a:prstDash val="solid"/>
          </a:ln>
        </p:spPr>
        <p:txBody>
          <a:bodyPr/>
          <a:lstStyle/>
          <a:p>
            <a:endParaRPr lang="ja-JP" altLang="en-US" sz="2814"/>
          </a:p>
        </p:txBody>
      </p:sp>
      <p:sp>
        <p:nvSpPr>
          <p:cNvPr id="46" name="Text 39"/>
          <p:cNvSpPr txBox="1"/>
          <p:nvPr/>
        </p:nvSpPr>
        <p:spPr>
          <a:xfrm>
            <a:off x="5681314" y="5011408"/>
            <a:ext cx="3066019" cy="181820"/>
          </a:xfrm>
          <a:prstGeom prst="rect">
            <a:avLst/>
          </a:prstGeom>
          <a:noFill/>
          <a:ln/>
        </p:spPr>
        <p:txBody>
          <a:bodyPr wrap="square" lIns="0" tIns="0" rIns="0" bIns="0" rtlCol="0" anchor="ctr"/>
          <a:lstStyle/>
          <a:p>
            <a:pPr algn="l"/>
            <a:r>
              <a:rPr lang="en-US" sz="908" dirty="0">
                <a:solidFill>
                  <a:srgbClr val="333333"/>
                </a:solidFill>
                <a:latin typeface="Meiryo UI" pitchFamily="34" charset="0"/>
                <a:ea typeface="Meiryo UI" pitchFamily="34" charset="-122"/>
                <a:cs typeface="Meiryo UI" pitchFamily="34" charset="-120"/>
              </a:rPr>
              <a:t>1アカウントのみ（複数アカウントでの時間共有不可）</a:t>
            </a:r>
            <a:endParaRPr lang="en-US" sz="908" dirty="0"/>
          </a:p>
        </p:txBody>
      </p:sp>
      <p:sp>
        <p:nvSpPr>
          <p:cNvPr id="47" name="Shape 40"/>
          <p:cNvSpPr/>
          <p:nvPr/>
        </p:nvSpPr>
        <p:spPr>
          <a:xfrm>
            <a:off x="5569234" y="5340176"/>
            <a:ext cx="3545888" cy="337071"/>
          </a:xfrm>
          <a:prstGeom prst="roundRect">
            <a:avLst>
              <a:gd name="adj" fmla="val 37893"/>
            </a:avLst>
          </a:prstGeom>
          <a:solidFill>
            <a:srgbClr val="FFFFFF"/>
          </a:solidFill>
          <a:ln w="12699">
            <a:solidFill>
              <a:srgbClr val="E5E7EB"/>
            </a:solidFill>
            <a:prstDash val="solid"/>
          </a:ln>
        </p:spPr>
        <p:txBody>
          <a:bodyPr/>
          <a:lstStyle/>
          <a:p>
            <a:endParaRPr lang="ja-JP" altLang="en-US" sz="2814"/>
          </a:p>
        </p:txBody>
      </p:sp>
      <p:sp>
        <p:nvSpPr>
          <p:cNvPr id="48" name="Text 41"/>
          <p:cNvSpPr txBox="1"/>
          <p:nvPr/>
        </p:nvSpPr>
        <p:spPr>
          <a:xfrm>
            <a:off x="5681315" y="5418218"/>
            <a:ext cx="2633472" cy="181820"/>
          </a:xfrm>
          <a:prstGeom prst="rect">
            <a:avLst/>
          </a:prstGeom>
          <a:noFill/>
          <a:ln/>
        </p:spPr>
        <p:txBody>
          <a:bodyPr wrap="square" lIns="0" tIns="0" rIns="0" bIns="0" rtlCol="0" anchor="ctr"/>
          <a:lstStyle/>
          <a:p>
            <a:pPr algn="l"/>
            <a:r>
              <a:rPr lang="en-US" sz="908" dirty="0">
                <a:solidFill>
                  <a:srgbClr val="333333"/>
                </a:solidFill>
                <a:latin typeface="Meiryo UI" pitchFamily="34" charset="0"/>
                <a:ea typeface="Meiryo UI" pitchFamily="34" charset="-122"/>
                <a:cs typeface="Meiryo UI" pitchFamily="34" charset="-120"/>
              </a:rPr>
              <a:t>人数分のアカウント購入・シリアル管理が必要</a:t>
            </a:r>
            <a:endParaRPr lang="en-US" sz="908" dirty="0"/>
          </a:p>
        </p:txBody>
      </p:sp>
      <p:sp>
        <p:nvSpPr>
          <p:cNvPr id="49" name="Shape 42"/>
          <p:cNvSpPr/>
          <p:nvPr/>
        </p:nvSpPr>
        <p:spPr>
          <a:xfrm>
            <a:off x="6192733" y="5966996"/>
            <a:ext cx="2300552" cy="242426"/>
          </a:xfrm>
          <a:prstGeom prst="roundRect">
            <a:avLst>
              <a:gd name="adj" fmla="val 244618"/>
            </a:avLst>
          </a:prstGeom>
          <a:solidFill>
            <a:srgbClr val="F3F4F6"/>
          </a:solidFill>
          <a:ln w="12699">
            <a:solidFill>
              <a:srgbClr val="D1D5DB"/>
            </a:solidFill>
            <a:prstDash val="solid"/>
          </a:ln>
        </p:spPr>
        <p:txBody>
          <a:bodyPr/>
          <a:lstStyle/>
          <a:p>
            <a:endParaRPr lang="ja-JP" altLang="en-US" sz="2814"/>
          </a:p>
        </p:txBody>
      </p:sp>
      <p:pic>
        <p:nvPicPr>
          <p:cNvPr id="50" name="Image 5" descr="preencoded.png"/>
          <p:cNvPicPr>
            <a:picLocks noChangeAspect="1"/>
          </p:cNvPicPr>
          <p:nvPr/>
        </p:nvPicPr>
        <p:blipFill>
          <a:blip r:embed="rId6"/>
          <a:srcRect l="-2571" r="-2571"/>
          <a:stretch/>
        </p:blipFill>
        <p:spPr>
          <a:xfrm>
            <a:off x="6288209" y="6040886"/>
            <a:ext cx="95476" cy="103778"/>
          </a:xfrm>
          <a:prstGeom prst="rect">
            <a:avLst/>
          </a:prstGeom>
        </p:spPr>
      </p:pic>
      <p:sp>
        <p:nvSpPr>
          <p:cNvPr id="51" name="Text 43"/>
          <p:cNvSpPr txBox="1"/>
          <p:nvPr/>
        </p:nvSpPr>
        <p:spPr>
          <a:xfrm>
            <a:off x="6417723" y="6010168"/>
            <a:ext cx="2058957" cy="147780"/>
          </a:xfrm>
          <a:prstGeom prst="rect">
            <a:avLst/>
          </a:prstGeom>
          <a:noFill/>
          <a:ln/>
        </p:spPr>
        <p:txBody>
          <a:bodyPr wrap="square" lIns="0" tIns="0" rIns="0" bIns="0" rtlCol="0" anchor="ctr"/>
          <a:lstStyle/>
          <a:p>
            <a:r>
              <a:rPr lang="en-US" sz="726" b="1" dirty="0">
                <a:solidFill>
                  <a:srgbClr val="4B5563"/>
                </a:solidFill>
                <a:latin typeface="Meiryo UI" pitchFamily="34" charset="0"/>
                <a:ea typeface="Meiryo UI" pitchFamily="34" charset="-122"/>
                <a:cs typeface="Meiryo UI" pitchFamily="34" charset="-120"/>
              </a:rPr>
              <a:t>個人の定常利用・特定担当者の利用に最適</a:t>
            </a:r>
            <a:endParaRPr lang="en-US" sz="726" dirty="0"/>
          </a:p>
        </p:txBody>
      </p:sp>
      <p:sp>
        <p:nvSpPr>
          <p:cNvPr id="52" name="Shape 44"/>
          <p:cNvSpPr/>
          <p:nvPr/>
        </p:nvSpPr>
        <p:spPr>
          <a:xfrm>
            <a:off x="4782181" y="3624934"/>
            <a:ext cx="346204" cy="346204"/>
          </a:xfrm>
          <a:prstGeom prst="ellipse">
            <a:avLst/>
          </a:prstGeom>
          <a:solidFill>
            <a:srgbClr val="E2E8F0"/>
          </a:solidFill>
          <a:ln w="38098">
            <a:solidFill>
              <a:srgbClr val="FFFFFF"/>
            </a:solidFill>
            <a:prstDash val="solid"/>
          </a:ln>
        </p:spPr>
        <p:txBody>
          <a:bodyPr/>
          <a:lstStyle/>
          <a:p>
            <a:endParaRPr lang="ja-JP" altLang="en-US" sz="2814"/>
          </a:p>
        </p:txBody>
      </p:sp>
      <p:sp>
        <p:nvSpPr>
          <p:cNvPr id="53" name="Text 45"/>
          <p:cNvSpPr txBox="1"/>
          <p:nvPr/>
        </p:nvSpPr>
        <p:spPr>
          <a:xfrm>
            <a:off x="4878488" y="3707125"/>
            <a:ext cx="246577" cy="181820"/>
          </a:xfrm>
          <a:prstGeom prst="rect">
            <a:avLst/>
          </a:prstGeom>
          <a:noFill/>
          <a:ln/>
        </p:spPr>
        <p:txBody>
          <a:bodyPr wrap="square" lIns="0" tIns="0" rIns="0" bIns="0" rtlCol="0" anchor="ctr"/>
          <a:lstStyle/>
          <a:p>
            <a:pPr algn="l"/>
            <a:r>
              <a:rPr lang="en-US" sz="908" b="1" dirty="0">
                <a:solidFill>
                  <a:srgbClr val="64748B"/>
                </a:solidFill>
                <a:latin typeface="Meiryo UI" pitchFamily="34" charset="0"/>
                <a:ea typeface="Meiryo UI" pitchFamily="34" charset="-122"/>
                <a:cs typeface="Meiryo UI" pitchFamily="34" charset="-120"/>
              </a:rPr>
              <a:t>VS</a:t>
            </a:r>
            <a:endParaRPr lang="en-US" sz="908"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DC48-ACFB-FDC9-B1D4-D3A7B7E5B2DF}"/>
            </a:ext>
          </a:extLst>
        </p:cNvPr>
        <p:cNvGrpSpPr/>
        <p:nvPr/>
      </p:nvGrpSpPr>
      <p:grpSpPr>
        <a:xfrm>
          <a:off x="0" y="0"/>
          <a:ext cx="0" cy="0"/>
          <a:chOff x="0" y="0"/>
          <a:chExt cx="0" cy="0"/>
        </a:xfrm>
      </p:grpSpPr>
      <p:sp>
        <p:nvSpPr>
          <p:cNvPr id="3" name="Shape 1">
            <a:extLst>
              <a:ext uri="{FF2B5EF4-FFF2-40B4-BE49-F238E27FC236}">
                <a16:creationId xmlns:a16="http://schemas.microsoft.com/office/drawing/2014/main" id="{97357246-20E2-54E3-6C13-ACFFEFCAD04A}"/>
              </a:ext>
            </a:extLst>
          </p:cNvPr>
          <p:cNvSpPr/>
          <p:nvPr/>
        </p:nvSpPr>
        <p:spPr>
          <a:xfrm>
            <a:off x="533922" y="907436"/>
            <a:ext cx="8846872" cy="17434"/>
          </a:xfrm>
          <a:prstGeom prst="rect">
            <a:avLst/>
          </a:prstGeom>
          <a:solidFill>
            <a:srgbClr val="0056B3"/>
          </a:solidFill>
          <a:ln/>
        </p:spPr>
        <p:txBody>
          <a:bodyPr/>
          <a:lstStyle/>
          <a:p>
            <a:endParaRPr lang="ja-JP" altLang="en-US" sz="1502"/>
          </a:p>
        </p:txBody>
      </p:sp>
      <p:sp>
        <p:nvSpPr>
          <p:cNvPr id="4" name="Text 2">
            <a:extLst>
              <a:ext uri="{FF2B5EF4-FFF2-40B4-BE49-F238E27FC236}">
                <a16:creationId xmlns:a16="http://schemas.microsoft.com/office/drawing/2014/main" id="{2283C08F-57DB-2C0B-DCDB-FA7E04773163}"/>
              </a:ext>
            </a:extLst>
          </p:cNvPr>
          <p:cNvSpPr txBox="1"/>
          <p:nvPr/>
        </p:nvSpPr>
        <p:spPr>
          <a:xfrm>
            <a:off x="533922" y="259031"/>
            <a:ext cx="696559" cy="173517"/>
          </a:xfrm>
          <a:prstGeom prst="rect">
            <a:avLst/>
          </a:prstGeom>
          <a:noFill/>
          <a:ln/>
        </p:spPr>
        <p:txBody>
          <a:bodyPr wrap="square" lIns="0" tIns="0" rIns="0" bIns="0" rtlCol="0" anchor="ctr"/>
          <a:lstStyle/>
          <a:p>
            <a:r>
              <a:rPr lang="en-US" sz="908" b="1" dirty="0">
                <a:solidFill>
                  <a:srgbClr val="666666"/>
                </a:solidFill>
                <a:latin typeface="Meiryo UI" pitchFamily="34" charset="0"/>
                <a:ea typeface="Meiryo UI" pitchFamily="34" charset="-122"/>
                <a:cs typeface="Meiryo UI" pitchFamily="34" charset="-120"/>
              </a:rPr>
              <a:t>導入プラン</a:t>
            </a:r>
            <a:endParaRPr lang="en-US" sz="908" dirty="0"/>
          </a:p>
        </p:txBody>
      </p:sp>
      <p:sp>
        <p:nvSpPr>
          <p:cNvPr id="5" name="Text 3">
            <a:extLst>
              <a:ext uri="{FF2B5EF4-FFF2-40B4-BE49-F238E27FC236}">
                <a16:creationId xmlns:a16="http://schemas.microsoft.com/office/drawing/2014/main" id="{61D74BA5-6F71-3B77-E947-F935AC7268DC}"/>
              </a:ext>
            </a:extLst>
          </p:cNvPr>
          <p:cNvSpPr txBox="1"/>
          <p:nvPr/>
        </p:nvSpPr>
        <p:spPr>
          <a:xfrm>
            <a:off x="533923" y="466587"/>
            <a:ext cx="1401419" cy="346204"/>
          </a:xfrm>
          <a:prstGeom prst="rect">
            <a:avLst/>
          </a:prstGeom>
          <a:noFill/>
          <a:ln/>
        </p:spPr>
        <p:txBody>
          <a:bodyPr wrap="square" lIns="0" tIns="0" rIns="0" bIns="0" rtlCol="0" anchor="ctr"/>
          <a:lstStyle/>
          <a:p>
            <a:r>
              <a:rPr lang="en-US" sz="1816" b="1" dirty="0">
                <a:solidFill>
                  <a:srgbClr val="0056B3"/>
                </a:solidFill>
                <a:latin typeface="Meiryo UI" pitchFamily="34" charset="0"/>
                <a:ea typeface="Meiryo UI" pitchFamily="34" charset="-122"/>
                <a:cs typeface="Meiryo UI" pitchFamily="34" charset="-120"/>
              </a:rPr>
              <a:t>料金プラン</a:t>
            </a:r>
            <a:endParaRPr lang="en-US" sz="1816" dirty="0"/>
          </a:p>
        </p:txBody>
      </p:sp>
      <p:pic>
        <p:nvPicPr>
          <p:cNvPr id="2" name="図 1">
            <a:extLst>
              <a:ext uri="{FF2B5EF4-FFF2-40B4-BE49-F238E27FC236}">
                <a16:creationId xmlns:a16="http://schemas.microsoft.com/office/drawing/2014/main" id="{5C69A96D-B333-FDAF-9B4E-8968B8A2F3B7}"/>
              </a:ext>
            </a:extLst>
          </p:cNvPr>
          <p:cNvPicPr>
            <a:picLocks noChangeAspect="1"/>
          </p:cNvPicPr>
          <p:nvPr/>
        </p:nvPicPr>
        <p:blipFill>
          <a:blip r:embed="rId3"/>
          <a:stretch>
            <a:fillRect/>
          </a:stretch>
        </p:blipFill>
        <p:spPr>
          <a:xfrm>
            <a:off x="8888057" y="2031604"/>
            <a:ext cx="587263" cy="749699"/>
          </a:xfrm>
          <a:prstGeom prst="rect">
            <a:avLst/>
          </a:prstGeom>
        </p:spPr>
      </p:pic>
      <p:graphicFrame>
        <p:nvGraphicFramePr>
          <p:cNvPr id="6" name="表 5">
            <a:extLst>
              <a:ext uri="{FF2B5EF4-FFF2-40B4-BE49-F238E27FC236}">
                <a16:creationId xmlns:a16="http://schemas.microsoft.com/office/drawing/2014/main" id="{0B496A02-9AF4-65F0-F4C7-5EEB1B03E4C2}"/>
              </a:ext>
            </a:extLst>
          </p:cNvPr>
          <p:cNvGraphicFramePr>
            <a:graphicFrameLocks noGrp="1"/>
          </p:cNvGraphicFramePr>
          <p:nvPr>
            <p:extLst>
              <p:ext uri="{D42A27DB-BD31-4B8C-83A1-F6EECF244321}">
                <p14:modId xmlns:p14="http://schemas.microsoft.com/office/powerpoint/2010/main" val="1780929475"/>
              </p:ext>
            </p:extLst>
          </p:nvPr>
        </p:nvGraphicFramePr>
        <p:xfrm>
          <a:off x="848544" y="1482466"/>
          <a:ext cx="7884876" cy="1253611"/>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1107061036"/>
                    </a:ext>
                  </a:extLst>
                </a:gridCol>
                <a:gridCol w="1260140">
                  <a:extLst>
                    <a:ext uri="{9D8B030D-6E8A-4147-A177-3AD203B41FA5}">
                      <a16:colId xmlns:a16="http://schemas.microsoft.com/office/drawing/2014/main" val="272454639"/>
                    </a:ext>
                  </a:extLst>
                </a:gridCol>
                <a:gridCol w="3746403">
                  <a:extLst>
                    <a:ext uri="{9D8B030D-6E8A-4147-A177-3AD203B41FA5}">
                      <a16:colId xmlns:a16="http://schemas.microsoft.com/office/drawing/2014/main" val="20000"/>
                    </a:ext>
                  </a:extLst>
                </a:gridCol>
                <a:gridCol w="1942229">
                  <a:extLst>
                    <a:ext uri="{9D8B030D-6E8A-4147-A177-3AD203B41FA5}">
                      <a16:colId xmlns:a16="http://schemas.microsoft.com/office/drawing/2014/main" val="20001"/>
                    </a:ext>
                  </a:extLst>
                </a:gridCol>
              </a:tblGrid>
              <a:tr h="245611">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製品コード</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JAN</a:t>
                      </a:r>
                      <a:r>
                        <a:rPr kumimoji="1" lang="ja-JP" altLang="en-US" sz="1000" dirty="0">
                          <a:solidFill>
                            <a:schemeClr val="bg1"/>
                          </a:solidFill>
                          <a:latin typeface="Meiryo UI" panose="020B0604030504040204" pitchFamily="50" charset="-128"/>
                          <a:ea typeface="Meiryo UI" panose="020B0604030504040204" pitchFamily="50" charset="-128"/>
                        </a:rPr>
                        <a:t>コード</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製品名</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定価</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52000">
                <a:tc>
                  <a:txBody>
                    <a:bodyPr/>
                    <a:lstStyle/>
                    <a:p>
                      <a:pPr algn="ct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318100</a:t>
                      </a: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4550483181001</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strike="noStrike" baseline="0" dirty="0" err="1">
                          <a:solidFill>
                            <a:schemeClr val="tx1"/>
                          </a:solidFill>
                          <a:latin typeface="Meiryo UI" panose="020B0604030504040204" pitchFamily="50" charset="-128"/>
                          <a:ea typeface="Meiryo UI" panose="020B0604030504040204" pitchFamily="50" charset="-128"/>
                        </a:rPr>
                        <a:t>AutoMemo</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 </a:t>
                      </a: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（オートメモ） </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R</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zh-CN" sz="1000" b="0" strike="noStrike" baseline="0" dirty="0">
                          <a:solidFill>
                            <a:schemeClr val="tx1"/>
                          </a:solidFill>
                          <a:latin typeface="Meiryo UI" panose="020B0604030504040204" pitchFamily="50" charset="-128"/>
                          <a:ea typeface="Meiryo UI" panose="020B0604030504040204" pitchFamily="50" charset="-128"/>
                        </a:rPr>
                        <a:t>12,600</a:t>
                      </a:r>
                      <a:r>
                        <a:rPr kumimoji="1" lang="zh-CN" altLang="en-US" sz="1000" b="0" strike="noStrike" baseline="0" dirty="0">
                          <a:solidFill>
                            <a:schemeClr val="tx1"/>
                          </a:solidFill>
                          <a:latin typeface="Meiryo UI" panose="020B0604030504040204" pitchFamily="50" charset="-128"/>
                          <a:ea typeface="Meiryo UI" panose="020B0604030504040204" pitchFamily="50" charset="-128"/>
                        </a:rPr>
                        <a:t>円 （税込</a:t>
                      </a:r>
                      <a:r>
                        <a:rPr kumimoji="1" lang="en-US" altLang="zh-CN" sz="1000" b="0" strike="noStrike" baseline="0" dirty="0">
                          <a:solidFill>
                            <a:schemeClr val="tx1"/>
                          </a:solidFill>
                          <a:latin typeface="Meiryo UI" panose="020B0604030504040204" pitchFamily="50" charset="-128"/>
                          <a:ea typeface="Meiryo UI" panose="020B0604030504040204" pitchFamily="50" charset="-128"/>
                        </a:rPr>
                        <a:t>13,860</a:t>
                      </a:r>
                      <a:r>
                        <a:rPr kumimoji="1" lang="zh-CN" altLang="en-US" sz="1000" b="0" strike="noStrike" baseline="0" dirty="0">
                          <a:solidFill>
                            <a:schemeClr val="tx1"/>
                          </a:solidFill>
                          <a:latin typeface="Meiryo UI" panose="020B0604030504040204" pitchFamily="50" charset="-128"/>
                          <a:ea typeface="Meiryo UI" panose="020B0604030504040204" pitchFamily="50" charset="-128"/>
                        </a:rPr>
                        <a:t>円）</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eiryo UI" panose="020B0604030504040204" pitchFamily="50" charset="-128"/>
                          <a:ea typeface="Meiryo UI" panose="020B0604030504040204" pitchFamily="50" charset="-128"/>
                        </a:rPr>
                        <a:t>355500</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4550483555000</a:t>
                      </a:r>
                      <a:endParaRPr lang="en-US" altLang="ja-JP"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AutoMemo</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オートメモ</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R ＋</a:t>
                      </a: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ビジネスプラン </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100時間 </a:t>
                      </a: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セット</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a:t>
                      </a:r>
                      <a:endParaRPr lang="en-US"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30</a:t>
                      </a:r>
                      <a:r>
                        <a:rPr lang="zh-CN" altLang="ja-JP" sz="1000" b="0" i="0" u="none" strike="noStrike" noProof="0" dirty="0">
                          <a:solidFill>
                            <a:schemeClr val="tx1"/>
                          </a:solidFill>
                          <a:effectLst/>
                          <a:latin typeface="Meiryo UI" panose="020B0604030504040204" pitchFamily="50" charset="-128"/>
                          <a:ea typeface="Meiryo UI" panose="020B0604030504040204" pitchFamily="50" charset="-128"/>
                        </a:rPr>
                        <a:t>,</a:t>
                      </a:r>
                      <a:r>
                        <a:rPr lang="en-US" altLang="zh-CN" sz="1000" b="0" i="0" u="none" strike="noStrike" noProof="0" dirty="0">
                          <a:solidFill>
                            <a:schemeClr val="tx1"/>
                          </a:solidFill>
                          <a:effectLst/>
                          <a:latin typeface="Meiryo UI" panose="020B0604030504040204" pitchFamily="50" charset="-128"/>
                          <a:ea typeface="Meiryo UI" panose="020B0604030504040204" pitchFamily="50" charset="-128"/>
                        </a:rPr>
                        <a:t>600</a:t>
                      </a:r>
                      <a:r>
                        <a:rPr lang="zh-CN" altLang="en-US" sz="1000" b="0" i="0" u="none" strike="noStrike" noProof="0" dirty="0">
                          <a:solidFill>
                            <a:schemeClr val="tx1"/>
                          </a:solidFill>
                          <a:effectLst/>
                          <a:latin typeface="Meiryo UI" panose="020B0604030504040204" pitchFamily="50" charset="-128"/>
                          <a:ea typeface="Meiryo UI" panose="020B0604030504040204" pitchFamily="50" charset="-128"/>
                        </a:rPr>
                        <a:t>円（税込</a:t>
                      </a:r>
                      <a:r>
                        <a:rPr lang="en-US" altLang="zh-CN" sz="1000" b="0" i="0" u="none" strike="noStrike" noProof="0" dirty="0">
                          <a:solidFill>
                            <a:schemeClr val="tx1"/>
                          </a:solidFill>
                          <a:effectLst/>
                          <a:latin typeface="Meiryo UI" panose="020B0604030504040204" pitchFamily="50" charset="-128"/>
                          <a:ea typeface="Meiryo UI" panose="020B0604030504040204" pitchFamily="50" charset="-128"/>
                        </a:rPr>
                        <a:t>33</a:t>
                      </a:r>
                      <a:r>
                        <a:rPr lang="zh-CN" altLang="ja-JP" sz="1000" b="0" i="0" u="none" strike="noStrike" noProof="0" dirty="0">
                          <a:solidFill>
                            <a:schemeClr val="tx1"/>
                          </a:solidFill>
                          <a:effectLst/>
                          <a:latin typeface="Meiryo UI" panose="020B0604030504040204" pitchFamily="50" charset="-128"/>
                          <a:ea typeface="Meiryo UI" panose="020B0604030504040204" pitchFamily="50" charset="-128"/>
                        </a:rPr>
                        <a:t>,</a:t>
                      </a:r>
                      <a:r>
                        <a:rPr lang="en-US" altLang="zh-CN" sz="1000" b="0" i="0" u="none" strike="noStrike" noProof="0" dirty="0">
                          <a:solidFill>
                            <a:schemeClr val="tx1"/>
                          </a:solidFill>
                          <a:effectLst/>
                          <a:latin typeface="Meiryo UI" panose="020B0604030504040204" pitchFamily="50" charset="-128"/>
                          <a:ea typeface="Meiryo UI" panose="020B0604030504040204" pitchFamily="50" charset="-128"/>
                        </a:rPr>
                        <a:t>6</a:t>
                      </a:r>
                      <a:r>
                        <a:rPr lang="zh-CN" altLang="ja-JP" sz="1000" b="0" i="0" u="none" strike="noStrike" noProof="0" dirty="0">
                          <a:solidFill>
                            <a:schemeClr val="tx1"/>
                          </a:solidFill>
                          <a:effectLst/>
                          <a:latin typeface="Meiryo UI" panose="020B0604030504040204" pitchFamily="50" charset="-128"/>
                          <a:ea typeface="Meiryo UI" panose="020B0604030504040204" pitchFamily="50" charset="-128"/>
                        </a:rPr>
                        <a:t>60</a:t>
                      </a:r>
                      <a:r>
                        <a:rPr lang="zh-CN" altLang="en-US" sz="1000" b="0" i="0" u="none" strike="noStrike" noProof="0" dirty="0">
                          <a:solidFill>
                            <a:schemeClr val="tx1"/>
                          </a:solidFill>
                          <a:effectLst/>
                          <a:latin typeface="Meiryo UI" panose="020B0604030504040204" pitchFamily="50" charset="-128"/>
                          <a:ea typeface="Meiryo UI" panose="020B0604030504040204" pitchFamily="50" charset="-128"/>
                        </a:rPr>
                        <a:t>円）</a:t>
                      </a:r>
                      <a:endParaRPr lang="en-US" altLang="ja-JP"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220993"/>
                  </a:ext>
                </a:extLst>
              </a:tr>
              <a:tr h="252000">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320150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4550483201501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0" dirty="0" err="1">
                          <a:solidFill>
                            <a:schemeClr val="tx1"/>
                          </a:solidFill>
                          <a:latin typeface="Meiryo UI" panose="020B0604030504040204" pitchFamily="50" charset="-128"/>
                          <a:ea typeface="Meiryo UI" panose="020B0604030504040204" pitchFamily="50" charset="-128"/>
                        </a:rPr>
                        <a:t>AutoMemo</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（オートメモ）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専用ケース クリア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AMR-CCL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円（税込</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1,650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円）</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9457359"/>
                  </a:ext>
                </a:extLst>
              </a:tr>
              <a:tr h="252000">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320160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4550483201600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0" dirty="0" err="1">
                          <a:solidFill>
                            <a:schemeClr val="tx1"/>
                          </a:solidFill>
                          <a:latin typeface="Meiryo UI" panose="020B0604030504040204" pitchFamily="50" charset="-128"/>
                          <a:ea typeface="Meiryo UI" panose="020B0604030504040204" pitchFamily="50" charset="-128"/>
                        </a:rPr>
                        <a:t>AutoMemo</a:t>
                      </a:r>
                      <a:r>
                        <a:rPr lang="ja-JP" altLang="en-US" sz="1000" b="0" i="0" u="none" strike="noStrike" dirty="0">
                          <a:effectLst/>
                          <a:latin typeface="Meiryo UI" panose="020B0604030504040204" pitchFamily="50" charset="-128"/>
                          <a:ea typeface="Meiryo UI" panose="020B0604030504040204" pitchFamily="50" charset="-128"/>
                        </a:rPr>
                        <a:t>（オートメモ） </a:t>
                      </a:r>
                      <a:r>
                        <a:rPr lang="en-US" altLang="ja-JP" sz="1000" b="0" i="0" u="none" strike="noStrike" dirty="0">
                          <a:effectLst/>
                          <a:latin typeface="Meiryo UI" panose="020B0604030504040204" pitchFamily="50" charset="-128"/>
                          <a:ea typeface="Meiryo UI" panose="020B0604030504040204" pitchFamily="50" charset="-128"/>
                        </a:rPr>
                        <a:t>R </a:t>
                      </a:r>
                      <a:r>
                        <a:rPr lang="ja-JP" altLang="en-US" sz="1000" b="0" i="0" u="none" strike="noStrike" dirty="0">
                          <a:effectLst/>
                          <a:latin typeface="Meiryo UI" panose="020B0604030504040204" pitchFamily="50" charset="-128"/>
                          <a:ea typeface="Meiryo UI" panose="020B0604030504040204" pitchFamily="50" charset="-128"/>
                        </a:rPr>
                        <a:t>専用ケース ソフト </a:t>
                      </a:r>
                      <a:r>
                        <a:rPr lang="en-US" altLang="ja-JP" sz="1000" b="0" i="0" u="none" strike="noStrike" dirty="0">
                          <a:effectLst/>
                          <a:latin typeface="Meiryo UI" panose="020B0604030504040204" pitchFamily="50" charset="-128"/>
                          <a:ea typeface="Meiryo UI" panose="020B0604030504040204" pitchFamily="50" charset="-128"/>
                        </a:rPr>
                        <a:t>AMS-FCL</a:t>
                      </a:r>
                      <a:endParaRPr lang="en-US" sz="10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1,800</a:t>
                      </a:r>
                      <a:r>
                        <a:rPr lang="ja-JP" altLang="en-US" sz="1000" b="0" i="0" u="none" strike="noStrike" dirty="0">
                          <a:effectLst/>
                          <a:latin typeface="Meiryo UI" panose="020B0604030504040204" pitchFamily="50" charset="-128"/>
                          <a:ea typeface="Meiryo UI" panose="020B0604030504040204" pitchFamily="50" charset="-128"/>
                        </a:rPr>
                        <a:t>円（税込</a:t>
                      </a:r>
                      <a:r>
                        <a:rPr lang="en-US" altLang="ja-JP" sz="1000" b="0" i="0" u="none" strike="noStrike" dirty="0">
                          <a:effectLst/>
                          <a:latin typeface="Meiryo UI" panose="020B0604030504040204" pitchFamily="50" charset="-128"/>
                          <a:ea typeface="Meiryo UI" panose="020B0604030504040204" pitchFamily="50" charset="-128"/>
                        </a:rPr>
                        <a:t>1,980</a:t>
                      </a:r>
                      <a:r>
                        <a:rPr lang="ja-JP" altLang="en-US" sz="1000" b="0" i="0" u="none" strike="noStrike" dirty="0">
                          <a:effectLst/>
                          <a:latin typeface="Meiryo UI" panose="020B0604030504040204" pitchFamily="50" charset="-128"/>
                          <a:ea typeface="Meiryo UI" panose="020B0604030504040204" pitchFamily="50" charset="-128"/>
                        </a:rPr>
                        <a:t>円）</a:t>
                      </a:r>
                      <a:endParaRPr lang="en-US" altLang="ja-JP" sz="10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348688"/>
                  </a:ext>
                </a:extLst>
              </a:tr>
            </a:tbl>
          </a:graphicData>
        </a:graphic>
      </p:graphicFrame>
      <p:sp>
        <p:nvSpPr>
          <p:cNvPr id="8" name="正方形/長方形 11">
            <a:extLst>
              <a:ext uri="{FF2B5EF4-FFF2-40B4-BE49-F238E27FC236}">
                <a16:creationId xmlns:a16="http://schemas.microsoft.com/office/drawing/2014/main" id="{E03DB98B-3F92-DE79-A7CF-1C4F6C90F771}"/>
              </a:ext>
            </a:extLst>
          </p:cNvPr>
          <p:cNvSpPr>
            <a:spLocks noChangeArrowheads="1"/>
          </p:cNvSpPr>
          <p:nvPr/>
        </p:nvSpPr>
        <p:spPr bwMode="auto">
          <a:xfrm>
            <a:off x="823896" y="4679245"/>
            <a:ext cx="6953963" cy="1708160"/>
          </a:xfrm>
          <a:prstGeom prst="rect">
            <a:avLst/>
          </a:prstGeom>
          <a:noFill/>
          <a:ln>
            <a:noFill/>
          </a:ln>
        </p:spPr>
        <p:txBody>
          <a:bodyPr wrap="square">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defRPr/>
            </a:pPr>
            <a:r>
              <a:rPr kumimoji="0" lang="en-US" altLang="ja-JP" sz="1100" b="1" dirty="0">
                <a:solidFill>
                  <a:srgbClr val="000000"/>
                </a:solidFill>
                <a:latin typeface="Meiryo UI" panose="020B0604030504040204" pitchFamily="50" charset="-128"/>
                <a:ea typeface="Meiryo UI" panose="020B0604030504040204" pitchFamily="50" charset="-128"/>
              </a:rPr>
              <a:t>&lt;</a:t>
            </a:r>
            <a:r>
              <a:rPr kumimoji="0" lang="ja-JP" altLang="en-US" sz="1100" b="1" dirty="0">
                <a:solidFill>
                  <a:srgbClr val="000000"/>
                </a:solidFill>
                <a:latin typeface="Meiryo UI" panose="020B0604030504040204" pitchFamily="50" charset="-128"/>
                <a:ea typeface="Meiryo UI" panose="020B0604030504040204" pitchFamily="50" charset="-128"/>
              </a:rPr>
              <a:t>ワイド延長保証</a:t>
            </a:r>
            <a:r>
              <a:rPr kumimoji="0" lang="en-US" altLang="ja-JP" sz="1100" b="1" dirty="0">
                <a:solidFill>
                  <a:srgbClr val="000000"/>
                </a:solidFill>
                <a:latin typeface="Meiryo UI" panose="020B0604030504040204" pitchFamily="50" charset="-128"/>
                <a:ea typeface="Meiryo UI" panose="020B0604030504040204" pitchFamily="50" charset="-128"/>
              </a:rPr>
              <a:t>&gt;</a:t>
            </a:r>
          </a:p>
          <a:p>
            <a:pPr algn="l">
              <a:spcBef>
                <a:spcPct val="0"/>
              </a:spcBef>
              <a:buFontTx/>
              <a:buNone/>
              <a:defRPr/>
            </a:pPr>
            <a:r>
              <a:rPr kumimoji="0" lang="ja-JP" altLang="en-US" sz="1100" dirty="0">
                <a:solidFill>
                  <a:srgbClr val="000000"/>
                </a:solidFill>
                <a:latin typeface="Meiryo UI" panose="020B0604030504040204" pitchFamily="50" charset="-128"/>
                <a:ea typeface="Meiryo UI" panose="020B0604030504040204" pitchFamily="50" charset="-128"/>
              </a:rPr>
              <a:t>・オートメモ</a:t>
            </a:r>
            <a:r>
              <a:rPr kumimoji="0" lang="en-US" altLang="ja-JP" sz="1100" dirty="0">
                <a:solidFill>
                  <a:srgbClr val="000000"/>
                </a:solidFill>
                <a:latin typeface="Meiryo UI" panose="020B0604030504040204" pitchFamily="50" charset="-128"/>
                <a:ea typeface="Meiryo UI" panose="020B0604030504040204" pitchFamily="50" charset="-128"/>
              </a:rPr>
              <a:t> R 1,800</a:t>
            </a:r>
            <a:r>
              <a:rPr kumimoji="0" lang="ja-JP" altLang="en-US" sz="1100" dirty="0">
                <a:solidFill>
                  <a:srgbClr val="000000"/>
                </a:solidFill>
                <a:latin typeface="Meiryo UI" panose="020B0604030504040204" pitchFamily="50" charset="-128"/>
                <a:ea typeface="Meiryo UI" panose="020B0604030504040204" pitchFamily="50" charset="-128"/>
              </a:rPr>
              <a:t>円</a:t>
            </a:r>
            <a:r>
              <a:rPr lang="ja-JP" altLang="en-US" sz="800" kern="0" dirty="0">
                <a:latin typeface="Meiryo UI" panose="020B0604030504040204" pitchFamily="50" charset="-128"/>
                <a:ea typeface="Meiryo UI" panose="020B0604030504040204" pitchFamily="50" charset="-128"/>
              </a:rPr>
              <a:t>（税込 </a:t>
            </a:r>
            <a:r>
              <a:rPr lang="en-US" altLang="ja-JP" sz="800" kern="0" dirty="0">
                <a:latin typeface="Meiryo UI" panose="020B0604030504040204" pitchFamily="50" charset="-128"/>
                <a:ea typeface="Meiryo UI" panose="020B0604030504040204" pitchFamily="50" charset="-128"/>
              </a:rPr>
              <a:t>1,980</a:t>
            </a:r>
            <a:r>
              <a:rPr lang="ja-JP" altLang="en-US" sz="800" kern="0" dirty="0">
                <a:latin typeface="Meiryo UI" panose="020B0604030504040204" pitchFamily="50" charset="-128"/>
                <a:ea typeface="Meiryo UI" panose="020B0604030504040204" pitchFamily="50" charset="-128"/>
              </a:rPr>
              <a:t>円） 　製品コード：</a:t>
            </a:r>
            <a:r>
              <a:rPr lang="en-US" altLang="ja-JP" sz="800" kern="0" dirty="0">
                <a:latin typeface="Meiryo UI" panose="020B0604030504040204" pitchFamily="50" charset="-128"/>
                <a:ea typeface="Meiryo UI" panose="020B0604030504040204" pitchFamily="50" charset="-128"/>
              </a:rPr>
              <a:t>330970</a:t>
            </a:r>
            <a:r>
              <a:rPr lang="ja-JP" altLang="en-US" sz="800" kern="0" dirty="0">
                <a:latin typeface="Meiryo UI" panose="020B0604030504040204" pitchFamily="50" charset="-128"/>
                <a:ea typeface="Meiryo UI" panose="020B0604030504040204" pitchFamily="50" charset="-128"/>
              </a:rPr>
              <a:t>、</a:t>
            </a:r>
            <a:r>
              <a:rPr lang="en-US" altLang="ja-JP" sz="800" kern="0" dirty="0">
                <a:latin typeface="Meiryo UI" panose="020B0604030504040204" pitchFamily="50" charset="-128"/>
                <a:ea typeface="Meiryo UI" panose="020B0604030504040204" pitchFamily="50" charset="-128"/>
              </a:rPr>
              <a:t>JAN</a:t>
            </a:r>
            <a:r>
              <a:rPr lang="ja-JP" altLang="en-US" sz="800" kern="0" dirty="0">
                <a:latin typeface="Meiryo UI" panose="020B0604030504040204" pitchFamily="50" charset="-128"/>
                <a:ea typeface="Meiryo UI" panose="020B0604030504040204" pitchFamily="50" charset="-128"/>
              </a:rPr>
              <a:t>コード：</a:t>
            </a:r>
            <a:r>
              <a:rPr lang="en-US" altLang="ja-JP" sz="800" kern="0" dirty="0">
                <a:latin typeface="Meiryo UI" panose="020B0604030504040204" pitchFamily="50" charset="-128"/>
                <a:ea typeface="Meiryo UI" panose="020B0604030504040204" pitchFamily="50" charset="-128"/>
              </a:rPr>
              <a:t>4550483310005</a:t>
            </a:r>
          </a:p>
          <a:p>
            <a:pPr algn="l">
              <a:spcBef>
                <a:spcPct val="0"/>
              </a:spcBef>
              <a:buNone/>
              <a:defRPr/>
            </a:pPr>
            <a:r>
              <a:rPr kumimoji="0" lang="ja-JP" altLang="en-US" sz="1100" dirty="0">
                <a:solidFill>
                  <a:srgbClr val="000000"/>
                </a:solidFill>
                <a:latin typeface="Meiryo UI" panose="020B0604030504040204" pitchFamily="50" charset="-128"/>
                <a:ea typeface="Meiryo UI" panose="020B0604030504040204" pitchFamily="50" charset="-128"/>
              </a:rPr>
              <a:t>・オートメモ</a:t>
            </a:r>
            <a:r>
              <a:rPr kumimoji="0" lang="en-US" altLang="ja-JP" sz="1100" dirty="0">
                <a:solidFill>
                  <a:srgbClr val="000000"/>
                </a:solidFill>
                <a:latin typeface="Meiryo UI" panose="020B0604030504040204" pitchFamily="50" charset="-128"/>
                <a:ea typeface="Meiryo UI" panose="020B0604030504040204" pitchFamily="50" charset="-128"/>
              </a:rPr>
              <a:t> S 2,700</a:t>
            </a:r>
            <a:r>
              <a:rPr kumimoji="0" lang="ja-JP" altLang="en-US" sz="1100" dirty="0">
                <a:solidFill>
                  <a:srgbClr val="000000"/>
                </a:solidFill>
                <a:latin typeface="Meiryo UI" panose="020B0604030504040204" pitchFamily="50" charset="-128"/>
                <a:ea typeface="Meiryo UI" panose="020B0604030504040204" pitchFamily="50" charset="-128"/>
              </a:rPr>
              <a:t>円</a:t>
            </a:r>
            <a:r>
              <a:rPr lang="ja-JP" altLang="en-US" sz="800" kern="0" dirty="0">
                <a:latin typeface="Meiryo UI" panose="020B0604030504040204" pitchFamily="50" charset="-128"/>
                <a:ea typeface="Meiryo UI" panose="020B0604030504040204" pitchFamily="50" charset="-128"/>
              </a:rPr>
              <a:t>（税込 </a:t>
            </a:r>
            <a:r>
              <a:rPr lang="en-US" altLang="ja-JP" sz="800" kern="0" dirty="0">
                <a:latin typeface="Meiryo UI" panose="020B0604030504040204" pitchFamily="50" charset="-128"/>
                <a:ea typeface="Meiryo UI" panose="020B0604030504040204" pitchFamily="50" charset="-128"/>
              </a:rPr>
              <a:t>2,970</a:t>
            </a:r>
            <a:r>
              <a:rPr lang="ja-JP" altLang="en-US" sz="800" kern="0" dirty="0">
                <a:latin typeface="Meiryo UI" panose="020B0604030504040204" pitchFamily="50" charset="-128"/>
                <a:ea typeface="Meiryo UI" panose="020B0604030504040204" pitchFamily="50" charset="-128"/>
              </a:rPr>
              <a:t>円） 　製品コード：</a:t>
            </a:r>
            <a:r>
              <a:rPr lang="en-US" altLang="ja-JP" sz="800" kern="0" dirty="0">
                <a:latin typeface="Meiryo UI" panose="020B0604030504040204" pitchFamily="50" charset="-128"/>
                <a:ea typeface="Meiryo UI" panose="020B0604030504040204" pitchFamily="50" charset="-128"/>
              </a:rPr>
              <a:t>309690</a:t>
            </a:r>
            <a:r>
              <a:rPr lang="ja-JP" altLang="en-US" sz="800" kern="0" dirty="0">
                <a:latin typeface="Meiryo UI" panose="020B0604030504040204" pitchFamily="50" charset="-128"/>
                <a:ea typeface="Meiryo UI" panose="020B0604030504040204" pitchFamily="50" charset="-128"/>
              </a:rPr>
              <a:t>、 </a:t>
            </a:r>
            <a:r>
              <a:rPr lang="en-US" altLang="ja-JP" sz="800" kern="0" dirty="0">
                <a:latin typeface="Meiryo UI" panose="020B0604030504040204" pitchFamily="50" charset="-128"/>
                <a:ea typeface="Meiryo UI" panose="020B0604030504040204" pitchFamily="50" charset="-128"/>
              </a:rPr>
              <a:t>JAN</a:t>
            </a:r>
            <a:r>
              <a:rPr lang="ja-JP" altLang="en-US" sz="800" kern="0" dirty="0">
                <a:latin typeface="Meiryo UI" panose="020B0604030504040204" pitchFamily="50" charset="-128"/>
                <a:ea typeface="Meiryo UI" panose="020B0604030504040204" pitchFamily="50" charset="-128"/>
              </a:rPr>
              <a:t>コード：</a:t>
            </a:r>
            <a:r>
              <a:rPr lang="en-US" altLang="ja-JP" sz="800" kern="0" dirty="0">
                <a:latin typeface="Meiryo UI" panose="020B0604030504040204" pitchFamily="50" charset="-128"/>
                <a:ea typeface="Meiryo UI" panose="020B0604030504040204" pitchFamily="50" charset="-128"/>
              </a:rPr>
              <a:t>4550483096909</a:t>
            </a:r>
            <a:endParaRPr kumimoji="0" lang="en-US" altLang="ja-JP" sz="1100" b="1" dirty="0">
              <a:solidFill>
                <a:srgbClr val="000000"/>
              </a:solidFill>
              <a:latin typeface="Meiryo UI" panose="020B0604030504040204" pitchFamily="50" charset="-128"/>
              <a:ea typeface="Meiryo UI" panose="020B0604030504040204" pitchFamily="50" charset="-128"/>
            </a:endParaRPr>
          </a:p>
          <a:p>
            <a:pPr algn="l">
              <a:spcBef>
                <a:spcPct val="0"/>
              </a:spcBef>
              <a:buFontTx/>
              <a:buNone/>
              <a:defRPr/>
            </a:pPr>
            <a:r>
              <a:rPr kumimoji="0" lang="ja-JP" altLang="en-US" sz="1100" b="1" dirty="0">
                <a:solidFill>
                  <a:srgbClr val="000000"/>
                </a:solidFill>
                <a:latin typeface="Meiryo UI" panose="020B0604030504040204" pitchFamily="50" charset="-128"/>
                <a:ea typeface="Meiryo UI" panose="020B0604030504040204" pitchFamily="50" charset="-128"/>
              </a:rPr>
              <a:t>通常の保証期間をご購入日（お買い上げ商品の出荷日）より</a:t>
            </a:r>
            <a:r>
              <a:rPr kumimoji="0" lang="en-US" altLang="ja-JP" b="1" dirty="0">
                <a:solidFill>
                  <a:srgbClr val="FF0000"/>
                </a:solidFill>
                <a:latin typeface="Meiryo UI" panose="020B0604030504040204" pitchFamily="50" charset="-128"/>
                <a:ea typeface="Meiryo UI" panose="020B0604030504040204" pitchFamily="50" charset="-128"/>
              </a:rPr>
              <a:t>3</a:t>
            </a:r>
            <a:r>
              <a:rPr kumimoji="0" lang="ja-JP" altLang="en-US" b="1" dirty="0">
                <a:solidFill>
                  <a:srgbClr val="FF0000"/>
                </a:solidFill>
                <a:latin typeface="Meiryo UI" panose="020B0604030504040204" pitchFamily="50" charset="-128"/>
                <a:ea typeface="Meiryo UI" panose="020B0604030504040204" pitchFamily="50" charset="-128"/>
              </a:rPr>
              <a:t>年</a:t>
            </a:r>
            <a:r>
              <a:rPr kumimoji="0" lang="ja-JP" altLang="en-US" sz="1100" b="1" dirty="0">
                <a:solidFill>
                  <a:srgbClr val="000000"/>
                </a:solidFill>
                <a:latin typeface="Meiryo UI" panose="020B0604030504040204" pitchFamily="50" charset="-128"/>
                <a:ea typeface="Meiryo UI" panose="020B0604030504040204" pitchFamily="50" charset="-128"/>
              </a:rPr>
              <a:t>に延長いただけます。</a:t>
            </a:r>
            <a:endParaRPr kumimoji="0" lang="en-US" altLang="ja-JP" sz="400" b="1"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自然故障の場合、無償で修理または交換いたします。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自然故障以外で交換が必要な場合、</a:t>
            </a:r>
            <a:r>
              <a:rPr kumimoji="0" lang="en-US" altLang="ja-JP" sz="800" dirty="0">
                <a:latin typeface="Meiryo UI" panose="020B0604030504040204" pitchFamily="50" charset="-128"/>
                <a:ea typeface="Meiryo UI" panose="020B0604030504040204" pitchFamily="50" charset="-128"/>
              </a:rPr>
              <a:t>5,000</a:t>
            </a:r>
            <a:r>
              <a:rPr kumimoji="0" lang="ja-JP" altLang="en-US" sz="800" dirty="0">
                <a:latin typeface="Meiryo UI" panose="020B0604030504040204" pitchFamily="50" charset="-128"/>
                <a:ea typeface="Meiryo UI" panose="020B0604030504040204" pitchFamily="50" charset="-128"/>
              </a:rPr>
              <a:t>円（税別）の交換手数料が必要です。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保証期間中、</a:t>
            </a:r>
            <a:r>
              <a:rPr kumimoji="0" lang="en-US" altLang="ja-JP" sz="800" dirty="0">
                <a:latin typeface="Meiryo UI" panose="020B0604030504040204" pitchFamily="50" charset="-128"/>
                <a:ea typeface="Meiryo UI" panose="020B0604030504040204" pitchFamily="50" charset="-128"/>
              </a:rPr>
              <a:t>2</a:t>
            </a:r>
            <a:r>
              <a:rPr kumimoji="0" lang="ja-JP" altLang="en-US" sz="800" dirty="0">
                <a:latin typeface="Meiryo UI" panose="020B0604030504040204" pitchFamily="50" charset="-128"/>
                <a:ea typeface="Meiryo UI" panose="020B0604030504040204" pitchFamily="50" charset="-128"/>
              </a:rPr>
              <a:t>回を上限として保証サービスを受けることができます。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対象製品の購入から</a:t>
            </a:r>
            <a:r>
              <a:rPr kumimoji="0" lang="en-US" altLang="ja-JP" sz="800" dirty="0">
                <a:latin typeface="Meiryo UI" panose="020B0604030504040204" pitchFamily="50" charset="-128"/>
                <a:ea typeface="Meiryo UI" panose="020B0604030504040204" pitchFamily="50" charset="-128"/>
              </a:rPr>
              <a:t>30</a:t>
            </a:r>
            <a:r>
              <a:rPr kumimoji="0" lang="ja-JP" altLang="en-US" sz="800" dirty="0">
                <a:latin typeface="Meiryo UI" panose="020B0604030504040204" pitchFamily="50" charset="-128"/>
                <a:ea typeface="Meiryo UI" panose="020B0604030504040204" pitchFamily="50" charset="-128"/>
              </a:rPr>
              <a:t>日以内に申込みいただけます。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保証対象は本体のみで、付属品（ケーブルなど）は除きます。</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対象となる事故 自然故障</a:t>
            </a: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水没</a:t>
            </a: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その他偶然の事故による端末の全損または一部の破損</a:t>
            </a:r>
            <a:endParaRPr kumimoji="0" lang="en-US" altLang="ja-JP" sz="800" dirty="0">
              <a:latin typeface="Meiryo UI" panose="020B0604030504040204" pitchFamily="50" charset="-128"/>
              <a:ea typeface="Meiryo UI" panose="020B0604030504040204" pitchFamily="50" charset="-128"/>
            </a:endParaRPr>
          </a:p>
          <a:p>
            <a:pPr algn="l">
              <a:spcBef>
                <a:spcPct val="0"/>
              </a:spcBef>
              <a:buFontTx/>
              <a:buNone/>
              <a:defRPr/>
            </a:pPr>
            <a:r>
              <a:rPr kumimoji="0" lang="en-US" altLang="ja-JP" sz="800" dirty="0">
                <a:latin typeface="Meiryo UI" panose="020B0604030504040204" pitchFamily="50" charset="-128"/>
                <a:ea typeface="Meiryo UI" panose="020B0604030504040204" pitchFamily="50" charset="-128"/>
              </a:rPr>
              <a:t>※</a:t>
            </a:r>
            <a:r>
              <a:rPr kumimoji="0" lang="ja-JP" altLang="en-US" sz="800" dirty="0">
                <a:latin typeface="Meiryo UI" panose="020B0604030504040204" pitchFamily="50" charset="-128"/>
                <a:ea typeface="Meiryo UI" panose="020B0604030504040204" pitchFamily="50" charset="-128"/>
              </a:rPr>
              <a:t>端末の紛失は対象外です。</a:t>
            </a:r>
            <a:endParaRPr kumimoji="0" lang="en-US" altLang="ja-JP" sz="800" dirty="0">
              <a:latin typeface="Meiryo UI" panose="020B0604030504040204" pitchFamily="50" charset="-128"/>
              <a:ea typeface="Meiryo UI" panose="020B0604030504040204" pitchFamily="50" charset="-128"/>
            </a:endParaRPr>
          </a:p>
        </p:txBody>
      </p:sp>
      <p:sp>
        <p:nvSpPr>
          <p:cNvPr id="32771" name="テキスト ボックス 13">
            <a:extLst>
              <a:ext uri="{FF2B5EF4-FFF2-40B4-BE49-F238E27FC236}">
                <a16:creationId xmlns:a16="http://schemas.microsoft.com/office/drawing/2014/main" id="{41C35536-CBDD-4327-B8EE-FB852BF4D65F}"/>
              </a:ext>
            </a:extLst>
          </p:cNvPr>
          <p:cNvSpPr txBox="1">
            <a:spLocks noChangeArrowheads="1"/>
          </p:cNvSpPr>
          <p:nvPr/>
        </p:nvSpPr>
        <p:spPr bwMode="auto">
          <a:xfrm>
            <a:off x="828621" y="2986623"/>
            <a:ext cx="3752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r>
              <a:rPr lang="ja-JP" altLang="en-US" b="1" dirty="0">
                <a:latin typeface="Meiryo UI" panose="020B0604030504040204" pitchFamily="50" charset="-128"/>
                <a:ea typeface="Meiryo UI" panose="020B0604030504040204" pitchFamily="50" charset="-128"/>
              </a:rPr>
              <a:t>オートメモ</a:t>
            </a:r>
            <a:r>
              <a:rPr lang="en-US" altLang="ja-JP" b="1" dirty="0">
                <a:latin typeface="Meiryo UI" panose="020B0604030504040204" pitchFamily="50" charset="-128"/>
                <a:ea typeface="Meiryo UI" panose="020B0604030504040204" pitchFamily="50" charset="-128"/>
              </a:rPr>
              <a:t> S</a:t>
            </a:r>
          </a:p>
        </p:txBody>
      </p:sp>
      <p:graphicFrame>
        <p:nvGraphicFramePr>
          <p:cNvPr id="116" name="表 2">
            <a:extLst>
              <a:ext uri="{FF2B5EF4-FFF2-40B4-BE49-F238E27FC236}">
                <a16:creationId xmlns:a16="http://schemas.microsoft.com/office/drawing/2014/main" id="{42B40A02-C14A-4BDA-8F36-AF85064DE5C2}"/>
              </a:ext>
            </a:extLst>
          </p:cNvPr>
          <p:cNvGraphicFramePr>
            <a:graphicFrameLocks noGrp="1"/>
          </p:cNvGraphicFramePr>
          <p:nvPr>
            <p:extLst>
              <p:ext uri="{D42A27DB-BD31-4B8C-83A1-F6EECF244321}">
                <p14:modId xmlns:p14="http://schemas.microsoft.com/office/powerpoint/2010/main" val="2385373282"/>
              </p:ext>
            </p:extLst>
          </p:nvPr>
        </p:nvGraphicFramePr>
        <p:xfrm>
          <a:off x="848545" y="3310659"/>
          <a:ext cx="7884875" cy="1268902"/>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val="3412752920"/>
                    </a:ext>
                  </a:extLst>
                </a:gridCol>
                <a:gridCol w="1296144">
                  <a:extLst>
                    <a:ext uri="{9D8B030D-6E8A-4147-A177-3AD203B41FA5}">
                      <a16:colId xmlns:a16="http://schemas.microsoft.com/office/drawing/2014/main" val="272454639"/>
                    </a:ext>
                  </a:extLst>
                </a:gridCol>
                <a:gridCol w="3697984">
                  <a:extLst>
                    <a:ext uri="{9D8B030D-6E8A-4147-A177-3AD203B41FA5}">
                      <a16:colId xmlns:a16="http://schemas.microsoft.com/office/drawing/2014/main" val="20000"/>
                    </a:ext>
                  </a:extLst>
                </a:gridCol>
                <a:gridCol w="1954644">
                  <a:extLst>
                    <a:ext uri="{9D8B030D-6E8A-4147-A177-3AD203B41FA5}">
                      <a16:colId xmlns:a16="http://schemas.microsoft.com/office/drawing/2014/main" val="20001"/>
                    </a:ext>
                  </a:extLst>
                </a:gridCol>
              </a:tblGrid>
              <a:tr h="260902">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製品コード</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JAN</a:t>
                      </a:r>
                      <a:r>
                        <a:rPr kumimoji="1" lang="ja-JP" altLang="en-US" sz="1000" dirty="0">
                          <a:solidFill>
                            <a:schemeClr val="bg1"/>
                          </a:solidFill>
                          <a:latin typeface="Meiryo UI" panose="020B0604030504040204" pitchFamily="50" charset="-128"/>
                          <a:ea typeface="Meiryo UI" panose="020B0604030504040204" pitchFamily="50" charset="-128"/>
                        </a:rPr>
                        <a:t>コード</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製品名</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定価</a:t>
                      </a:r>
                    </a:p>
                  </a:txBody>
                  <a:tcPr marL="68587" marR="68587" marT="34320" marB="3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52000">
                <a:tc>
                  <a:txBody>
                    <a:bodyPr/>
                    <a:lstStyle/>
                    <a:p>
                      <a:pPr algn="ct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297290</a:t>
                      </a: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4549804972909</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b="0" strike="noStrike" baseline="0" dirty="0" err="1">
                          <a:solidFill>
                            <a:schemeClr val="tx1"/>
                          </a:solidFill>
                          <a:latin typeface="Meiryo UI" panose="020B0604030504040204" pitchFamily="50" charset="-128"/>
                          <a:ea typeface="Meiryo UI" panose="020B0604030504040204" pitchFamily="50" charset="-128"/>
                        </a:rPr>
                        <a:t>AutoMemo</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 </a:t>
                      </a: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（オートメモ） </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S </a:t>
                      </a: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ホワイト </a:t>
                      </a:r>
                      <a:r>
                        <a:rPr kumimoji="1" lang="en-US" altLang="ja-JP" sz="1000" b="0" strike="noStrike" baseline="0" dirty="0">
                          <a:solidFill>
                            <a:schemeClr val="tx1"/>
                          </a:solidFill>
                          <a:latin typeface="Meiryo UI" panose="020B0604030504040204" pitchFamily="50" charset="-128"/>
                          <a:ea typeface="Meiryo UI" panose="020B0604030504040204" pitchFamily="50" charset="-128"/>
                        </a:rPr>
                        <a:t>AMSWH</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zh-CN" sz="1000" b="0" strike="noStrike" baseline="0" dirty="0">
                          <a:solidFill>
                            <a:schemeClr val="tx1"/>
                          </a:solidFill>
                          <a:latin typeface="Meiryo UI" panose="020B0604030504040204" pitchFamily="50" charset="-128"/>
                          <a:ea typeface="Meiryo UI" panose="020B0604030504040204" pitchFamily="50" charset="-128"/>
                        </a:rPr>
                        <a:t>18,000</a:t>
                      </a:r>
                      <a:r>
                        <a:rPr kumimoji="1" lang="zh-CN" altLang="en-US" sz="1000" b="0" strike="noStrike" baseline="0" dirty="0">
                          <a:solidFill>
                            <a:schemeClr val="tx1"/>
                          </a:solidFill>
                          <a:latin typeface="Meiryo UI" panose="020B0604030504040204" pitchFamily="50" charset="-128"/>
                          <a:ea typeface="Meiryo UI" panose="020B0604030504040204" pitchFamily="50" charset="-128"/>
                        </a:rPr>
                        <a:t>円 （税込</a:t>
                      </a:r>
                      <a:r>
                        <a:rPr kumimoji="1" lang="en-US" altLang="zh-CN" sz="1000" b="0" strike="noStrike" baseline="0" dirty="0">
                          <a:solidFill>
                            <a:schemeClr val="tx1"/>
                          </a:solidFill>
                          <a:latin typeface="Meiryo UI" panose="020B0604030504040204" pitchFamily="50" charset="-128"/>
                          <a:ea typeface="Meiryo UI" panose="020B0604030504040204" pitchFamily="50" charset="-128"/>
                        </a:rPr>
                        <a:t>19,800</a:t>
                      </a:r>
                      <a:r>
                        <a:rPr kumimoji="1" lang="zh-CN" altLang="en-US" sz="1000" b="0" strike="noStrike" baseline="0" dirty="0">
                          <a:solidFill>
                            <a:schemeClr val="tx1"/>
                          </a:solidFill>
                          <a:latin typeface="Meiryo UI" panose="020B0604030504040204" pitchFamily="50" charset="-128"/>
                          <a:ea typeface="Meiryo UI" panose="020B0604030504040204" pitchFamily="50" charset="-128"/>
                        </a:rPr>
                        <a:t>円）</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endParaRPr>
                    </a:p>
                  </a:txBody>
                  <a:tcPr marL="68587" marR="68587" marT="34320" marB="34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a:txBody>
                    <a:bodyPr/>
                    <a:lstStyle/>
                    <a:p>
                      <a:pPr lvl="0" algn="ctr">
                        <a:lnSpc>
                          <a:spcPct val="100000"/>
                        </a:lnSpc>
                        <a:spcBef>
                          <a:spcPts val="0"/>
                        </a:spcBef>
                        <a:spcAft>
                          <a:spcPts val="0"/>
                        </a:spcAft>
                        <a:buNone/>
                      </a:pPr>
                      <a:r>
                        <a:rPr lang="en-US" sz="1000" b="0" dirty="0">
                          <a:solidFill>
                            <a:schemeClr val="tx1"/>
                          </a:solidFill>
                          <a:latin typeface="Meiryo UI" panose="020B0604030504040204" pitchFamily="50" charset="-128"/>
                          <a:ea typeface="Meiryo UI" panose="020B0604030504040204" pitchFamily="50" charset="-128"/>
                        </a:rPr>
                        <a:t>355490</a:t>
                      </a: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4550483554904</a:t>
                      </a:r>
                      <a:endParaRPr lang="en-US"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AutoMemo</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S ＋</a:t>
                      </a: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ビジネスプラン </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100時間 </a:t>
                      </a:r>
                      <a:r>
                        <a:rPr lang="en-US" altLang="ja-JP" sz="1000" b="0" i="0" u="none" strike="noStrike" noProof="0" dirty="0" err="1">
                          <a:solidFill>
                            <a:schemeClr val="tx1"/>
                          </a:solidFill>
                          <a:effectLst/>
                          <a:latin typeface="Meiryo UI" panose="020B0604030504040204" pitchFamily="50" charset="-128"/>
                          <a:ea typeface="Meiryo UI" panose="020B0604030504040204" pitchFamily="50" charset="-128"/>
                        </a:rPr>
                        <a:t>セット</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 </a:t>
                      </a:r>
                      <a:endParaRPr lang="en-US"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ja-JP" altLang="ja-JP" sz="1000" b="0" i="0" u="none" strike="noStrike" noProof="0" dirty="0">
                          <a:solidFill>
                            <a:schemeClr val="tx1"/>
                          </a:solidFill>
                          <a:effectLst/>
                          <a:latin typeface="Meiryo UI" panose="020B0604030504040204" pitchFamily="50" charset="-128"/>
                          <a:ea typeface="Meiryo UI" panose="020B0604030504040204" pitchFamily="50" charset="-128"/>
                        </a:rPr>
                        <a:t>3</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6</a:t>
                      </a:r>
                      <a:r>
                        <a:rPr lang="ja-JP" altLang="ja-JP" sz="1000" b="0" i="0" u="none" strike="noStrike" noProof="0"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000</a:t>
                      </a: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円（税込</a:t>
                      </a:r>
                      <a:r>
                        <a:rPr lang="en-US" altLang="ja-JP" sz="1000" b="0" i="0" u="none" strike="noStrike" noProof="0" dirty="0">
                          <a:solidFill>
                            <a:schemeClr val="tx1"/>
                          </a:solidFill>
                          <a:effectLst/>
                          <a:latin typeface="Meiryo UI" panose="020B0604030504040204" pitchFamily="50" charset="-128"/>
                          <a:ea typeface="Meiryo UI" panose="020B0604030504040204" pitchFamily="50" charset="-128"/>
                        </a:rPr>
                        <a:t>39,600</a:t>
                      </a:r>
                      <a:r>
                        <a:rPr lang="ja-JP" altLang="en-US" sz="1000" b="0" i="0" u="none" strike="noStrike" noProof="0" dirty="0">
                          <a:solidFill>
                            <a:schemeClr val="tx1"/>
                          </a:solidFill>
                          <a:effectLst/>
                          <a:latin typeface="Meiryo UI" panose="020B0604030504040204" pitchFamily="50" charset="-128"/>
                          <a:ea typeface="Meiryo UI" panose="020B0604030504040204" pitchFamily="50" charset="-128"/>
                        </a:rPr>
                        <a:t>円）</a:t>
                      </a:r>
                      <a:endParaRPr lang="en-US" altLang="ja-JP" sz="1000" b="0" dirty="0">
                        <a:solidFill>
                          <a:schemeClr val="tx1"/>
                        </a:solidFill>
                        <a:latin typeface="Meiryo UI" panose="020B0604030504040204" pitchFamily="50" charset="-128"/>
                        <a:ea typeface="Meiryo UI" panose="020B0604030504040204" pitchFamily="50" charset="-128"/>
                      </a:endParaRPr>
                    </a:p>
                  </a:txBody>
                  <a:tcPr marL="9524"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751664"/>
                  </a:ext>
                </a:extLst>
              </a:tr>
              <a:tr h="252000">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302410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4550483024100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0" dirty="0" err="1">
                          <a:solidFill>
                            <a:schemeClr val="tx1"/>
                          </a:solidFill>
                          <a:latin typeface="Meiryo UI" panose="020B0604030504040204" pitchFamily="50" charset="-128"/>
                          <a:ea typeface="Meiryo UI" panose="020B0604030504040204" pitchFamily="50" charset="-128"/>
                        </a:rPr>
                        <a:t>AutoMemo</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（オートメモ）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S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専用抗菌ケース クリア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AMS-CCL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円（税込</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1,650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円）</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9457359"/>
                  </a:ext>
                </a:extLst>
              </a:tr>
              <a:tr h="252000">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302420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4550483024209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0" dirty="0" err="1">
                          <a:solidFill>
                            <a:schemeClr val="tx1"/>
                          </a:solidFill>
                          <a:latin typeface="Meiryo UI" panose="020B0604030504040204" pitchFamily="50" charset="-128"/>
                          <a:ea typeface="Meiryo UI" panose="020B0604030504040204" pitchFamily="50" charset="-128"/>
                        </a:rPr>
                        <a:t>AutoMemo</a:t>
                      </a:r>
                      <a:r>
                        <a:rPr lang="en-US" sz="1000" b="0" i="0" u="none" strike="noStrike" dirty="0">
                          <a:effectLst/>
                          <a:latin typeface="Meiryo UI" panose="020B0604030504040204" pitchFamily="50" charset="-128"/>
                          <a:ea typeface="Meiryo UI" panose="020B0604030504040204" pitchFamily="50" charset="-128"/>
                        </a:rPr>
                        <a:t> （</a:t>
                      </a:r>
                      <a:r>
                        <a:rPr lang="ja-JP" altLang="en-US" sz="1000" b="0" i="0" u="none" strike="noStrike" dirty="0">
                          <a:effectLst/>
                          <a:latin typeface="Meiryo UI" panose="020B0604030504040204" pitchFamily="50" charset="-128"/>
                          <a:ea typeface="Meiryo UI" panose="020B0604030504040204" pitchFamily="50" charset="-128"/>
                        </a:rPr>
                        <a:t>オートメモ） </a:t>
                      </a:r>
                      <a:r>
                        <a:rPr lang="en-US" sz="1000" b="0" i="0" u="none" strike="noStrike" dirty="0">
                          <a:effectLst/>
                          <a:latin typeface="Meiryo UI" panose="020B0604030504040204" pitchFamily="50" charset="-128"/>
                          <a:ea typeface="Meiryo UI" panose="020B0604030504040204" pitchFamily="50" charset="-128"/>
                        </a:rPr>
                        <a:t>S </a:t>
                      </a:r>
                      <a:r>
                        <a:rPr lang="ja-JP" altLang="en-US" sz="1000" b="0" i="0" u="none" strike="noStrike" dirty="0">
                          <a:effectLst/>
                          <a:latin typeface="Meiryo UI" panose="020B0604030504040204" pitchFamily="50" charset="-128"/>
                          <a:ea typeface="Meiryo UI" panose="020B0604030504040204" pitchFamily="50" charset="-128"/>
                        </a:rPr>
                        <a:t>専用画面保護シール </a:t>
                      </a:r>
                      <a:r>
                        <a:rPr lang="en-US" sz="1000" b="0" i="0" u="none" strike="noStrike" dirty="0">
                          <a:effectLst/>
                          <a:latin typeface="Meiryo UI" panose="020B0604030504040204" pitchFamily="50" charset="-128"/>
                          <a:ea typeface="Meiryo UI" panose="020B0604030504040204" pitchFamily="50" charset="-128"/>
                        </a:rPr>
                        <a:t>AMS-FCL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effectLst/>
                          <a:latin typeface="Meiryo UI" panose="020B0604030504040204" pitchFamily="50" charset="-128"/>
                          <a:ea typeface="Meiryo UI" panose="020B0604030504040204" pitchFamily="50" charset="-128"/>
                        </a:rPr>
                        <a:t>1,000</a:t>
                      </a:r>
                      <a:r>
                        <a:rPr lang="ja-JP" altLang="en-US" sz="1000" b="0" i="0" u="none" strike="noStrike" dirty="0">
                          <a:effectLst/>
                          <a:latin typeface="Meiryo UI" panose="020B0604030504040204" pitchFamily="50" charset="-128"/>
                          <a:ea typeface="Meiryo UI" panose="020B0604030504040204" pitchFamily="50" charset="-128"/>
                        </a:rPr>
                        <a:t>円（税込</a:t>
                      </a:r>
                      <a:r>
                        <a:rPr lang="en-US" altLang="ja-JP" sz="1000" b="0" i="0" u="none" strike="noStrike" dirty="0">
                          <a:effectLst/>
                          <a:latin typeface="Meiryo UI" panose="020B0604030504040204" pitchFamily="50" charset="-128"/>
                          <a:ea typeface="Meiryo UI" panose="020B0604030504040204" pitchFamily="50" charset="-128"/>
                        </a:rPr>
                        <a:t>1,100</a:t>
                      </a:r>
                      <a:r>
                        <a:rPr lang="ja-JP" altLang="en-US" sz="1000" b="0" i="0" u="none" strike="noStrike" dirty="0">
                          <a:effectLst/>
                          <a:latin typeface="Meiryo UI" panose="020B0604030504040204" pitchFamily="50" charset="-128"/>
                          <a:ea typeface="Meiryo UI" panose="020B0604030504040204" pitchFamily="50" charset="-128"/>
                        </a:rPr>
                        <a:t>円）</a:t>
                      </a:r>
                      <a:endParaRPr lang="en-US" altLang="ja-JP" sz="1000" b="0" i="0" u="none" strike="noStrike" dirty="0">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348688"/>
                  </a:ext>
                </a:extLst>
              </a:tr>
            </a:tbl>
          </a:graphicData>
        </a:graphic>
      </p:graphicFrame>
      <p:pic>
        <p:nvPicPr>
          <p:cNvPr id="32786" name="図 47" descr="電子機器, リモコン が含まれている画像&#10;&#10;自動的に生成された説明">
            <a:extLst>
              <a:ext uri="{FF2B5EF4-FFF2-40B4-BE49-F238E27FC236}">
                <a16:creationId xmlns:a16="http://schemas.microsoft.com/office/drawing/2014/main" id="{3CEC9381-9068-47EA-9AB0-8DA3AD609B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225" t="4326" r="23225" b="4326"/>
          <a:stretch>
            <a:fillRect/>
          </a:stretch>
        </p:blipFill>
        <p:spPr bwMode="auto">
          <a:xfrm>
            <a:off x="220233" y="3620169"/>
            <a:ext cx="499766" cy="85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6">
            <a:extLst>
              <a:ext uri="{FF2B5EF4-FFF2-40B4-BE49-F238E27FC236}">
                <a16:creationId xmlns:a16="http://schemas.microsoft.com/office/drawing/2014/main" id="{78ED00F0-710E-B9A4-A6B4-E657E7FCA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132" y="4834595"/>
            <a:ext cx="2196244" cy="156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13">
            <a:extLst>
              <a:ext uri="{FF2B5EF4-FFF2-40B4-BE49-F238E27FC236}">
                <a16:creationId xmlns:a16="http://schemas.microsoft.com/office/drawing/2014/main" id="{79FE12E8-9697-8A39-018A-B95B8EEF5965}"/>
              </a:ext>
            </a:extLst>
          </p:cNvPr>
          <p:cNvSpPr txBox="1">
            <a:spLocks noChangeArrowheads="1"/>
          </p:cNvSpPr>
          <p:nvPr/>
        </p:nvSpPr>
        <p:spPr bwMode="auto">
          <a:xfrm>
            <a:off x="828621" y="1130032"/>
            <a:ext cx="3752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kumimoji="1" sz="1600">
                <a:solidFill>
                  <a:schemeClr val="tx1"/>
                </a:solidFill>
                <a:latin typeface="HGPｺﾞｼｯｸE" panose="020B0900000000000000" pitchFamily="50" charset="-128"/>
                <a:ea typeface="HGPｺﾞｼｯｸE" panose="020B0900000000000000"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FontTx/>
              <a:buNone/>
            </a:pPr>
            <a:r>
              <a:rPr lang="ja-JP" altLang="en-US" b="1" dirty="0">
                <a:latin typeface="Meiryo UI" panose="020B0604030504040204" pitchFamily="50" charset="-128"/>
                <a:ea typeface="Meiryo UI" panose="020B0604030504040204" pitchFamily="50" charset="-128"/>
              </a:rPr>
              <a:t>オートメモ </a:t>
            </a:r>
            <a:r>
              <a:rPr lang="en-US" altLang="ja-JP" b="1" dirty="0">
                <a:latin typeface="Meiryo UI" panose="020B0604030504040204" pitchFamily="50" charset="-128"/>
                <a:ea typeface="Meiryo UI" panose="020B0604030504040204" pitchFamily="50" charset="-128"/>
              </a:rPr>
              <a:t>R</a:t>
            </a:r>
          </a:p>
        </p:txBody>
      </p:sp>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0C5E245F-C4E2-B73E-81F9-B83273321D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134" t="3008" r="41059" b="17999"/>
          <a:stretch/>
        </p:blipFill>
        <p:spPr>
          <a:xfrm>
            <a:off x="240156" y="1759570"/>
            <a:ext cx="459920" cy="976507"/>
          </a:xfrm>
          <a:prstGeom prst="rect">
            <a:avLst/>
          </a:prstGeom>
        </p:spPr>
      </p:pic>
      <p:pic>
        <p:nvPicPr>
          <p:cNvPr id="12" name="図 11">
            <a:extLst>
              <a:ext uri="{FF2B5EF4-FFF2-40B4-BE49-F238E27FC236}">
                <a16:creationId xmlns:a16="http://schemas.microsoft.com/office/drawing/2014/main" id="{332B74D4-E22C-A66C-2FBD-1B83DBB2D258}"/>
              </a:ext>
            </a:extLst>
          </p:cNvPr>
          <p:cNvPicPr>
            <a:picLocks noChangeAspect="1"/>
          </p:cNvPicPr>
          <p:nvPr/>
        </p:nvPicPr>
        <p:blipFill>
          <a:blip r:embed="rId7"/>
          <a:stretch>
            <a:fillRect/>
          </a:stretch>
        </p:blipFill>
        <p:spPr>
          <a:xfrm>
            <a:off x="8812460" y="1292578"/>
            <a:ext cx="650958" cy="650958"/>
          </a:xfrm>
          <a:prstGeom prst="rect">
            <a:avLst/>
          </a:prstGeom>
        </p:spPr>
      </p:pic>
      <p:pic>
        <p:nvPicPr>
          <p:cNvPr id="13" name="図 12">
            <a:extLst>
              <a:ext uri="{FF2B5EF4-FFF2-40B4-BE49-F238E27FC236}">
                <a16:creationId xmlns:a16="http://schemas.microsoft.com/office/drawing/2014/main" id="{06803523-292C-EE4E-E89B-19C9C8EC37B3}"/>
              </a:ext>
            </a:extLst>
          </p:cNvPr>
          <p:cNvPicPr>
            <a:picLocks noChangeAspect="1"/>
          </p:cNvPicPr>
          <p:nvPr/>
        </p:nvPicPr>
        <p:blipFill>
          <a:blip r:embed="rId8"/>
          <a:stretch>
            <a:fillRect/>
          </a:stretch>
        </p:blipFill>
        <p:spPr>
          <a:xfrm>
            <a:off x="8883572" y="3882870"/>
            <a:ext cx="698258" cy="698258"/>
          </a:xfrm>
          <a:prstGeom prst="rect">
            <a:avLst/>
          </a:prstGeom>
        </p:spPr>
      </p:pic>
      <p:pic>
        <p:nvPicPr>
          <p:cNvPr id="14" name="図 13">
            <a:extLst>
              <a:ext uri="{FF2B5EF4-FFF2-40B4-BE49-F238E27FC236}">
                <a16:creationId xmlns:a16="http://schemas.microsoft.com/office/drawing/2014/main" id="{CA2FC992-9FF8-0CC7-90A8-60F9CDF07769}"/>
              </a:ext>
            </a:extLst>
          </p:cNvPr>
          <p:cNvPicPr>
            <a:picLocks noChangeAspect="1"/>
          </p:cNvPicPr>
          <p:nvPr/>
        </p:nvPicPr>
        <p:blipFill>
          <a:blip r:embed="rId9"/>
          <a:stretch>
            <a:fillRect/>
          </a:stretch>
        </p:blipFill>
        <p:spPr>
          <a:xfrm>
            <a:off x="8888057" y="3155900"/>
            <a:ext cx="623538" cy="623538"/>
          </a:xfrm>
          <a:prstGeom prst="rect">
            <a:avLst/>
          </a:prstGeom>
        </p:spPr>
      </p:pic>
    </p:spTree>
    <p:extLst>
      <p:ext uri="{BB962C8B-B14F-4D97-AF65-F5344CB8AC3E}">
        <p14:creationId xmlns:p14="http://schemas.microsoft.com/office/powerpoint/2010/main" val="222162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5D09-7BFA-38D8-C0BB-F40A6D23C057}"/>
            </a:ext>
          </a:extLst>
        </p:cNvPr>
        <p:cNvGrpSpPr/>
        <p:nvPr/>
      </p:nvGrpSpPr>
      <p:grpSpPr>
        <a:xfrm>
          <a:off x="0" y="0"/>
          <a:ext cx="0" cy="0"/>
          <a:chOff x="0" y="0"/>
          <a:chExt cx="0" cy="0"/>
        </a:xfrm>
      </p:grpSpPr>
      <p:sp>
        <p:nvSpPr>
          <p:cNvPr id="9" name="Shape 1"/>
          <p:cNvSpPr/>
          <p:nvPr/>
        </p:nvSpPr>
        <p:spPr>
          <a:xfrm>
            <a:off x="533922" y="890001"/>
            <a:ext cx="8846872" cy="17434"/>
          </a:xfrm>
          <a:prstGeom prst="rect">
            <a:avLst/>
          </a:prstGeom>
          <a:solidFill>
            <a:srgbClr val="0056B3"/>
          </a:solidFill>
          <a:ln/>
        </p:spPr>
        <p:txBody>
          <a:bodyPr/>
          <a:lstStyle/>
          <a:p>
            <a:endParaRPr lang="ja-JP" altLang="en-US" sz="1502"/>
          </a:p>
        </p:txBody>
      </p:sp>
      <p:sp>
        <p:nvSpPr>
          <p:cNvPr id="10" name="Text 2"/>
          <p:cNvSpPr txBox="1"/>
          <p:nvPr/>
        </p:nvSpPr>
        <p:spPr>
          <a:xfrm>
            <a:off x="533922" y="259031"/>
            <a:ext cx="1241186" cy="173517"/>
          </a:xfrm>
          <a:prstGeom prst="rect">
            <a:avLst/>
          </a:prstGeom>
          <a:noFill/>
          <a:ln/>
        </p:spPr>
        <p:txBody>
          <a:bodyPr wrap="square" lIns="0" tIns="0" rIns="0" bIns="0" rtlCol="0" anchor="ctr"/>
          <a:lstStyle/>
          <a:p>
            <a:r>
              <a:rPr lang="en-US" sz="908" b="1" dirty="0">
                <a:solidFill>
                  <a:srgbClr val="666666"/>
                </a:solidFill>
                <a:latin typeface="Meiryo UI" pitchFamily="34" charset="0"/>
                <a:ea typeface="Meiryo UI" pitchFamily="34" charset="-122"/>
                <a:cs typeface="Meiryo UI" pitchFamily="34" charset="-120"/>
              </a:rPr>
              <a:t>AutoMemo シリーズ</a:t>
            </a:r>
            <a:endParaRPr lang="en-US" sz="908" dirty="0"/>
          </a:p>
        </p:txBody>
      </p:sp>
      <p:sp>
        <p:nvSpPr>
          <p:cNvPr id="11" name="Text 3"/>
          <p:cNvSpPr txBox="1"/>
          <p:nvPr/>
        </p:nvSpPr>
        <p:spPr>
          <a:xfrm>
            <a:off x="533922" y="466587"/>
            <a:ext cx="3330030" cy="346204"/>
          </a:xfrm>
          <a:prstGeom prst="rect">
            <a:avLst/>
          </a:prstGeom>
          <a:noFill/>
          <a:ln/>
        </p:spPr>
        <p:txBody>
          <a:bodyPr wrap="square" lIns="0" tIns="0" rIns="0" bIns="0" rtlCol="0" anchor="ctr"/>
          <a:lstStyle/>
          <a:p>
            <a:r>
              <a:rPr lang="en-US" sz="1816" b="1" dirty="0">
                <a:solidFill>
                  <a:srgbClr val="0056B3"/>
                </a:solidFill>
                <a:latin typeface="Meiryo UI" pitchFamily="34" charset="0"/>
                <a:ea typeface="Meiryo UI" pitchFamily="34" charset="-122"/>
                <a:cs typeface="Meiryo UI" pitchFamily="34" charset="-120"/>
              </a:rPr>
              <a:t>エンジン提供・協業について</a:t>
            </a:r>
            <a:endParaRPr lang="en-US" sz="1816" dirty="0"/>
          </a:p>
        </p:txBody>
      </p:sp>
      <p:sp>
        <p:nvSpPr>
          <p:cNvPr id="12" name="Shape 4"/>
          <p:cNvSpPr/>
          <p:nvPr/>
        </p:nvSpPr>
        <p:spPr>
          <a:xfrm>
            <a:off x="533923" y="1080953"/>
            <a:ext cx="4315507" cy="2733099"/>
          </a:xfrm>
          <a:prstGeom prst="roundRect">
            <a:avLst>
              <a:gd name="adj" fmla="val 769"/>
            </a:avLst>
          </a:prstGeom>
          <a:solidFill>
            <a:srgbClr val="EFF6FF"/>
          </a:solidFill>
          <a:ln w="12699">
            <a:solidFill>
              <a:srgbClr val="BFDBFE"/>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13" name="Shape 5"/>
          <p:cNvSpPr/>
          <p:nvPr/>
        </p:nvSpPr>
        <p:spPr>
          <a:xfrm>
            <a:off x="671740" y="1479461"/>
            <a:ext cx="4038212" cy="8302"/>
          </a:xfrm>
          <a:prstGeom prst="rect">
            <a:avLst/>
          </a:prstGeom>
          <a:solidFill>
            <a:srgbClr val="E5E7EB"/>
          </a:solidFill>
          <a:ln/>
        </p:spPr>
        <p:txBody>
          <a:bodyPr/>
          <a:lstStyle/>
          <a:p>
            <a:endParaRPr lang="ja-JP" altLang="en-US" sz="1502"/>
          </a:p>
        </p:txBody>
      </p:sp>
      <p:pic>
        <p:nvPicPr>
          <p:cNvPr id="14" name="Image 0" descr="preencoded.png"/>
          <p:cNvPicPr>
            <a:picLocks noChangeAspect="1"/>
          </p:cNvPicPr>
          <p:nvPr/>
        </p:nvPicPr>
        <p:blipFill>
          <a:blip r:embed="rId3"/>
          <a:srcRect l="-1337" r="-1337"/>
          <a:stretch/>
        </p:blipFill>
        <p:spPr>
          <a:xfrm>
            <a:off x="671740" y="1245338"/>
            <a:ext cx="199254" cy="155252"/>
          </a:xfrm>
          <a:prstGeom prst="rect">
            <a:avLst/>
          </a:prstGeom>
        </p:spPr>
      </p:pic>
      <p:sp>
        <p:nvSpPr>
          <p:cNvPr id="15" name="Text 6"/>
          <p:cNvSpPr txBox="1"/>
          <p:nvPr/>
        </p:nvSpPr>
        <p:spPr>
          <a:xfrm>
            <a:off x="870995" y="1219601"/>
            <a:ext cx="1081782" cy="207556"/>
          </a:xfrm>
          <a:prstGeom prst="rect">
            <a:avLst/>
          </a:prstGeom>
          <a:noFill/>
          <a:ln/>
        </p:spPr>
        <p:txBody>
          <a:bodyPr wrap="square" lIns="0" tIns="0" rIns="0" bIns="0" rtlCol="0" anchor="ctr"/>
          <a:lstStyle/>
          <a:p>
            <a:r>
              <a:rPr lang="en-US" sz="999" b="1" dirty="0">
                <a:solidFill>
                  <a:srgbClr val="0056B3"/>
                </a:solidFill>
                <a:latin typeface="Meiryo UI" pitchFamily="34" charset="0"/>
                <a:ea typeface="Meiryo UI" pitchFamily="34" charset="-122"/>
                <a:cs typeface="Meiryo UI" pitchFamily="34" charset="-120"/>
              </a:rPr>
              <a:t>提供形態・価格</a:t>
            </a:r>
            <a:endParaRPr lang="en-US" sz="999" dirty="0"/>
          </a:p>
        </p:txBody>
      </p:sp>
      <p:sp>
        <p:nvSpPr>
          <p:cNvPr id="16" name="Text 7"/>
          <p:cNvSpPr txBox="1"/>
          <p:nvPr/>
        </p:nvSpPr>
        <p:spPr>
          <a:xfrm>
            <a:off x="671740" y="1564974"/>
            <a:ext cx="2757175" cy="164384"/>
          </a:xfrm>
          <a:prstGeom prst="rect">
            <a:avLst/>
          </a:prstGeom>
          <a:noFill/>
          <a:ln/>
        </p:spPr>
        <p:txBody>
          <a:bodyPr wrap="square" lIns="0" tIns="0" rIns="0" bIns="0" rtlCol="0" anchor="ctr"/>
          <a:lstStyle/>
          <a:p>
            <a:pPr algn="l"/>
            <a:r>
              <a:rPr lang="en-US" sz="817" dirty="0">
                <a:solidFill>
                  <a:srgbClr val="555555"/>
                </a:solidFill>
                <a:latin typeface="Meiryo UI" pitchFamily="34" charset="0"/>
                <a:ea typeface="Meiryo UI" pitchFamily="34" charset="-122"/>
                <a:cs typeface="Meiryo UI" pitchFamily="34" charset="-120"/>
              </a:rPr>
              <a:t>音声認識エンジンをAPI/SDKとして提供いたします。</a:t>
            </a:r>
            <a:endParaRPr lang="en-US" sz="817" dirty="0"/>
          </a:p>
        </p:txBody>
      </p:sp>
      <p:sp>
        <p:nvSpPr>
          <p:cNvPr id="17" name="Text 8"/>
          <p:cNvSpPr txBox="1"/>
          <p:nvPr/>
        </p:nvSpPr>
        <p:spPr>
          <a:xfrm>
            <a:off x="671740" y="1722717"/>
            <a:ext cx="4010814" cy="164384"/>
          </a:xfrm>
          <a:prstGeom prst="rect">
            <a:avLst/>
          </a:prstGeom>
          <a:noFill/>
          <a:ln/>
        </p:spPr>
        <p:txBody>
          <a:bodyPr wrap="square" lIns="0" tIns="0" rIns="0" bIns="0" rtlCol="0" anchor="ctr"/>
          <a:lstStyle/>
          <a:p>
            <a:pPr algn="l"/>
            <a:r>
              <a:rPr lang="en-US" sz="817" dirty="0">
                <a:solidFill>
                  <a:srgbClr val="555555"/>
                </a:solidFill>
                <a:latin typeface="Meiryo UI" pitchFamily="34" charset="0"/>
                <a:ea typeface="Meiryo UI" pitchFamily="34" charset="-122"/>
                <a:cs typeface="Meiryo UI" pitchFamily="34" charset="-120"/>
              </a:rPr>
              <a:t>クラウド環境はもちろん、オンプレミス・閉域網での利用もご相談可能です。</a:t>
            </a:r>
            <a:endParaRPr lang="en-US" sz="817" dirty="0"/>
          </a:p>
        </p:txBody>
      </p:sp>
      <p:sp>
        <p:nvSpPr>
          <p:cNvPr id="18" name="Shape 9"/>
          <p:cNvSpPr/>
          <p:nvPr/>
        </p:nvSpPr>
        <p:spPr>
          <a:xfrm>
            <a:off x="671740" y="1975105"/>
            <a:ext cx="4038212" cy="777921"/>
          </a:xfrm>
          <a:prstGeom prst="roundRect">
            <a:avLst>
              <a:gd name="adj" fmla="val 7115"/>
            </a:avLst>
          </a:prstGeom>
          <a:solidFill>
            <a:srgbClr val="FFFFFF"/>
          </a:solidFill>
          <a:ln/>
        </p:spPr>
        <p:txBody>
          <a:bodyPr/>
          <a:lstStyle/>
          <a:p>
            <a:endParaRPr lang="ja-JP" altLang="en-US" sz="1502"/>
          </a:p>
        </p:txBody>
      </p:sp>
      <p:sp>
        <p:nvSpPr>
          <p:cNvPr id="19" name="Shape 10"/>
          <p:cNvSpPr/>
          <p:nvPr/>
        </p:nvSpPr>
        <p:spPr>
          <a:xfrm>
            <a:off x="671740" y="1975105"/>
            <a:ext cx="34870" cy="777921"/>
          </a:xfrm>
          <a:prstGeom prst="rect">
            <a:avLst/>
          </a:prstGeom>
          <a:solidFill>
            <a:srgbClr val="0056B3"/>
          </a:solidFill>
          <a:ln/>
        </p:spPr>
        <p:txBody>
          <a:bodyPr/>
          <a:lstStyle/>
          <a:p>
            <a:endParaRPr lang="ja-JP" altLang="en-US" sz="1502"/>
          </a:p>
        </p:txBody>
      </p:sp>
      <p:sp>
        <p:nvSpPr>
          <p:cNvPr id="20" name="Text 11"/>
          <p:cNvSpPr txBox="1"/>
          <p:nvPr/>
        </p:nvSpPr>
        <p:spPr>
          <a:xfrm>
            <a:off x="810388" y="2061448"/>
            <a:ext cx="1537576" cy="164384"/>
          </a:xfrm>
          <a:prstGeom prst="rect">
            <a:avLst/>
          </a:prstGeom>
          <a:noFill/>
          <a:ln/>
        </p:spPr>
        <p:txBody>
          <a:bodyPr wrap="square" lIns="0" tIns="0" rIns="0" bIns="0" rtlCol="0" anchor="ctr"/>
          <a:lstStyle/>
          <a:p>
            <a:r>
              <a:rPr lang="en-US" sz="817" b="1" dirty="0">
                <a:solidFill>
                  <a:srgbClr val="555555"/>
                </a:solidFill>
                <a:latin typeface="Meiryo UI" pitchFamily="34" charset="0"/>
                <a:ea typeface="Meiryo UI" pitchFamily="34" charset="-122"/>
                <a:cs typeface="Meiryo UI" pitchFamily="34" charset="-120"/>
              </a:rPr>
              <a:t>PoC（概念実証）プログラム</a:t>
            </a:r>
            <a:endParaRPr lang="en-US" sz="817" dirty="0"/>
          </a:p>
        </p:txBody>
      </p:sp>
      <p:sp>
        <p:nvSpPr>
          <p:cNvPr id="21" name="Text 12"/>
          <p:cNvSpPr txBox="1"/>
          <p:nvPr/>
        </p:nvSpPr>
        <p:spPr>
          <a:xfrm>
            <a:off x="810388" y="2247419"/>
            <a:ext cx="1185560" cy="251558"/>
          </a:xfrm>
          <a:prstGeom prst="rect">
            <a:avLst/>
          </a:prstGeom>
          <a:noFill/>
          <a:ln/>
        </p:spPr>
        <p:txBody>
          <a:bodyPr wrap="square" lIns="0" tIns="0" rIns="0" bIns="0" rtlCol="0" anchor="ctr"/>
          <a:lstStyle/>
          <a:p>
            <a:r>
              <a:rPr lang="en-US" sz="1271" b="1" dirty="0">
                <a:solidFill>
                  <a:srgbClr val="333333"/>
                </a:solidFill>
                <a:latin typeface="Meiryo UI" pitchFamily="34" charset="0"/>
                <a:ea typeface="Meiryo UI" pitchFamily="34" charset="-122"/>
                <a:cs typeface="Meiryo UI" pitchFamily="34" charset="-120"/>
              </a:rPr>
              <a:t>年額 500万円</a:t>
            </a:r>
            <a:endParaRPr lang="en-US" sz="1271" dirty="0"/>
          </a:p>
        </p:txBody>
      </p:sp>
      <p:sp>
        <p:nvSpPr>
          <p:cNvPr id="22" name="Text 13"/>
          <p:cNvSpPr txBox="1"/>
          <p:nvPr/>
        </p:nvSpPr>
        <p:spPr>
          <a:xfrm>
            <a:off x="1936993" y="2317157"/>
            <a:ext cx="387715" cy="164384"/>
          </a:xfrm>
          <a:prstGeom prst="rect">
            <a:avLst/>
          </a:prstGeom>
          <a:noFill/>
          <a:ln/>
        </p:spPr>
        <p:txBody>
          <a:bodyPr wrap="square" lIns="0" tIns="0" rIns="0" bIns="0" rtlCol="0" anchor="ctr"/>
          <a:lstStyle/>
          <a:p>
            <a:r>
              <a:rPr lang="en-US" sz="817" dirty="0">
                <a:solidFill>
                  <a:srgbClr val="333333"/>
                </a:solidFill>
                <a:latin typeface="Meiryo UI" pitchFamily="34" charset="0"/>
                <a:ea typeface="Meiryo UI" pitchFamily="34" charset="-122"/>
                <a:cs typeface="Meiryo UI" pitchFamily="34" charset="-120"/>
              </a:rPr>
              <a:t>(税抜)</a:t>
            </a:r>
            <a:endParaRPr lang="en-US" sz="817" dirty="0"/>
          </a:p>
        </p:txBody>
      </p:sp>
      <p:sp>
        <p:nvSpPr>
          <p:cNvPr id="23" name="Text 14"/>
          <p:cNvSpPr txBox="1"/>
          <p:nvPr/>
        </p:nvSpPr>
        <p:spPr>
          <a:xfrm>
            <a:off x="810389" y="2524713"/>
            <a:ext cx="2069749"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※話者分離機能、技術サポート費用を含みます</a:t>
            </a:r>
            <a:endParaRPr lang="en-US" sz="726" dirty="0"/>
          </a:p>
        </p:txBody>
      </p:sp>
      <p:sp>
        <p:nvSpPr>
          <p:cNvPr id="24" name="Shape 15"/>
          <p:cNvSpPr/>
          <p:nvPr/>
        </p:nvSpPr>
        <p:spPr>
          <a:xfrm>
            <a:off x="671740" y="2822764"/>
            <a:ext cx="4038212" cy="777921"/>
          </a:xfrm>
          <a:prstGeom prst="roundRect">
            <a:avLst>
              <a:gd name="adj" fmla="val 7115"/>
            </a:avLst>
          </a:prstGeom>
          <a:solidFill>
            <a:srgbClr val="FFFFFF"/>
          </a:solidFill>
          <a:ln/>
        </p:spPr>
        <p:txBody>
          <a:bodyPr/>
          <a:lstStyle/>
          <a:p>
            <a:endParaRPr lang="ja-JP" altLang="en-US" sz="1502"/>
          </a:p>
        </p:txBody>
      </p:sp>
      <p:sp>
        <p:nvSpPr>
          <p:cNvPr id="25" name="Shape 16"/>
          <p:cNvSpPr/>
          <p:nvPr/>
        </p:nvSpPr>
        <p:spPr>
          <a:xfrm>
            <a:off x="671740" y="2822764"/>
            <a:ext cx="34870" cy="777921"/>
          </a:xfrm>
          <a:prstGeom prst="rect">
            <a:avLst/>
          </a:prstGeom>
          <a:solidFill>
            <a:srgbClr val="0056B3"/>
          </a:solidFill>
          <a:ln/>
        </p:spPr>
        <p:txBody>
          <a:bodyPr/>
          <a:lstStyle/>
          <a:p>
            <a:endParaRPr lang="ja-JP" altLang="en-US" sz="1502"/>
          </a:p>
        </p:txBody>
      </p:sp>
      <p:sp>
        <p:nvSpPr>
          <p:cNvPr id="26" name="Text 17"/>
          <p:cNvSpPr txBox="1"/>
          <p:nvPr/>
        </p:nvSpPr>
        <p:spPr>
          <a:xfrm>
            <a:off x="810388" y="2909108"/>
            <a:ext cx="1545878" cy="164384"/>
          </a:xfrm>
          <a:prstGeom prst="rect">
            <a:avLst/>
          </a:prstGeom>
          <a:noFill/>
          <a:ln/>
        </p:spPr>
        <p:txBody>
          <a:bodyPr wrap="square" lIns="0" tIns="0" rIns="0" bIns="0" rtlCol="0" anchor="ctr"/>
          <a:lstStyle/>
          <a:p>
            <a:r>
              <a:rPr lang="en-US" sz="817" b="1" dirty="0">
                <a:solidFill>
                  <a:srgbClr val="555555"/>
                </a:solidFill>
                <a:latin typeface="Meiryo UI" pitchFamily="34" charset="0"/>
                <a:ea typeface="Meiryo UI" pitchFamily="34" charset="-122"/>
                <a:cs typeface="Meiryo UI" pitchFamily="34" charset="-120"/>
              </a:rPr>
              <a:t>ライセンス提供（本番運用）</a:t>
            </a:r>
            <a:endParaRPr lang="en-US" sz="817" dirty="0"/>
          </a:p>
        </p:txBody>
      </p:sp>
      <p:sp>
        <p:nvSpPr>
          <p:cNvPr id="27" name="Text 18"/>
          <p:cNvSpPr txBox="1"/>
          <p:nvPr/>
        </p:nvSpPr>
        <p:spPr>
          <a:xfrm>
            <a:off x="810388" y="3095077"/>
            <a:ext cx="1462025" cy="251558"/>
          </a:xfrm>
          <a:prstGeom prst="rect">
            <a:avLst/>
          </a:prstGeom>
          <a:noFill/>
          <a:ln/>
        </p:spPr>
        <p:txBody>
          <a:bodyPr wrap="square" lIns="0" tIns="0" rIns="0" bIns="0" rtlCol="0" anchor="ctr"/>
          <a:lstStyle/>
          <a:p>
            <a:r>
              <a:rPr lang="en-US" sz="1271" b="1" dirty="0">
                <a:solidFill>
                  <a:srgbClr val="333333"/>
                </a:solidFill>
                <a:latin typeface="Meiryo UI" pitchFamily="34" charset="0"/>
                <a:ea typeface="Meiryo UI" pitchFamily="34" charset="-122"/>
                <a:cs typeface="Meiryo UI" pitchFamily="34" charset="-120"/>
              </a:rPr>
              <a:t>月額 30〜50万円</a:t>
            </a:r>
            <a:endParaRPr lang="en-US" sz="1271" dirty="0"/>
          </a:p>
        </p:txBody>
      </p:sp>
      <p:sp>
        <p:nvSpPr>
          <p:cNvPr id="28" name="Text 19"/>
          <p:cNvSpPr txBox="1"/>
          <p:nvPr/>
        </p:nvSpPr>
        <p:spPr>
          <a:xfrm>
            <a:off x="2171126" y="3140968"/>
            <a:ext cx="440480" cy="186755"/>
          </a:xfrm>
          <a:prstGeom prst="rect">
            <a:avLst/>
          </a:prstGeom>
          <a:noFill/>
          <a:ln/>
        </p:spPr>
        <p:txBody>
          <a:bodyPr wrap="square" lIns="0" tIns="0" rIns="0" bIns="0" rtlCol="0" anchor="ctr"/>
          <a:lstStyle/>
          <a:p>
            <a:r>
              <a:rPr lang="en-US" sz="817" dirty="0">
                <a:solidFill>
                  <a:srgbClr val="333333"/>
                </a:solidFill>
                <a:latin typeface="Meiryo UI" pitchFamily="34" charset="0"/>
                <a:ea typeface="Meiryo UI" pitchFamily="34" charset="-122"/>
                <a:cs typeface="Meiryo UI" pitchFamily="34" charset="-120"/>
              </a:rPr>
              <a:t>(目安)</a:t>
            </a:r>
            <a:endParaRPr lang="en-US" sz="817" dirty="0"/>
          </a:p>
        </p:txBody>
      </p:sp>
      <p:sp>
        <p:nvSpPr>
          <p:cNvPr id="29" name="Text 20"/>
          <p:cNvSpPr txBox="1"/>
          <p:nvPr/>
        </p:nvSpPr>
        <p:spPr>
          <a:xfrm>
            <a:off x="810388" y="3371542"/>
            <a:ext cx="3115832"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※要件・想定ユーザー数・連携先に応じて個別にお見積もりいたします</a:t>
            </a:r>
            <a:endParaRPr lang="en-US" sz="726" dirty="0"/>
          </a:p>
        </p:txBody>
      </p:sp>
      <p:sp>
        <p:nvSpPr>
          <p:cNvPr id="30" name="Shape 21"/>
          <p:cNvSpPr/>
          <p:nvPr/>
        </p:nvSpPr>
        <p:spPr>
          <a:xfrm>
            <a:off x="533923" y="4024928"/>
            <a:ext cx="4315507" cy="510588"/>
          </a:xfrm>
          <a:prstGeom prst="roundRect">
            <a:avLst>
              <a:gd name="adj" fmla="val 16536"/>
            </a:avLst>
          </a:prstGeom>
          <a:solidFill>
            <a:srgbClr val="0056B3"/>
          </a:solidFill>
          <a:ln/>
        </p:spPr>
        <p:txBody>
          <a:bodyPr/>
          <a:lstStyle/>
          <a:p>
            <a:endParaRPr lang="ja-JP" altLang="en-US" sz="1502"/>
          </a:p>
        </p:txBody>
      </p:sp>
      <p:pic>
        <p:nvPicPr>
          <p:cNvPr id="31" name="Image 1" descr="preencoded.png"/>
          <p:cNvPicPr>
            <a:picLocks noChangeAspect="1"/>
          </p:cNvPicPr>
          <p:nvPr/>
        </p:nvPicPr>
        <p:blipFill>
          <a:blip r:embed="rId4"/>
          <a:srcRect/>
          <a:stretch/>
        </p:blipFill>
        <p:spPr>
          <a:xfrm>
            <a:off x="636041" y="4142821"/>
            <a:ext cx="112080" cy="112080"/>
          </a:xfrm>
          <a:prstGeom prst="rect">
            <a:avLst/>
          </a:prstGeom>
        </p:spPr>
      </p:pic>
      <p:sp>
        <p:nvSpPr>
          <p:cNvPr id="32" name="Text 22"/>
          <p:cNvSpPr txBox="1"/>
          <p:nvPr/>
        </p:nvSpPr>
        <p:spPr>
          <a:xfrm>
            <a:off x="817859" y="4111272"/>
            <a:ext cx="4019116" cy="337902"/>
          </a:xfrm>
          <a:prstGeom prst="rect">
            <a:avLst/>
          </a:prstGeom>
          <a:noFill/>
          <a:ln/>
        </p:spPr>
        <p:txBody>
          <a:bodyPr wrap="square" lIns="0" tIns="0" rIns="0" bIns="0" rtlCol="0" anchor="ctr"/>
          <a:lstStyle/>
          <a:p>
            <a:pPr algn="ctr"/>
            <a:r>
              <a:rPr lang="ja-JP" altLang="en-US" sz="817" b="1" dirty="0">
                <a:solidFill>
                  <a:srgbClr val="FFFFFF"/>
                </a:solidFill>
                <a:latin typeface="Meiryo UI" pitchFamily="34" charset="0"/>
                <a:ea typeface="Meiryo UI" pitchFamily="34" charset="-122"/>
                <a:cs typeface="Meiryo UI" pitchFamily="34" charset="-120"/>
              </a:rPr>
              <a:t>もしご興味がございましたら、以下窓口まで気軽にご相談くださいませ。</a:t>
            </a:r>
          </a:p>
          <a:p>
            <a:pPr algn="ctr"/>
            <a:r>
              <a:rPr lang="ja-JP" altLang="en-US" sz="817" b="1" dirty="0">
                <a:solidFill>
                  <a:srgbClr val="FFFFFF"/>
                </a:solidFill>
                <a:latin typeface="Meiryo UI" pitchFamily="34" charset="0"/>
                <a:ea typeface="Meiryo UI" pitchFamily="34" charset="-122"/>
                <a:cs typeface="Meiryo UI" pitchFamily="34" charset="-120"/>
              </a:rPr>
              <a:t>ソースネクスト 法人受付窓口 </a:t>
            </a:r>
            <a:r>
              <a:rPr lang="en-US" altLang="ja-JP" sz="817" b="1" dirty="0">
                <a:solidFill>
                  <a:srgbClr val="FFFFFF"/>
                </a:solidFill>
                <a:latin typeface="Meiryo UI" pitchFamily="34" charset="0"/>
                <a:ea typeface="Meiryo UI" pitchFamily="34" charset="-122"/>
                <a:cs typeface="Meiryo UI" pitchFamily="34" charset="-120"/>
              </a:rPr>
              <a:t>&lt;</a:t>
            </a:r>
            <a:r>
              <a:rPr lang="ja-JP" altLang="en-US" sz="817" b="1" dirty="0">
                <a:solidFill>
                  <a:srgbClr val="FFFFFF"/>
                </a:solidFill>
                <a:latin typeface="Meiryo UI" pitchFamily="34" charset="0"/>
                <a:ea typeface="Meiryo UI" pitchFamily="34" charset="-122"/>
                <a:cs typeface="Meiryo UI" pitchFamily="34" charset="-120"/>
              </a:rPr>
              <a:t>　</a:t>
            </a:r>
            <a:r>
              <a:rPr lang="en-US" altLang="ja-JP" sz="817" b="1" dirty="0">
                <a:solidFill>
                  <a:srgbClr val="FFFFFF"/>
                </a:solidFill>
                <a:latin typeface="Meiryo UI" pitchFamily="34" charset="0"/>
                <a:ea typeface="Meiryo UI" pitchFamily="34" charset="-122"/>
                <a:cs typeface="Meiryo UI" pitchFamily="34" charset="-120"/>
              </a:rPr>
              <a:t>sn_support@sourcenext.com</a:t>
            </a:r>
            <a:r>
              <a:rPr lang="ja-JP" altLang="en-US" sz="817" b="1" dirty="0">
                <a:solidFill>
                  <a:srgbClr val="FFFFFF"/>
                </a:solidFill>
                <a:latin typeface="Meiryo UI" pitchFamily="34" charset="0"/>
                <a:ea typeface="Meiryo UI" pitchFamily="34" charset="-122"/>
                <a:cs typeface="Meiryo UI" pitchFamily="34" charset="-120"/>
              </a:rPr>
              <a:t>　</a:t>
            </a:r>
            <a:r>
              <a:rPr lang="en-US" altLang="ja-JP" sz="817" b="1" dirty="0">
                <a:solidFill>
                  <a:srgbClr val="FFFFFF"/>
                </a:solidFill>
                <a:latin typeface="Meiryo UI" pitchFamily="34" charset="0"/>
                <a:ea typeface="Meiryo UI" pitchFamily="34" charset="-122"/>
                <a:cs typeface="Meiryo UI" pitchFamily="34" charset="-120"/>
              </a:rPr>
              <a:t>&gt;</a:t>
            </a:r>
          </a:p>
        </p:txBody>
      </p:sp>
      <p:sp>
        <p:nvSpPr>
          <p:cNvPr id="33" name="Shape 23"/>
          <p:cNvSpPr/>
          <p:nvPr/>
        </p:nvSpPr>
        <p:spPr>
          <a:xfrm>
            <a:off x="5062797" y="1080953"/>
            <a:ext cx="4315507" cy="2083863"/>
          </a:xfrm>
          <a:prstGeom prst="roundRect">
            <a:avLst>
              <a:gd name="adj" fmla="val 1323"/>
            </a:avLst>
          </a:prstGeom>
          <a:solidFill>
            <a:srgbClr val="F8FA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34" name="Shape 24"/>
          <p:cNvSpPr/>
          <p:nvPr/>
        </p:nvSpPr>
        <p:spPr>
          <a:xfrm>
            <a:off x="5201445" y="1479461"/>
            <a:ext cx="4038212" cy="8302"/>
          </a:xfrm>
          <a:prstGeom prst="rect">
            <a:avLst/>
          </a:prstGeom>
          <a:solidFill>
            <a:srgbClr val="E5E7EB"/>
          </a:solidFill>
          <a:ln/>
        </p:spPr>
        <p:txBody>
          <a:bodyPr/>
          <a:lstStyle/>
          <a:p>
            <a:endParaRPr lang="ja-JP" altLang="en-US" sz="1502"/>
          </a:p>
        </p:txBody>
      </p:sp>
      <p:pic>
        <p:nvPicPr>
          <p:cNvPr id="35" name="Image 2" descr="preencoded.png"/>
          <p:cNvPicPr>
            <a:picLocks noChangeAspect="1"/>
          </p:cNvPicPr>
          <p:nvPr/>
        </p:nvPicPr>
        <p:blipFill>
          <a:blip r:embed="rId5"/>
          <a:srcRect t="-571" b="-571"/>
          <a:stretch/>
        </p:blipFill>
        <p:spPr>
          <a:xfrm>
            <a:off x="5201445" y="1245338"/>
            <a:ext cx="172687" cy="155252"/>
          </a:xfrm>
          <a:prstGeom prst="rect">
            <a:avLst/>
          </a:prstGeom>
        </p:spPr>
      </p:pic>
      <p:sp>
        <p:nvSpPr>
          <p:cNvPr id="36" name="Text 25"/>
          <p:cNvSpPr txBox="1"/>
          <p:nvPr/>
        </p:nvSpPr>
        <p:spPr>
          <a:xfrm>
            <a:off x="5374131" y="1219601"/>
            <a:ext cx="666670" cy="207556"/>
          </a:xfrm>
          <a:prstGeom prst="rect">
            <a:avLst/>
          </a:prstGeom>
          <a:noFill/>
          <a:ln/>
        </p:spPr>
        <p:txBody>
          <a:bodyPr wrap="square" lIns="0" tIns="0" rIns="0" bIns="0" rtlCol="0" anchor="ctr"/>
          <a:lstStyle/>
          <a:p>
            <a:r>
              <a:rPr lang="en-US" sz="999" b="1" dirty="0">
                <a:solidFill>
                  <a:srgbClr val="0056B3"/>
                </a:solidFill>
                <a:latin typeface="Meiryo UI" pitchFamily="34" charset="0"/>
                <a:ea typeface="Meiryo UI" pitchFamily="34" charset="-122"/>
                <a:cs typeface="Meiryo UI" pitchFamily="34" charset="-120"/>
              </a:rPr>
              <a:t>主な特長</a:t>
            </a:r>
            <a:endParaRPr lang="en-US" sz="999" dirty="0"/>
          </a:p>
        </p:txBody>
      </p:sp>
      <p:sp>
        <p:nvSpPr>
          <p:cNvPr id="37" name="Shape 26"/>
          <p:cNvSpPr/>
          <p:nvPr/>
        </p:nvSpPr>
        <p:spPr>
          <a:xfrm>
            <a:off x="5201445" y="1574106"/>
            <a:ext cx="1989217" cy="311334"/>
          </a:xfrm>
          <a:prstGeom prst="roundRect">
            <a:avLst>
              <a:gd name="adj" fmla="val 37037"/>
            </a:avLst>
          </a:prstGeom>
          <a:solidFill>
            <a:srgbClr val="FFFFFF"/>
          </a:solidFill>
          <a:ln w="12699">
            <a:solidFill>
              <a:srgbClr val="E5E7EB"/>
            </a:solidFill>
            <a:prstDash val="solid"/>
          </a:ln>
        </p:spPr>
        <p:txBody>
          <a:bodyPr/>
          <a:lstStyle/>
          <a:p>
            <a:endParaRPr lang="ja-JP" altLang="en-US" sz="1502"/>
          </a:p>
        </p:txBody>
      </p:sp>
      <p:pic>
        <p:nvPicPr>
          <p:cNvPr id="38" name="Image 3" descr="preencoded.png"/>
          <p:cNvPicPr>
            <a:picLocks noChangeAspect="1"/>
          </p:cNvPicPr>
          <p:nvPr/>
        </p:nvPicPr>
        <p:blipFill>
          <a:blip r:embed="rId6"/>
          <a:srcRect/>
          <a:stretch/>
        </p:blipFill>
        <p:spPr>
          <a:xfrm>
            <a:off x="5279486" y="1673733"/>
            <a:ext cx="112080" cy="112080"/>
          </a:xfrm>
          <a:prstGeom prst="rect">
            <a:avLst/>
          </a:prstGeom>
        </p:spPr>
      </p:pic>
      <p:sp>
        <p:nvSpPr>
          <p:cNvPr id="39" name="Text 27"/>
          <p:cNvSpPr txBox="1"/>
          <p:nvPr/>
        </p:nvSpPr>
        <p:spPr>
          <a:xfrm>
            <a:off x="5391567" y="1651318"/>
            <a:ext cx="1081782" cy="156082"/>
          </a:xfrm>
          <a:prstGeom prst="rect">
            <a:avLst/>
          </a:prstGeom>
          <a:noFill/>
          <a:ln/>
        </p:spPr>
        <p:txBody>
          <a:bodyPr wrap="square" lIns="0" tIns="0" rIns="0" bIns="0" rtlCol="0" anchor="ctr"/>
          <a:lstStyle/>
          <a:p>
            <a:r>
              <a:rPr lang="en-US" sz="726" dirty="0">
                <a:solidFill>
                  <a:srgbClr val="333333"/>
                </a:solidFill>
                <a:latin typeface="Meiryo UI" pitchFamily="34" charset="0"/>
                <a:ea typeface="Meiryo UI" pitchFamily="34" charset="-122"/>
                <a:cs typeface="Meiryo UI" pitchFamily="34" charset="-120"/>
              </a:rPr>
              <a:t>OpenAI Whisper採用</a:t>
            </a:r>
            <a:endParaRPr lang="en-US" sz="726" dirty="0"/>
          </a:p>
        </p:txBody>
      </p:sp>
      <p:sp>
        <p:nvSpPr>
          <p:cNvPr id="40" name="Shape 28"/>
          <p:cNvSpPr/>
          <p:nvPr/>
        </p:nvSpPr>
        <p:spPr>
          <a:xfrm>
            <a:off x="7254590" y="1574106"/>
            <a:ext cx="1989217" cy="311334"/>
          </a:xfrm>
          <a:prstGeom prst="roundRect">
            <a:avLst>
              <a:gd name="adj" fmla="val 37037"/>
            </a:avLst>
          </a:prstGeom>
          <a:solidFill>
            <a:srgbClr val="FFFFFF"/>
          </a:solidFill>
          <a:ln w="12699">
            <a:solidFill>
              <a:srgbClr val="E5E7EB"/>
            </a:solidFill>
            <a:prstDash val="solid"/>
          </a:ln>
        </p:spPr>
        <p:txBody>
          <a:bodyPr/>
          <a:lstStyle/>
          <a:p>
            <a:endParaRPr lang="ja-JP" altLang="en-US" sz="1502"/>
          </a:p>
        </p:txBody>
      </p:sp>
      <p:pic>
        <p:nvPicPr>
          <p:cNvPr id="41" name="Image 4" descr="preencoded.png"/>
          <p:cNvPicPr>
            <a:picLocks noChangeAspect="1"/>
          </p:cNvPicPr>
          <p:nvPr/>
        </p:nvPicPr>
        <p:blipFill>
          <a:blip r:embed="rId7"/>
          <a:srcRect/>
          <a:stretch/>
        </p:blipFill>
        <p:spPr>
          <a:xfrm>
            <a:off x="7331801" y="1673733"/>
            <a:ext cx="112080" cy="112080"/>
          </a:xfrm>
          <a:prstGeom prst="rect">
            <a:avLst/>
          </a:prstGeom>
        </p:spPr>
      </p:pic>
      <p:sp>
        <p:nvSpPr>
          <p:cNvPr id="42" name="Text 29"/>
          <p:cNvSpPr txBox="1"/>
          <p:nvPr/>
        </p:nvSpPr>
        <p:spPr>
          <a:xfrm>
            <a:off x="7444711" y="1651318"/>
            <a:ext cx="917398" cy="156082"/>
          </a:xfrm>
          <a:prstGeom prst="rect">
            <a:avLst/>
          </a:prstGeom>
          <a:noFill/>
          <a:ln/>
        </p:spPr>
        <p:txBody>
          <a:bodyPr wrap="square" lIns="0" tIns="0" rIns="0" bIns="0" rtlCol="0" anchor="ctr"/>
          <a:lstStyle/>
          <a:p>
            <a:r>
              <a:rPr lang="en-US" sz="726" dirty="0">
                <a:solidFill>
                  <a:srgbClr val="333333"/>
                </a:solidFill>
                <a:latin typeface="Meiryo UI" pitchFamily="34" charset="0"/>
                <a:ea typeface="Meiryo UI" pitchFamily="34" charset="-122"/>
                <a:cs typeface="Meiryo UI" pitchFamily="34" charset="-120"/>
              </a:rPr>
              <a:t>独自チューニング</a:t>
            </a:r>
            <a:endParaRPr lang="en-US" sz="726" dirty="0"/>
          </a:p>
        </p:txBody>
      </p:sp>
      <p:sp>
        <p:nvSpPr>
          <p:cNvPr id="43" name="Shape 30"/>
          <p:cNvSpPr/>
          <p:nvPr/>
        </p:nvSpPr>
        <p:spPr>
          <a:xfrm>
            <a:off x="5201445" y="1954349"/>
            <a:ext cx="1989217" cy="311334"/>
          </a:xfrm>
          <a:prstGeom prst="roundRect">
            <a:avLst>
              <a:gd name="adj" fmla="val 37037"/>
            </a:avLst>
          </a:prstGeom>
          <a:solidFill>
            <a:srgbClr val="FFFFFF"/>
          </a:solidFill>
          <a:ln w="12699">
            <a:solidFill>
              <a:srgbClr val="E5E7EB"/>
            </a:solidFill>
            <a:prstDash val="solid"/>
          </a:ln>
        </p:spPr>
        <p:txBody>
          <a:bodyPr/>
          <a:lstStyle/>
          <a:p>
            <a:endParaRPr lang="ja-JP" altLang="en-US" sz="1502"/>
          </a:p>
        </p:txBody>
      </p:sp>
      <p:pic>
        <p:nvPicPr>
          <p:cNvPr id="44" name="Image 5" descr="preencoded.png"/>
          <p:cNvPicPr>
            <a:picLocks noChangeAspect="1"/>
          </p:cNvPicPr>
          <p:nvPr/>
        </p:nvPicPr>
        <p:blipFill>
          <a:blip r:embed="rId8"/>
          <a:srcRect t="-524" b="-524"/>
          <a:stretch/>
        </p:blipFill>
        <p:spPr>
          <a:xfrm>
            <a:off x="5279486" y="2053976"/>
            <a:ext cx="138648" cy="112080"/>
          </a:xfrm>
          <a:prstGeom prst="rect">
            <a:avLst/>
          </a:prstGeom>
        </p:spPr>
      </p:pic>
      <p:sp>
        <p:nvSpPr>
          <p:cNvPr id="45" name="Text 31"/>
          <p:cNvSpPr txBox="1"/>
          <p:nvPr/>
        </p:nvSpPr>
        <p:spPr>
          <a:xfrm>
            <a:off x="5417303" y="2032390"/>
            <a:ext cx="1107520" cy="156082"/>
          </a:xfrm>
          <a:prstGeom prst="rect">
            <a:avLst/>
          </a:prstGeom>
          <a:noFill/>
          <a:ln/>
        </p:spPr>
        <p:txBody>
          <a:bodyPr wrap="square" lIns="0" tIns="0" rIns="0" bIns="0" rtlCol="0" anchor="ctr"/>
          <a:lstStyle/>
          <a:p>
            <a:r>
              <a:rPr lang="en-US" sz="726" dirty="0">
                <a:solidFill>
                  <a:srgbClr val="333333"/>
                </a:solidFill>
                <a:latin typeface="Meiryo UI" pitchFamily="34" charset="0"/>
                <a:ea typeface="Meiryo UI" pitchFamily="34" charset="-122"/>
                <a:cs typeface="Meiryo UI" pitchFamily="34" charset="-120"/>
              </a:rPr>
              <a:t>VAD（音声区間検出）</a:t>
            </a:r>
            <a:endParaRPr lang="en-US" sz="726" dirty="0"/>
          </a:p>
        </p:txBody>
      </p:sp>
      <p:sp>
        <p:nvSpPr>
          <p:cNvPr id="46" name="Shape 32"/>
          <p:cNvSpPr/>
          <p:nvPr/>
        </p:nvSpPr>
        <p:spPr>
          <a:xfrm>
            <a:off x="7254590" y="1954349"/>
            <a:ext cx="1989217" cy="311334"/>
          </a:xfrm>
          <a:prstGeom prst="roundRect">
            <a:avLst>
              <a:gd name="adj" fmla="val 37037"/>
            </a:avLst>
          </a:prstGeom>
          <a:solidFill>
            <a:srgbClr val="FFFFFF"/>
          </a:solidFill>
          <a:ln w="12699">
            <a:solidFill>
              <a:srgbClr val="E5E7EB"/>
            </a:solidFill>
            <a:prstDash val="solid"/>
          </a:ln>
        </p:spPr>
        <p:txBody>
          <a:bodyPr/>
          <a:lstStyle/>
          <a:p>
            <a:endParaRPr lang="ja-JP" altLang="en-US" sz="1502"/>
          </a:p>
        </p:txBody>
      </p:sp>
      <p:pic>
        <p:nvPicPr>
          <p:cNvPr id="47" name="Image 6" descr="preencoded.png"/>
          <p:cNvPicPr>
            <a:picLocks noChangeAspect="1"/>
          </p:cNvPicPr>
          <p:nvPr/>
        </p:nvPicPr>
        <p:blipFill>
          <a:blip r:embed="rId9"/>
          <a:srcRect/>
          <a:stretch/>
        </p:blipFill>
        <p:spPr>
          <a:xfrm>
            <a:off x="7331801" y="2053976"/>
            <a:ext cx="112080" cy="112080"/>
          </a:xfrm>
          <a:prstGeom prst="rect">
            <a:avLst/>
          </a:prstGeom>
        </p:spPr>
      </p:pic>
      <p:sp>
        <p:nvSpPr>
          <p:cNvPr id="48" name="Text 33"/>
          <p:cNvSpPr txBox="1"/>
          <p:nvPr/>
        </p:nvSpPr>
        <p:spPr>
          <a:xfrm>
            <a:off x="7444711" y="2032390"/>
            <a:ext cx="709842" cy="156082"/>
          </a:xfrm>
          <a:prstGeom prst="rect">
            <a:avLst/>
          </a:prstGeom>
          <a:noFill/>
          <a:ln/>
        </p:spPr>
        <p:txBody>
          <a:bodyPr wrap="square" lIns="0" tIns="0" rIns="0" bIns="0" rtlCol="0" anchor="ctr"/>
          <a:lstStyle/>
          <a:p>
            <a:r>
              <a:rPr lang="en-US" sz="726" dirty="0">
                <a:solidFill>
                  <a:srgbClr val="333333"/>
                </a:solidFill>
                <a:latin typeface="Meiryo UI" pitchFamily="34" charset="0"/>
                <a:ea typeface="Meiryo UI" pitchFamily="34" charset="-122"/>
                <a:cs typeface="Meiryo UI" pitchFamily="34" charset="-120"/>
              </a:rPr>
              <a:t>句読点最適化</a:t>
            </a:r>
            <a:endParaRPr lang="en-US" sz="726" dirty="0"/>
          </a:p>
        </p:txBody>
      </p:sp>
      <p:sp>
        <p:nvSpPr>
          <p:cNvPr id="49" name="Shape 34"/>
          <p:cNvSpPr/>
          <p:nvPr/>
        </p:nvSpPr>
        <p:spPr>
          <a:xfrm>
            <a:off x="5201445" y="2334592"/>
            <a:ext cx="1989217" cy="311334"/>
          </a:xfrm>
          <a:prstGeom prst="roundRect">
            <a:avLst>
              <a:gd name="adj" fmla="val 37037"/>
            </a:avLst>
          </a:prstGeom>
          <a:solidFill>
            <a:srgbClr val="FFFFFF"/>
          </a:solidFill>
          <a:ln w="12699">
            <a:solidFill>
              <a:srgbClr val="E5E7EB"/>
            </a:solidFill>
            <a:prstDash val="solid"/>
          </a:ln>
        </p:spPr>
        <p:txBody>
          <a:bodyPr/>
          <a:lstStyle/>
          <a:p>
            <a:endParaRPr lang="ja-JP" altLang="en-US" sz="1502"/>
          </a:p>
        </p:txBody>
      </p:sp>
      <p:pic>
        <p:nvPicPr>
          <p:cNvPr id="50" name="Image 7" descr="preencoded.png"/>
          <p:cNvPicPr>
            <a:picLocks noChangeAspect="1"/>
          </p:cNvPicPr>
          <p:nvPr/>
        </p:nvPicPr>
        <p:blipFill>
          <a:blip r:embed="rId10"/>
          <a:srcRect/>
          <a:stretch/>
        </p:blipFill>
        <p:spPr>
          <a:xfrm>
            <a:off x="5279486" y="2434219"/>
            <a:ext cx="112080" cy="112080"/>
          </a:xfrm>
          <a:prstGeom prst="rect">
            <a:avLst/>
          </a:prstGeom>
        </p:spPr>
      </p:pic>
      <p:sp>
        <p:nvSpPr>
          <p:cNvPr id="51" name="Text 35"/>
          <p:cNvSpPr txBox="1"/>
          <p:nvPr/>
        </p:nvSpPr>
        <p:spPr>
          <a:xfrm>
            <a:off x="5391566" y="2412633"/>
            <a:ext cx="700710" cy="156082"/>
          </a:xfrm>
          <a:prstGeom prst="rect">
            <a:avLst/>
          </a:prstGeom>
          <a:noFill/>
          <a:ln/>
        </p:spPr>
        <p:txBody>
          <a:bodyPr wrap="square" lIns="0" tIns="0" rIns="0" bIns="0" rtlCol="0" anchor="ctr"/>
          <a:lstStyle/>
          <a:p>
            <a:r>
              <a:rPr lang="en-US" sz="726" dirty="0">
                <a:solidFill>
                  <a:srgbClr val="333333"/>
                </a:solidFill>
                <a:latin typeface="Meiryo UI" pitchFamily="34" charset="0"/>
                <a:ea typeface="Meiryo UI" pitchFamily="34" charset="-122"/>
                <a:cs typeface="Meiryo UI" pitchFamily="34" charset="-120"/>
              </a:rPr>
              <a:t>フィラー除去</a:t>
            </a:r>
            <a:endParaRPr lang="en-US" sz="726" dirty="0"/>
          </a:p>
        </p:txBody>
      </p:sp>
      <p:sp>
        <p:nvSpPr>
          <p:cNvPr id="52" name="Shape 36"/>
          <p:cNvSpPr/>
          <p:nvPr/>
        </p:nvSpPr>
        <p:spPr>
          <a:xfrm>
            <a:off x="7254590" y="2334592"/>
            <a:ext cx="1989217" cy="311334"/>
          </a:xfrm>
          <a:prstGeom prst="roundRect">
            <a:avLst>
              <a:gd name="adj" fmla="val 37037"/>
            </a:avLst>
          </a:prstGeom>
          <a:solidFill>
            <a:srgbClr val="FFFFFF"/>
          </a:solidFill>
          <a:ln w="12699">
            <a:solidFill>
              <a:srgbClr val="E5E7EB"/>
            </a:solidFill>
            <a:prstDash val="solid"/>
          </a:ln>
        </p:spPr>
        <p:txBody>
          <a:bodyPr/>
          <a:lstStyle/>
          <a:p>
            <a:endParaRPr lang="ja-JP" altLang="en-US" sz="1502"/>
          </a:p>
        </p:txBody>
      </p:sp>
      <p:pic>
        <p:nvPicPr>
          <p:cNvPr id="53" name="Image 8" descr="preencoded.png"/>
          <p:cNvPicPr>
            <a:picLocks noChangeAspect="1"/>
          </p:cNvPicPr>
          <p:nvPr/>
        </p:nvPicPr>
        <p:blipFill>
          <a:blip r:embed="rId11"/>
          <a:srcRect t="-524" b="-524"/>
          <a:stretch/>
        </p:blipFill>
        <p:spPr>
          <a:xfrm>
            <a:off x="7331801" y="2434219"/>
            <a:ext cx="138648" cy="112080"/>
          </a:xfrm>
          <a:prstGeom prst="rect">
            <a:avLst/>
          </a:prstGeom>
        </p:spPr>
      </p:pic>
      <p:sp>
        <p:nvSpPr>
          <p:cNvPr id="54" name="Text 37"/>
          <p:cNvSpPr txBox="1"/>
          <p:nvPr/>
        </p:nvSpPr>
        <p:spPr>
          <a:xfrm>
            <a:off x="7470448" y="2412633"/>
            <a:ext cx="709842" cy="156082"/>
          </a:xfrm>
          <a:prstGeom prst="rect">
            <a:avLst/>
          </a:prstGeom>
          <a:noFill/>
          <a:ln/>
        </p:spPr>
        <p:txBody>
          <a:bodyPr wrap="square" lIns="0" tIns="0" rIns="0" bIns="0" rtlCol="0" anchor="ctr"/>
          <a:lstStyle/>
          <a:p>
            <a:r>
              <a:rPr lang="en-US" sz="726" dirty="0">
                <a:solidFill>
                  <a:srgbClr val="333333"/>
                </a:solidFill>
                <a:latin typeface="Meiryo UI" pitchFamily="34" charset="0"/>
                <a:ea typeface="Meiryo UI" pitchFamily="34" charset="-122"/>
                <a:cs typeface="Meiryo UI" pitchFamily="34" charset="-120"/>
              </a:rPr>
              <a:t>話者分離機能</a:t>
            </a:r>
            <a:endParaRPr lang="en-US" sz="726" dirty="0"/>
          </a:p>
        </p:txBody>
      </p:sp>
      <p:sp>
        <p:nvSpPr>
          <p:cNvPr id="55" name="Shape 38"/>
          <p:cNvSpPr/>
          <p:nvPr/>
        </p:nvSpPr>
        <p:spPr>
          <a:xfrm>
            <a:off x="5201445" y="2715664"/>
            <a:ext cx="1989217" cy="311334"/>
          </a:xfrm>
          <a:prstGeom prst="roundRect">
            <a:avLst>
              <a:gd name="adj" fmla="val 37037"/>
            </a:avLst>
          </a:prstGeom>
          <a:solidFill>
            <a:srgbClr val="FFFFFF"/>
          </a:solidFill>
          <a:ln w="12699">
            <a:solidFill>
              <a:srgbClr val="E5E7EB"/>
            </a:solidFill>
            <a:prstDash val="solid"/>
          </a:ln>
        </p:spPr>
        <p:txBody>
          <a:bodyPr/>
          <a:lstStyle/>
          <a:p>
            <a:endParaRPr lang="ja-JP" altLang="en-US" sz="1502"/>
          </a:p>
        </p:txBody>
      </p:sp>
      <p:pic>
        <p:nvPicPr>
          <p:cNvPr id="56" name="Image 9" descr="preencoded.png"/>
          <p:cNvPicPr>
            <a:picLocks noChangeAspect="1"/>
          </p:cNvPicPr>
          <p:nvPr/>
        </p:nvPicPr>
        <p:blipFill>
          <a:blip r:embed="rId12"/>
          <a:srcRect/>
          <a:stretch/>
        </p:blipFill>
        <p:spPr>
          <a:xfrm>
            <a:off x="5279486" y="2814462"/>
            <a:ext cx="112080" cy="112080"/>
          </a:xfrm>
          <a:prstGeom prst="rect">
            <a:avLst/>
          </a:prstGeom>
        </p:spPr>
      </p:pic>
      <p:sp>
        <p:nvSpPr>
          <p:cNvPr id="57" name="Text 39"/>
          <p:cNvSpPr txBox="1"/>
          <p:nvPr/>
        </p:nvSpPr>
        <p:spPr>
          <a:xfrm>
            <a:off x="5391566" y="2792876"/>
            <a:ext cx="1115822" cy="156082"/>
          </a:xfrm>
          <a:prstGeom prst="rect">
            <a:avLst/>
          </a:prstGeom>
          <a:noFill/>
          <a:ln/>
        </p:spPr>
        <p:txBody>
          <a:bodyPr wrap="square" lIns="0" tIns="0" rIns="0" bIns="0" rtlCol="0" anchor="ctr"/>
          <a:lstStyle/>
          <a:p>
            <a:r>
              <a:rPr lang="en-US" sz="726" dirty="0">
                <a:solidFill>
                  <a:srgbClr val="333333"/>
                </a:solidFill>
                <a:latin typeface="Meiryo UI" pitchFamily="34" charset="0"/>
                <a:ea typeface="Meiryo UI" pitchFamily="34" charset="-122"/>
                <a:cs typeface="Meiryo UI" pitchFamily="34" charset="-120"/>
              </a:rPr>
              <a:t>ハルシネーション抑制</a:t>
            </a:r>
            <a:endParaRPr lang="en-US" sz="726" dirty="0"/>
          </a:p>
        </p:txBody>
      </p:sp>
      <p:sp>
        <p:nvSpPr>
          <p:cNvPr id="58" name="Shape 40"/>
          <p:cNvSpPr/>
          <p:nvPr/>
        </p:nvSpPr>
        <p:spPr>
          <a:xfrm>
            <a:off x="7254590" y="2715664"/>
            <a:ext cx="1989217" cy="311334"/>
          </a:xfrm>
          <a:prstGeom prst="roundRect">
            <a:avLst>
              <a:gd name="adj" fmla="val 37037"/>
            </a:avLst>
          </a:prstGeom>
          <a:solidFill>
            <a:srgbClr val="FFFFFF"/>
          </a:solidFill>
          <a:ln w="12699">
            <a:solidFill>
              <a:srgbClr val="E5E7EB"/>
            </a:solidFill>
            <a:prstDash val="solid"/>
          </a:ln>
        </p:spPr>
        <p:txBody>
          <a:bodyPr/>
          <a:lstStyle/>
          <a:p>
            <a:endParaRPr lang="ja-JP" altLang="en-US" sz="1502"/>
          </a:p>
        </p:txBody>
      </p:sp>
      <p:pic>
        <p:nvPicPr>
          <p:cNvPr id="59" name="Image 10" descr="preencoded.png"/>
          <p:cNvPicPr>
            <a:picLocks noChangeAspect="1"/>
          </p:cNvPicPr>
          <p:nvPr/>
        </p:nvPicPr>
        <p:blipFill>
          <a:blip r:embed="rId13"/>
          <a:srcRect/>
          <a:stretch/>
        </p:blipFill>
        <p:spPr>
          <a:xfrm>
            <a:off x="7331801" y="2814462"/>
            <a:ext cx="112080" cy="112080"/>
          </a:xfrm>
          <a:prstGeom prst="rect">
            <a:avLst/>
          </a:prstGeom>
        </p:spPr>
      </p:pic>
      <p:sp>
        <p:nvSpPr>
          <p:cNvPr id="60" name="Text 41"/>
          <p:cNvSpPr txBox="1"/>
          <p:nvPr/>
        </p:nvSpPr>
        <p:spPr>
          <a:xfrm>
            <a:off x="7444711" y="2792876"/>
            <a:ext cx="606064" cy="156082"/>
          </a:xfrm>
          <a:prstGeom prst="rect">
            <a:avLst/>
          </a:prstGeom>
          <a:noFill/>
          <a:ln/>
        </p:spPr>
        <p:txBody>
          <a:bodyPr wrap="square" lIns="0" tIns="0" rIns="0" bIns="0" rtlCol="0" anchor="ctr"/>
          <a:lstStyle/>
          <a:p>
            <a:r>
              <a:rPr lang="en-US" sz="726" dirty="0">
                <a:solidFill>
                  <a:srgbClr val="333333"/>
                </a:solidFill>
                <a:latin typeface="Meiryo UI" pitchFamily="34" charset="0"/>
                <a:ea typeface="Meiryo UI" pitchFamily="34" charset="-122"/>
                <a:cs typeface="Meiryo UI" pitchFamily="34" charset="-120"/>
              </a:rPr>
              <a:t>多言語対応</a:t>
            </a:r>
            <a:endParaRPr lang="en-US" sz="726" dirty="0"/>
          </a:p>
        </p:txBody>
      </p:sp>
      <p:sp>
        <p:nvSpPr>
          <p:cNvPr id="61" name="Shape 42"/>
          <p:cNvSpPr/>
          <p:nvPr/>
        </p:nvSpPr>
        <p:spPr>
          <a:xfrm>
            <a:off x="5062797" y="3295162"/>
            <a:ext cx="4315507" cy="1521801"/>
          </a:xfrm>
          <a:prstGeom prst="roundRect">
            <a:avLst>
              <a:gd name="adj" fmla="val 2480"/>
            </a:avLst>
          </a:prstGeom>
          <a:solidFill>
            <a:srgbClr val="F8FA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62" name="Shape 43"/>
          <p:cNvSpPr/>
          <p:nvPr/>
        </p:nvSpPr>
        <p:spPr>
          <a:xfrm>
            <a:off x="5201445" y="3692839"/>
            <a:ext cx="4038212" cy="8302"/>
          </a:xfrm>
          <a:prstGeom prst="rect">
            <a:avLst/>
          </a:prstGeom>
          <a:solidFill>
            <a:srgbClr val="E5E7EB"/>
          </a:solidFill>
          <a:ln/>
        </p:spPr>
        <p:txBody>
          <a:bodyPr/>
          <a:lstStyle/>
          <a:p>
            <a:endParaRPr lang="ja-JP" altLang="en-US" sz="1502"/>
          </a:p>
        </p:txBody>
      </p:sp>
      <p:pic>
        <p:nvPicPr>
          <p:cNvPr id="63" name="Image 11" descr="preencoded.png"/>
          <p:cNvPicPr>
            <a:picLocks noChangeAspect="1"/>
          </p:cNvPicPr>
          <p:nvPr/>
        </p:nvPicPr>
        <p:blipFill>
          <a:blip r:embed="rId14"/>
          <a:srcRect l="-2050" r="-2050"/>
          <a:stretch/>
        </p:blipFill>
        <p:spPr>
          <a:xfrm>
            <a:off x="5201445" y="3458716"/>
            <a:ext cx="121212" cy="155252"/>
          </a:xfrm>
          <a:prstGeom prst="rect">
            <a:avLst/>
          </a:prstGeom>
        </p:spPr>
      </p:pic>
      <p:sp>
        <p:nvSpPr>
          <p:cNvPr id="64" name="Text 44"/>
          <p:cNvSpPr txBox="1"/>
          <p:nvPr/>
        </p:nvSpPr>
        <p:spPr>
          <a:xfrm>
            <a:off x="5322658" y="3432979"/>
            <a:ext cx="2594451" cy="207556"/>
          </a:xfrm>
          <a:prstGeom prst="rect">
            <a:avLst/>
          </a:prstGeom>
          <a:noFill/>
          <a:ln/>
        </p:spPr>
        <p:txBody>
          <a:bodyPr wrap="square" lIns="0" tIns="0" rIns="0" bIns="0" rtlCol="0" anchor="ctr"/>
          <a:lstStyle/>
          <a:p>
            <a:r>
              <a:rPr lang="en-US" sz="999" b="1" dirty="0">
                <a:solidFill>
                  <a:srgbClr val="0056B3"/>
                </a:solidFill>
                <a:latin typeface="Meiryo UI" pitchFamily="34" charset="0"/>
                <a:ea typeface="Meiryo UI" pitchFamily="34" charset="-122"/>
                <a:cs typeface="Meiryo UI" pitchFamily="34" charset="-120"/>
              </a:rPr>
              <a:t>導入事例：東証コンピュータシステム様</a:t>
            </a:r>
            <a:endParaRPr lang="en-US" sz="999" dirty="0"/>
          </a:p>
        </p:txBody>
      </p:sp>
      <p:sp>
        <p:nvSpPr>
          <p:cNvPr id="65" name="Shape 45"/>
          <p:cNvSpPr/>
          <p:nvPr/>
        </p:nvSpPr>
        <p:spPr>
          <a:xfrm>
            <a:off x="5201445" y="3787485"/>
            <a:ext cx="4038212" cy="890831"/>
          </a:xfrm>
          <a:prstGeom prst="roundRect">
            <a:avLst>
              <a:gd name="adj" fmla="val 5429"/>
            </a:avLst>
          </a:prstGeom>
          <a:solidFill>
            <a:srgbClr val="FFFFFF"/>
          </a:solidFill>
          <a:ln w="12699">
            <a:solidFill>
              <a:srgbClr val="E5E7EB"/>
            </a:solidFill>
            <a:prstDash val="solid"/>
          </a:ln>
        </p:spPr>
        <p:txBody>
          <a:bodyPr/>
          <a:lstStyle/>
          <a:p>
            <a:endParaRPr lang="ja-JP" altLang="en-US" sz="1502"/>
          </a:p>
        </p:txBody>
      </p:sp>
      <p:sp>
        <p:nvSpPr>
          <p:cNvPr id="66" name="Text 46"/>
          <p:cNvSpPr txBox="1"/>
          <p:nvPr/>
        </p:nvSpPr>
        <p:spPr>
          <a:xfrm>
            <a:off x="5313525" y="3900395"/>
            <a:ext cx="2503957" cy="173517"/>
          </a:xfrm>
          <a:prstGeom prst="rect">
            <a:avLst/>
          </a:prstGeom>
          <a:noFill/>
          <a:ln/>
        </p:spPr>
        <p:txBody>
          <a:bodyPr wrap="square" lIns="0" tIns="0" rIns="0" bIns="0" rtlCol="0" anchor="ctr"/>
          <a:lstStyle/>
          <a:p>
            <a:r>
              <a:rPr lang="en-US" sz="908" b="1" dirty="0">
                <a:solidFill>
                  <a:srgbClr val="333333"/>
                </a:solidFill>
                <a:latin typeface="Meiryo UI" pitchFamily="34" charset="0"/>
                <a:ea typeface="Meiryo UI" pitchFamily="34" charset="-122"/>
                <a:cs typeface="Meiryo UI" pitchFamily="34" charset="-120"/>
              </a:rPr>
              <a:t>コンプライアンス管理システムへの組み込み</a:t>
            </a:r>
            <a:endParaRPr lang="en-US" sz="908" dirty="0"/>
          </a:p>
        </p:txBody>
      </p:sp>
      <p:sp>
        <p:nvSpPr>
          <p:cNvPr id="67" name="Text 47"/>
          <p:cNvSpPr txBox="1"/>
          <p:nvPr/>
        </p:nvSpPr>
        <p:spPr>
          <a:xfrm>
            <a:off x="5417303" y="4116253"/>
            <a:ext cx="3710274" cy="441680"/>
          </a:xfrm>
          <a:prstGeom prst="rect">
            <a:avLst/>
          </a:prstGeom>
          <a:noFill/>
          <a:ln/>
        </p:spPr>
        <p:txBody>
          <a:bodyPr wrap="square" lIns="0" tIns="0" rIns="0" bIns="0" rtlCol="0" anchor="t"/>
          <a:lstStyle/>
          <a:p>
            <a:pPr algn="l">
              <a:lnSpc>
                <a:spcPct val="150000"/>
              </a:lnSpc>
            </a:pPr>
            <a:r>
              <a:rPr lang="en-US" sz="800" dirty="0" err="1">
                <a:solidFill>
                  <a:srgbClr val="666666"/>
                </a:solidFill>
                <a:latin typeface="Meiryo UI" pitchFamily="34" charset="0"/>
                <a:ea typeface="Meiryo UI" pitchFamily="34" charset="-122"/>
                <a:cs typeface="Meiryo UI" pitchFamily="34" charset="-120"/>
              </a:rPr>
              <a:t>証券業務における通話記録のテキスト化に採用。オフライン環境への対応や</a:t>
            </a:r>
            <a:r>
              <a:rPr lang="en-US" sz="800" dirty="0">
                <a:solidFill>
                  <a:srgbClr val="666666"/>
                </a:solidFill>
                <a:latin typeface="Meiryo UI" pitchFamily="34" charset="0"/>
                <a:ea typeface="Meiryo UI" pitchFamily="34" charset="-122"/>
                <a:cs typeface="Meiryo UI" pitchFamily="34" charset="-120"/>
              </a:rPr>
              <a:t>、</a:t>
            </a:r>
          </a:p>
          <a:p>
            <a:pPr algn="l">
              <a:lnSpc>
                <a:spcPct val="150000"/>
              </a:lnSpc>
            </a:pPr>
            <a:r>
              <a:rPr lang="en-US" sz="800" dirty="0" err="1">
                <a:solidFill>
                  <a:srgbClr val="666666"/>
                </a:solidFill>
                <a:latin typeface="Meiryo UI" pitchFamily="34" charset="0"/>
                <a:ea typeface="Meiryo UI" pitchFamily="34" charset="-122"/>
                <a:cs typeface="Meiryo UI" pitchFamily="34" charset="-120"/>
              </a:rPr>
              <a:t>専門用語辞書機能の追加など、業務要件に合わせたカスタマイズを実施し</a:t>
            </a:r>
            <a:r>
              <a:rPr lang="en-US" sz="800" dirty="0">
                <a:solidFill>
                  <a:srgbClr val="666666"/>
                </a:solidFill>
                <a:latin typeface="Meiryo UI" pitchFamily="34" charset="0"/>
                <a:ea typeface="Meiryo UI" pitchFamily="34" charset="-122"/>
                <a:cs typeface="Meiryo UI" pitchFamily="34" charset="-120"/>
              </a:rPr>
              <a:t>、</a:t>
            </a:r>
          </a:p>
          <a:p>
            <a:pPr algn="l">
              <a:lnSpc>
                <a:spcPct val="150000"/>
              </a:lnSpc>
            </a:pPr>
            <a:r>
              <a:rPr lang="en-US" sz="800" dirty="0" err="1">
                <a:solidFill>
                  <a:srgbClr val="666666"/>
                </a:solidFill>
                <a:latin typeface="Meiryo UI" pitchFamily="34" charset="0"/>
                <a:ea typeface="Meiryo UI" pitchFamily="34" charset="-122"/>
                <a:cs typeface="Meiryo UI" pitchFamily="34" charset="-120"/>
              </a:rPr>
              <a:t>監査業務の効率化を実現しました</a:t>
            </a:r>
            <a:r>
              <a:rPr lang="en-US" sz="800" dirty="0">
                <a:solidFill>
                  <a:srgbClr val="666666"/>
                </a:solidFill>
                <a:latin typeface="Meiryo UI" pitchFamily="34" charset="0"/>
                <a:ea typeface="Meiryo UI" pitchFamily="34" charset="-122"/>
                <a:cs typeface="Meiryo UI" pitchFamily="34" charset="-120"/>
              </a:rPr>
              <a:t>。</a:t>
            </a:r>
            <a:endParaRPr lang="en-US" sz="800" dirty="0"/>
          </a:p>
        </p:txBody>
      </p:sp>
      <p:sp>
        <p:nvSpPr>
          <p:cNvPr id="68" name="Shape 48"/>
          <p:cNvSpPr/>
          <p:nvPr/>
        </p:nvSpPr>
        <p:spPr>
          <a:xfrm>
            <a:off x="5062797" y="4941497"/>
            <a:ext cx="4315507" cy="1521801"/>
          </a:xfrm>
          <a:prstGeom prst="roundRect">
            <a:avLst>
              <a:gd name="adj" fmla="val 2062"/>
            </a:avLst>
          </a:prstGeom>
          <a:solidFill>
            <a:srgbClr val="F8FA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69" name="Shape 49"/>
          <p:cNvSpPr/>
          <p:nvPr/>
        </p:nvSpPr>
        <p:spPr>
          <a:xfrm>
            <a:off x="5201445" y="5339174"/>
            <a:ext cx="4038212" cy="8302"/>
          </a:xfrm>
          <a:prstGeom prst="rect">
            <a:avLst/>
          </a:prstGeom>
          <a:solidFill>
            <a:srgbClr val="E5E7EB"/>
          </a:solidFill>
          <a:ln/>
        </p:spPr>
        <p:txBody>
          <a:bodyPr/>
          <a:lstStyle/>
          <a:p>
            <a:endParaRPr lang="ja-JP" altLang="en-US" sz="1502"/>
          </a:p>
        </p:txBody>
      </p:sp>
      <p:pic>
        <p:nvPicPr>
          <p:cNvPr id="70" name="Image 12" descr="preencoded.png"/>
          <p:cNvPicPr>
            <a:picLocks noChangeAspect="1"/>
          </p:cNvPicPr>
          <p:nvPr/>
        </p:nvPicPr>
        <p:blipFill>
          <a:blip r:embed="rId15"/>
          <a:srcRect l="-2050" r="-2050"/>
          <a:stretch/>
        </p:blipFill>
        <p:spPr>
          <a:xfrm>
            <a:off x="5201445" y="5105881"/>
            <a:ext cx="121212" cy="155252"/>
          </a:xfrm>
          <a:prstGeom prst="rect">
            <a:avLst/>
          </a:prstGeom>
        </p:spPr>
      </p:pic>
      <p:sp>
        <p:nvSpPr>
          <p:cNvPr id="71" name="Text 50"/>
          <p:cNvSpPr txBox="1"/>
          <p:nvPr/>
        </p:nvSpPr>
        <p:spPr>
          <a:xfrm>
            <a:off x="5322658" y="5079314"/>
            <a:ext cx="943135" cy="207556"/>
          </a:xfrm>
          <a:prstGeom prst="rect">
            <a:avLst/>
          </a:prstGeom>
          <a:noFill/>
          <a:ln/>
        </p:spPr>
        <p:txBody>
          <a:bodyPr wrap="square" lIns="0" tIns="0" rIns="0" bIns="0" rtlCol="0" anchor="ctr"/>
          <a:lstStyle/>
          <a:p>
            <a:r>
              <a:rPr lang="en-US" sz="999" b="1" dirty="0">
                <a:solidFill>
                  <a:srgbClr val="0056B3"/>
                </a:solidFill>
                <a:latin typeface="Meiryo UI" pitchFamily="34" charset="0"/>
                <a:ea typeface="Meiryo UI" pitchFamily="34" charset="-122"/>
                <a:cs typeface="Meiryo UI" pitchFamily="34" charset="-120"/>
              </a:rPr>
              <a:t>主な活用領域</a:t>
            </a:r>
            <a:endParaRPr lang="en-US" sz="999" dirty="0"/>
          </a:p>
        </p:txBody>
      </p:sp>
      <p:sp>
        <p:nvSpPr>
          <p:cNvPr id="72" name="Shape 51"/>
          <p:cNvSpPr/>
          <p:nvPr/>
        </p:nvSpPr>
        <p:spPr>
          <a:xfrm>
            <a:off x="5201444" y="5433819"/>
            <a:ext cx="1141559"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73" name="Text 52"/>
          <p:cNvSpPr txBox="1"/>
          <p:nvPr/>
        </p:nvSpPr>
        <p:spPr>
          <a:xfrm>
            <a:off x="5296921" y="5477822"/>
            <a:ext cx="1022837" cy="138648"/>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会議・商談の自動記録</a:t>
            </a:r>
            <a:endParaRPr lang="en-US" sz="726" dirty="0"/>
          </a:p>
        </p:txBody>
      </p:sp>
      <p:sp>
        <p:nvSpPr>
          <p:cNvPr id="74" name="Shape 53"/>
          <p:cNvSpPr/>
          <p:nvPr/>
        </p:nvSpPr>
        <p:spPr>
          <a:xfrm>
            <a:off x="6394477" y="5433819"/>
            <a:ext cx="1237034"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75" name="Text 54"/>
          <p:cNvSpPr txBox="1"/>
          <p:nvPr/>
        </p:nvSpPr>
        <p:spPr>
          <a:xfrm>
            <a:off x="6489953" y="5477822"/>
            <a:ext cx="1118313" cy="138648"/>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コールセンターログ要約</a:t>
            </a:r>
            <a:endParaRPr lang="en-US" sz="726" dirty="0"/>
          </a:p>
        </p:txBody>
      </p:sp>
      <p:sp>
        <p:nvSpPr>
          <p:cNvPr id="76" name="Shape 55"/>
          <p:cNvSpPr/>
          <p:nvPr/>
        </p:nvSpPr>
        <p:spPr>
          <a:xfrm>
            <a:off x="7682986" y="5433819"/>
            <a:ext cx="1046083"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77" name="Text 56"/>
          <p:cNvSpPr txBox="1"/>
          <p:nvPr/>
        </p:nvSpPr>
        <p:spPr>
          <a:xfrm>
            <a:off x="7778462" y="5477822"/>
            <a:ext cx="928191" cy="138648"/>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議事録作成の自動化</a:t>
            </a:r>
            <a:endParaRPr lang="en-US" sz="726" dirty="0"/>
          </a:p>
        </p:txBody>
      </p:sp>
      <p:sp>
        <p:nvSpPr>
          <p:cNvPr id="78" name="Shape 57"/>
          <p:cNvSpPr/>
          <p:nvPr/>
        </p:nvSpPr>
        <p:spPr>
          <a:xfrm>
            <a:off x="5201444" y="5715266"/>
            <a:ext cx="1046083"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79" name="Text 58"/>
          <p:cNvSpPr txBox="1"/>
          <p:nvPr/>
        </p:nvSpPr>
        <p:spPr>
          <a:xfrm>
            <a:off x="5296921" y="5758437"/>
            <a:ext cx="928191" cy="138648"/>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ナレッジベース生成</a:t>
            </a:r>
            <a:endParaRPr lang="en-US" sz="726" dirty="0"/>
          </a:p>
        </p:txBody>
      </p:sp>
      <p:sp>
        <p:nvSpPr>
          <p:cNvPr id="80" name="Shape 59"/>
          <p:cNvSpPr/>
          <p:nvPr/>
        </p:nvSpPr>
        <p:spPr>
          <a:xfrm>
            <a:off x="6294850" y="5715266"/>
            <a:ext cx="1331680"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81" name="Text 60"/>
          <p:cNvSpPr txBox="1"/>
          <p:nvPr/>
        </p:nvSpPr>
        <p:spPr>
          <a:xfrm>
            <a:off x="6390326" y="5758437"/>
            <a:ext cx="1212958" cy="138648"/>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社内検索システムの最適化</a:t>
            </a:r>
            <a:endParaRPr lang="en-US" sz="726" dirty="0"/>
          </a:p>
        </p:txBody>
      </p:sp>
      <p:sp>
        <p:nvSpPr>
          <p:cNvPr id="82" name="Shape 61"/>
          <p:cNvSpPr/>
          <p:nvPr/>
        </p:nvSpPr>
        <p:spPr>
          <a:xfrm>
            <a:off x="7675514" y="5715266"/>
            <a:ext cx="1331680" cy="233293"/>
          </a:xfrm>
          <a:prstGeom prst="roundRect">
            <a:avLst>
              <a:gd name="adj" fmla="val 197707"/>
            </a:avLst>
          </a:prstGeom>
          <a:solidFill>
            <a:srgbClr val="FFFFFF"/>
          </a:solidFill>
          <a:ln w="12699">
            <a:solidFill>
              <a:srgbClr val="BFDBFE"/>
            </a:solidFill>
            <a:prstDash val="solid"/>
          </a:ln>
        </p:spPr>
        <p:txBody>
          <a:bodyPr/>
          <a:lstStyle/>
          <a:p>
            <a:endParaRPr lang="ja-JP" altLang="en-US" sz="1502"/>
          </a:p>
        </p:txBody>
      </p:sp>
      <p:sp>
        <p:nvSpPr>
          <p:cNvPr id="83" name="Text 62"/>
          <p:cNvSpPr txBox="1"/>
          <p:nvPr/>
        </p:nvSpPr>
        <p:spPr>
          <a:xfrm>
            <a:off x="7770989" y="5758437"/>
            <a:ext cx="1212958" cy="138648"/>
          </a:xfrm>
          <a:prstGeom prst="rect">
            <a:avLst/>
          </a:prstGeom>
          <a:noFill/>
          <a:ln/>
        </p:spPr>
        <p:txBody>
          <a:bodyPr wrap="square" lIns="0" tIns="0" rIns="0" bIns="0" rtlCol="0" anchor="ctr"/>
          <a:lstStyle/>
          <a:p>
            <a:r>
              <a:rPr lang="en-US" sz="726" b="1" dirty="0">
                <a:solidFill>
                  <a:srgbClr val="0056B3"/>
                </a:solidFill>
                <a:latin typeface="Meiryo UI" pitchFamily="34" charset="0"/>
                <a:ea typeface="Meiryo UI" pitchFamily="34" charset="-122"/>
                <a:cs typeface="Meiryo UI" pitchFamily="34" charset="-120"/>
              </a:rPr>
              <a:t>動画コンテンツの字幕生成</a:t>
            </a:r>
            <a:endParaRPr lang="en-US" sz="726" dirty="0"/>
          </a:p>
        </p:txBody>
      </p:sp>
    </p:spTree>
    <p:extLst>
      <p:ext uri="{BB962C8B-B14F-4D97-AF65-F5344CB8AC3E}">
        <p14:creationId xmlns:p14="http://schemas.microsoft.com/office/powerpoint/2010/main" val="123447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FEE54F85-E433-4238-8770-C511552773E5}"/>
              </a:ext>
            </a:extLst>
          </p:cNvPr>
          <p:cNvPicPr>
            <a:picLocks noChangeAspect="1" noChangeArrowheads="1"/>
          </p:cNvPicPr>
          <p:nvPr/>
        </p:nvPicPr>
        <p:blipFill>
          <a:blip r:embed="rId2" cstate="print"/>
          <a:srcRect/>
          <a:stretch>
            <a:fillRect/>
          </a:stretch>
        </p:blipFill>
        <p:spPr bwMode="auto">
          <a:xfrm>
            <a:off x="3188805" y="2780930"/>
            <a:ext cx="3272271" cy="707886"/>
          </a:xfrm>
          <a:prstGeom prst="rect">
            <a:avLst/>
          </a:prstGeom>
          <a:noFill/>
          <a:ln w="36000" algn="ctr">
            <a:miter lim="800000"/>
            <a:headEnd/>
            <a:tailEnd/>
          </a:ln>
        </p:spPr>
      </p:pic>
      <p:sp>
        <p:nvSpPr>
          <p:cNvPr id="4" name="テキスト ボックス 3">
            <a:extLst>
              <a:ext uri="{FF2B5EF4-FFF2-40B4-BE49-F238E27FC236}">
                <a16:creationId xmlns:a16="http://schemas.microsoft.com/office/drawing/2014/main" id="{A3ECE248-2869-4A02-82B2-C027F0ADDFDA}"/>
              </a:ext>
            </a:extLst>
          </p:cNvPr>
          <p:cNvSpPr txBox="1"/>
          <p:nvPr/>
        </p:nvSpPr>
        <p:spPr>
          <a:xfrm>
            <a:off x="546182" y="5953817"/>
            <a:ext cx="8820980" cy="553998"/>
          </a:xfrm>
          <a:prstGeom prst="rect">
            <a:avLst/>
          </a:prstGeom>
          <a:noFill/>
        </p:spPr>
        <p:txBody>
          <a:bodyPr wrap="square" rtlCol="0">
            <a:spAutoFit/>
          </a:bodyPr>
          <a:lstStyle/>
          <a:p>
            <a:pPr algn="l"/>
            <a:r>
              <a:rPr lang="ja-JP" altLang="en-US" sz="1000" dirty="0">
                <a:solidFill>
                  <a:schemeClr val="tx1"/>
                </a:solidFill>
                <a:latin typeface="游ゴシック Medium" panose="020B0500000000000000" pitchFamily="50" charset="-128"/>
                <a:ea typeface="游ゴシック Medium" panose="020B0500000000000000" pitchFamily="50" charset="-128"/>
                <a:cs typeface="メイリオ" panose="020B0604030504040204" pitchFamily="50" charset="-128"/>
              </a:rPr>
              <a:t>本資料のいかなる情報も、弊社株式の購入や売却などを勧誘するものではありません。</a:t>
            </a:r>
            <a:endParaRPr lang="en-US" altLang="ja-JP" sz="1000" dirty="0">
              <a:solidFill>
                <a:schemeClr val="tx1"/>
              </a:solidFill>
              <a:latin typeface="游ゴシック Medium" panose="020B0500000000000000" pitchFamily="50" charset="-128"/>
              <a:ea typeface="游ゴシック Medium" panose="020B0500000000000000" pitchFamily="50" charset="-128"/>
              <a:cs typeface="メイリオ" panose="020B0604030504040204" pitchFamily="50" charset="-128"/>
            </a:endParaRPr>
          </a:p>
          <a:p>
            <a:pPr algn="l"/>
            <a:r>
              <a:rPr lang="ja-JP" altLang="en-US" sz="1000" dirty="0">
                <a:solidFill>
                  <a:schemeClr val="tx1"/>
                </a:solidFill>
                <a:latin typeface="游ゴシック Medium" panose="020B0500000000000000" pitchFamily="50" charset="-128"/>
                <a:ea typeface="游ゴシック Medium" panose="020B0500000000000000" pitchFamily="50" charset="-128"/>
                <a:cs typeface="メイリオ" panose="020B0604030504040204" pitchFamily="50" charset="-128"/>
              </a:rPr>
              <a:t>また、本資料に記載された意見や予測等は、資料作成時点での弊社の判断であり、その情報の正確性を保証するものではなく、今後、予告なしに変更することがあります。万が一この情報に基づいて被ったいかなる損害についても、弊社および情報提供者は一切責任を負いませんので、ご了承ください。</a:t>
            </a:r>
            <a:endParaRPr lang="en-US" altLang="ja-JP" sz="1000" dirty="0">
              <a:solidFill>
                <a:schemeClr val="tx1"/>
              </a:solidFill>
              <a:latin typeface="游ゴシック Medium" panose="020B0500000000000000" pitchFamily="50" charset="-128"/>
              <a:ea typeface="游ゴシック Medium" panose="020B0500000000000000" pitchFamily="50" charset="-128"/>
              <a:cs typeface="メイリオ" panose="020B0604030504040204" pitchFamily="50" charset="-128"/>
            </a:endParaRPr>
          </a:p>
        </p:txBody>
      </p:sp>
    </p:spTree>
    <p:extLst>
      <p:ext uri="{BB962C8B-B14F-4D97-AF65-F5344CB8AC3E}">
        <p14:creationId xmlns:p14="http://schemas.microsoft.com/office/powerpoint/2010/main" val="3529883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150691"/>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6" y="346204"/>
            <a:ext cx="1418854"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AutoMemo シリーズ</a:t>
            </a:r>
            <a:endParaRPr lang="en-US" sz="999" dirty="0"/>
          </a:p>
        </p:txBody>
      </p:sp>
      <p:sp>
        <p:nvSpPr>
          <p:cNvPr id="5" name="Text 3"/>
          <p:cNvSpPr txBox="1"/>
          <p:nvPr/>
        </p:nvSpPr>
        <p:spPr>
          <a:xfrm>
            <a:off x="620266" y="605235"/>
            <a:ext cx="5535107" cy="449982"/>
          </a:xfrm>
          <a:prstGeom prst="rect">
            <a:avLst/>
          </a:prstGeom>
          <a:noFill/>
          <a:ln/>
        </p:spPr>
        <p:txBody>
          <a:bodyPr wrap="square" lIns="0" tIns="0" rIns="0" bIns="0" rtlCol="0" anchor="ctr"/>
          <a:lstStyle/>
          <a:p>
            <a:r>
              <a:rPr lang="en-US" sz="2361" b="1" dirty="0">
                <a:solidFill>
                  <a:srgbClr val="0056B3"/>
                </a:solidFill>
                <a:latin typeface="Meiryo UI" pitchFamily="34" charset="0"/>
                <a:ea typeface="Meiryo UI" pitchFamily="34" charset="-122"/>
                <a:cs typeface="Meiryo UI" pitchFamily="34" charset="-120"/>
              </a:rPr>
              <a:t>サービス概念図｜議事録作成を超時短</a:t>
            </a:r>
            <a:endParaRPr lang="en-US" sz="2361" dirty="0"/>
          </a:p>
        </p:txBody>
      </p:sp>
      <p:sp>
        <p:nvSpPr>
          <p:cNvPr id="6" name="Shape 4"/>
          <p:cNvSpPr/>
          <p:nvPr/>
        </p:nvSpPr>
        <p:spPr>
          <a:xfrm>
            <a:off x="620267" y="5769260"/>
            <a:ext cx="8673355" cy="769618"/>
          </a:xfrm>
          <a:prstGeom prst="rect">
            <a:avLst/>
          </a:prstGeom>
          <a:solidFill>
            <a:srgbClr val="F8FAFC"/>
          </a:solidFill>
          <a:ln/>
        </p:spPr>
        <p:txBody>
          <a:bodyPr/>
          <a:lstStyle/>
          <a:p>
            <a:endParaRPr lang="ja-JP" altLang="en-US" sz="1502"/>
          </a:p>
        </p:txBody>
      </p:sp>
      <p:sp>
        <p:nvSpPr>
          <p:cNvPr id="7" name="Shape 5"/>
          <p:cNvSpPr/>
          <p:nvPr/>
        </p:nvSpPr>
        <p:spPr>
          <a:xfrm>
            <a:off x="620266" y="5769260"/>
            <a:ext cx="43172" cy="769618"/>
          </a:xfrm>
          <a:prstGeom prst="rect">
            <a:avLst/>
          </a:prstGeom>
          <a:solidFill>
            <a:srgbClr val="0056B3"/>
          </a:solidFill>
          <a:ln/>
        </p:spPr>
        <p:txBody>
          <a:bodyPr/>
          <a:lstStyle/>
          <a:p>
            <a:endParaRPr lang="ja-JP" altLang="en-US" sz="1502"/>
          </a:p>
        </p:txBody>
      </p:sp>
      <p:pic>
        <p:nvPicPr>
          <p:cNvPr id="8" name="Image 0" descr="preencoded.png"/>
          <p:cNvPicPr>
            <a:picLocks noChangeAspect="1"/>
          </p:cNvPicPr>
          <p:nvPr/>
        </p:nvPicPr>
        <p:blipFill>
          <a:blip r:embed="rId3"/>
          <a:srcRect/>
          <a:stretch/>
        </p:blipFill>
        <p:spPr>
          <a:xfrm>
            <a:off x="879296" y="6044895"/>
            <a:ext cx="303032" cy="242426"/>
          </a:xfrm>
          <a:prstGeom prst="rect">
            <a:avLst/>
          </a:prstGeom>
        </p:spPr>
      </p:pic>
      <p:sp>
        <p:nvSpPr>
          <p:cNvPr id="9" name="Text 6"/>
          <p:cNvSpPr txBox="1"/>
          <p:nvPr/>
        </p:nvSpPr>
        <p:spPr>
          <a:xfrm>
            <a:off x="1459407" y="5889642"/>
            <a:ext cx="1423005" cy="173517"/>
          </a:xfrm>
          <a:prstGeom prst="rect">
            <a:avLst/>
          </a:prstGeom>
          <a:noFill/>
          <a:ln/>
        </p:spPr>
        <p:txBody>
          <a:bodyPr wrap="square" lIns="0" tIns="0" rIns="0" bIns="0" rtlCol="0" anchor="ctr"/>
          <a:lstStyle/>
          <a:p>
            <a:pPr algn="l"/>
            <a:r>
              <a:rPr lang="en-US" sz="908" dirty="0">
                <a:solidFill>
                  <a:srgbClr val="4B5563"/>
                </a:solidFill>
                <a:latin typeface="Meiryo UI" pitchFamily="34" charset="0"/>
                <a:ea typeface="Meiryo UI" pitchFamily="34" charset="-122"/>
                <a:cs typeface="Meiryo UI" pitchFamily="34" charset="-120"/>
              </a:rPr>
              <a:t>面倒なデータ管理は不要</a:t>
            </a:r>
            <a:endParaRPr lang="en-US" sz="908" dirty="0"/>
          </a:p>
        </p:txBody>
      </p:sp>
      <p:sp>
        <p:nvSpPr>
          <p:cNvPr id="10" name="Text 7"/>
          <p:cNvSpPr txBox="1"/>
          <p:nvPr/>
        </p:nvSpPr>
        <p:spPr>
          <a:xfrm>
            <a:off x="1459407" y="6059838"/>
            <a:ext cx="7814073" cy="346204"/>
          </a:xfrm>
          <a:prstGeom prst="rect">
            <a:avLst/>
          </a:prstGeom>
          <a:noFill/>
          <a:ln/>
        </p:spPr>
        <p:txBody>
          <a:bodyPr wrap="square" lIns="0" tIns="0" rIns="0" bIns="0" rtlCol="0" anchor="ctr"/>
          <a:lstStyle/>
          <a:p>
            <a:pPr algn="l"/>
            <a:r>
              <a:rPr lang="en-US" sz="908" dirty="0">
                <a:solidFill>
                  <a:srgbClr val="4B5563"/>
                </a:solidFill>
                <a:latin typeface="Meiryo UI" pitchFamily="34" charset="0"/>
                <a:ea typeface="Meiryo UI" pitchFamily="34" charset="-122"/>
                <a:cs typeface="Meiryo UI" pitchFamily="34" charset="-120"/>
              </a:rPr>
              <a:t>音声もテキストもすべてクラウドに自動保存。アカウント（Google / Apple / Microsoft）でログインするだけで、どのデバイスからでもアクセス可能です。</a:t>
            </a:r>
            <a:endParaRPr lang="en-US" sz="908" dirty="0"/>
          </a:p>
        </p:txBody>
      </p:sp>
      <p:pic>
        <p:nvPicPr>
          <p:cNvPr id="11" name="Image 1" descr="preencoded.png"/>
          <p:cNvPicPr>
            <a:picLocks noChangeAspect="1"/>
          </p:cNvPicPr>
          <p:nvPr/>
        </p:nvPicPr>
        <p:blipFill>
          <a:blip r:embed="rId4"/>
          <a:srcRect t="-80" b="-80"/>
          <a:stretch/>
        </p:blipFill>
        <p:spPr>
          <a:xfrm>
            <a:off x="2623597" y="2755249"/>
            <a:ext cx="129515" cy="207556"/>
          </a:xfrm>
          <a:prstGeom prst="rect">
            <a:avLst/>
          </a:prstGeom>
        </p:spPr>
      </p:pic>
      <p:pic>
        <p:nvPicPr>
          <p:cNvPr id="12" name="Image 2" descr="preencoded.png"/>
          <p:cNvPicPr>
            <a:picLocks noChangeAspect="1"/>
          </p:cNvPicPr>
          <p:nvPr/>
        </p:nvPicPr>
        <p:blipFill>
          <a:blip r:embed="rId4"/>
          <a:srcRect t="-80" b="-80"/>
          <a:stretch/>
        </p:blipFill>
        <p:spPr>
          <a:xfrm>
            <a:off x="4890110" y="2755249"/>
            <a:ext cx="129515" cy="207556"/>
          </a:xfrm>
          <a:prstGeom prst="rect">
            <a:avLst/>
          </a:prstGeom>
        </p:spPr>
      </p:pic>
      <p:pic>
        <p:nvPicPr>
          <p:cNvPr id="13" name="Image 3" descr="preencoded.png"/>
          <p:cNvPicPr>
            <a:picLocks noChangeAspect="1"/>
          </p:cNvPicPr>
          <p:nvPr/>
        </p:nvPicPr>
        <p:blipFill>
          <a:blip r:embed="rId4"/>
          <a:srcRect t="-80" b="-80"/>
          <a:stretch/>
        </p:blipFill>
        <p:spPr>
          <a:xfrm>
            <a:off x="7156623" y="2755249"/>
            <a:ext cx="129515" cy="207556"/>
          </a:xfrm>
          <a:prstGeom prst="rect">
            <a:avLst/>
          </a:prstGeom>
        </p:spPr>
      </p:pic>
      <p:sp>
        <p:nvSpPr>
          <p:cNvPr id="14" name="Shape 8"/>
          <p:cNvSpPr/>
          <p:nvPr/>
        </p:nvSpPr>
        <p:spPr>
          <a:xfrm>
            <a:off x="620266" y="1412776"/>
            <a:ext cx="1876307" cy="2896654"/>
          </a:xfrm>
          <a:prstGeom prst="roundRect">
            <a:avLst>
              <a:gd name="adj" fmla="val 3263"/>
            </a:avLst>
          </a:prstGeom>
          <a:solidFill>
            <a:srgbClr val="FFFFFF"/>
          </a:solidFill>
          <a:ln w="12699">
            <a:solidFill>
              <a:srgbClr val="E5E7EB"/>
            </a:solidFill>
            <a:prstDash val="solid"/>
          </a:ln>
          <a:effectLst>
            <a:outerShdw blurRad="139700" dist="101600" dir="5400000" algn="bl" rotWithShape="0">
              <a:srgbClr val="000000">
                <a:alpha val="10000"/>
              </a:srgbClr>
            </a:outerShdw>
          </a:effectLst>
        </p:spPr>
        <p:txBody>
          <a:bodyPr/>
          <a:lstStyle/>
          <a:p>
            <a:endParaRPr lang="ja-JP" altLang="en-US" sz="1502"/>
          </a:p>
        </p:txBody>
      </p:sp>
      <p:sp>
        <p:nvSpPr>
          <p:cNvPr id="15" name="Shape 9"/>
          <p:cNvSpPr/>
          <p:nvPr/>
        </p:nvSpPr>
        <p:spPr>
          <a:xfrm>
            <a:off x="1399017" y="1594595"/>
            <a:ext cx="311334" cy="311334"/>
          </a:xfrm>
          <a:prstGeom prst="ellipse">
            <a:avLst/>
          </a:prstGeom>
          <a:solidFill>
            <a:srgbClr val="0056B3"/>
          </a:solidFill>
          <a:ln/>
          <a:effectLst>
            <a:outerShdw blurRad="63500" dist="38100" dir="5400000" algn="bl" rotWithShape="0">
              <a:srgbClr val="000000">
                <a:alpha val="10000"/>
              </a:srgbClr>
            </a:outerShdw>
          </a:effectLst>
        </p:spPr>
        <p:txBody>
          <a:bodyPr/>
          <a:lstStyle/>
          <a:p>
            <a:endParaRPr lang="ja-JP" altLang="en-US" sz="1502"/>
          </a:p>
        </p:txBody>
      </p:sp>
      <p:sp>
        <p:nvSpPr>
          <p:cNvPr id="16" name="Text 10"/>
          <p:cNvSpPr txBox="1"/>
          <p:nvPr/>
        </p:nvSpPr>
        <p:spPr>
          <a:xfrm>
            <a:off x="1512757" y="1646069"/>
            <a:ext cx="190952" cy="207556"/>
          </a:xfrm>
          <a:prstGeom prst="rect">
            <a:avLst/>
          </a:prstGeom>
          <a:noFill/>
          <a:ln/>
        </p:spPr>
        <p:txBody>
          <a:bodyPr wrap="square" lIns="0" tIns="0" rIns="0" bIns="0" rtlCol="0" anchor="ctr"/>
          <a:lstStyle/>
          <a:p>
            <a:pPr algn="ctr"/>
            <a:r>
              <a:rPr lang="en-US" sz="999" b="1" dirty="0">
                <a:solidFill>
                  <a:srgbClr val="FFFFFF"/>
                </a:solidFill>
                <a:latin typeface="Meiryo UI" pitchFamily="34" charset="0"/>
                <a:ea typeface="Meiryo UI" pitchFamily="34" charset="-122"/>
                <a:cs typeface="Meiryo UI" pitchFamily="34" charset="-120"/>
              </a:rPr>
              <a:t>1</a:t>
            </a:r>
            <a:endParaRPr lang="en-US" sz="999" dirty="0"/>
          </a:p>
        </p:txBody>
      </p:sp>
      <p:sp>
        <p:nvSpPr>
          <p:cNvPr id="17" name="Shape 11"/>
          <p:cNvSpPr/>
          <p:nvPr/>
        </p:nvSpPr>
        <p:spPr>
          <a:xfrm>
            <a:off x="1277804" y="2035445"/>
            <a:ext cx="553760" cy="553760"/>
          </a:xfrm>
          <a:prstGeom prst="ellipse">
            <a:avLst/>
          </a:prstGeom>
          <a:solidFill>
            <a:srgbClr val="F0F7FF"/>
          </a:solidFill>
          <a:ln/>
        </p:spPr>
        <p:txBody>
          <a:bodyPr/>
          <a:lstStyle/>
          <a:p>
            <a:endParaRPr lang="ja-JP" altLang="en-US" sz="1502"/>
          </a:p>
        </p:txBody>
      </p:sp>
      <p:pic>
        <p:nvPicPr>
          <p:cNvPr id="18" name="Image 4" descr="preencoded.png"/>
          <p:cNvPicPr>
            <a:picLocks noChangeAspect="1"/>
          </p:cNvPicPr>
          <p:nvPr/>
        </p:nvPicPr>
        <p:blipFill>
          <a:blip r:embed="rId5"/>
          <a:srcRect l="-1282" r="-1282"/>
          <a:stretch/>
        </p:blipFill>
        <p:spPr>
          <a:xfrm>
            <a:off x="1455471" y="2182395"/>
            <a:ext cx="199254" cy="259030"/>
          </a:xfrm>
          <a:prstGeom prst="rect">
            <a:avLst/>
          </a:prstGeom>
        </p:spPr>
      </p:pic>
      <p:sp>
        <p:nvSpPr>
          <p:cNvPr id="19" name="Shape 12"/>
          <p:cNvSpPr/>
          <p:nvPr/>
        </p:nvSpPr>
        <p:spPr>
          <a:xfrm>
            <a:off x="758914" y="3020921"/>
            <a:ext cx="1599843" cy="17434"/>
          </a:xfrm>
          <a:prstGeom prst="rect">
            <a:avLst/>
          </a:prstGeom>
          <a:solidFill>
            <a:srgbClr val="F3F4F6"/>
          </a:solidFill>
          <a:ln/>
        </p:spPr>
        <p:txBody>
          <a:bodyPr/>
          <a:lstStyle/>
          <a:p>
            <a:endParaRPr lang="ja-JP" altLang="en-US" sz="1502"/>
          </a:p>
        </p:txBody>
      </p:sp>
      <p:sp>
        <p:nvSpPr>
          <p:cNvPr id="20" name="Text 13"/>
          <p:cNvSpPr txBox="1"/>
          <p:nvPr/>
        </p:nvSpPr>
        <p:spPr>
          <a:xfrm>
            <a:off x="1399017" y="2718719"/>
            <a:ext cx="428395" cy="224990"/>
          </a:xfrm>
          <a:prstGeom prst="rect">
            <a:avLst/>
          </a:prstGeom>
          <a:noFill/>
          <a:ln/>
        </p:spPr>
        <p:txBody>
          <a:bodyPr wrap="square" lIns="0" tIns="0" rIns="0" bIns="0" rtlCol="0" anchor="ctr"/>
          <a:lstStyle/>
          <a:p>
            <a:pPr algn="ctr"/>
            <a:r>
              <a:rPr lang="en-US" sz="1180" b="1" dirty="0">
                <a:solidFill>
                  <a:srgbClr val="333333"/>
                </a:solidFill>
                <a:latin typeface="Meiryo UI" pitchFamily="34" charset="0"/>
                <a:ea typeface="Meiryo UI" pitchFamily="34" charset="-122"/>
                <a:cs typeface="Meiryo UI" pitchFamily="34" charset="-120"/>
              </a:rPr>
              <a:t>録音</a:t>
            </a:r>
            <a:endParaRPr lang="en-US" sz="1180" dirty="0"/>
          </a:p>
        </p:txBody>
      </p:sp>
      <p:sp>
        <p:nvSpPr>
          <p:cNvPr id="21" name="Text 14"/>
          <p:cNvSpPr txBox="1"/>
          <p:nvPr/>
        </p:nvSpPr>
        <p:spPr>
          <a:xfrm>
            <a:off x="1160742" y="3142134"/>
            <a:ext cx="880038"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多様な録音方法</a:t>
            </a:r>
            <a:endParaRPr lang="en-US" sz="817" dirty="0"/>
          </a:p>
        </p:txBody>
      </p:sp>
      <p:sp>
        <p:nvSpPr>
          <p:cNvPr id="22" name="Text 15"/>
          <p:cNvSpPr txBox="1"/>
          <p:nvPr/>
        </p:nvSpPr>
        <p:spPr>
          <a:xfrm>
            <a:off x="906693" y="3379578"/>
            <a:ext cx="1381494"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専用端末、スマホアプリ</a:t>
            </a:r>
            <a:endParaRPr lang="en-US" sz="817" dirty="0"/>
          </a:p>
        </p:txBody>
      </p:sp>
      <p:sp>
        <p:nvSpPr>
          <p:cNvPr id="23" name="Text 16"/>
          <p:cNvSpPr txBox="1"/>
          <p:nvPr/>
        </p:nvSpPr>
        <p:spPr>
          <a:xfrm>
            <a:off x="1070248" y="3582983"/>
            <a:ext cx="1053555"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Webブラウザ録音</a:t>
            </a:r>
            <a:endParaRPr lang="en-US" sz="817" dirty="0"/>
          </a:p>
        </p:txBody>
      </p:sp>
      <p:sp>
        <p:nvSpPr>
          <p:cNvPr id="24" name="Text 17"/>
          <p:cNvSpPr txBox="1"/>
          <p:nvPr/>
        </p:nvSpPr>
        <p:spPr>
          <a:xfrm>
            <a:off x="773028" y="3786387"/>
            <a:ext cx="1649656" cy="337902"/>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既存ファイルアップロード(音声/動画)</a:t>
            </a:r>
            <a:endParaRPr lang="en-US" sz="817" dirty="0"/>
          </a:p>
        </p:txBody>
      </p:sp>
      <p:sp>
        <p:nvSpPr>
          <p:cNvPr id="25" name="Shape 18"/>
          <p:cNvSpPr/>
          <p:nvPr/>
        </p:nvSpPr>
        <p:spPr>
          <a:xfrm>
            <a:off x="2886779" y="1412776"/>
            <a:ext cx="1876307" cy="2896654"/>
          </a:xfrm>
          <a:prstGeom prst="roundRect">
            <a:avLst>
              <a:gd name="adj" fmla="val 3263"/>
            </a:avLst>
          </a:prstGeom>
          <a:solidFill>
            <a:srgbClr val="FFFFFF"/>
          </a:solidFill>
          <a:ln w="12699">
            <a:solidFill>
              <a:srgbClr val="E5E7EB"/>
            </a:solidFill>
            <a:prstDash val="solid"/>
          </a:ln>
          <a:effectLst>
            <a:outerShdw blurRad="139700" dist="101600" dir="5400000" algn="bl" rotWithShape="0">
              <a:srgbClr val="000000">
                <a:alpha val="10000"/>
              </a:srgbClr>
            </a:outerShdw>
          </a:effectLst>
        </p:spPr>
        <p:txBody>
          <a:bodyPr/>
          <a:lstStyle/>
          <a:p>
            <a:endParaRPr lang="ja-JP" altLang="en-US" sz="1502"/>
          </a:p>
        </p:txBody>
      </p:sp>
      <p:sp>
        <p:nvSpPr>
          <p:cNvPr id="26" name="Shape 19"/>
          <p:cNvSpPr/>
          <p:nvPr/>
        </p:nvSpPr>
        <p:spPr>
          <a:xfrm>
            <a:off x="3665529" y="1594595"/>
            <a:ext cx="311334" cy="311334"/>
          </a:xfrm>
          <a:prstGeom prst="ellipse">
            <a:avLst/>
          </a:prstGeom>
          <a:solidFill>
            <a:srgbClr val="0056B3"/>
          </a:solidFill>
          <a:ln/>
          <a:effectLst>
            <a:outerShdw blurRad="63500" dist="38100" dir="5400000" algn="bl" rotWithShape="0">
              <a:srgbClr val="000000">
                <a:alpha val="10000"/>
              </a:srgbClr>
            </a:outerShdw>
          </a:effectLst>
        </p:spPr>
        <p:txBody>
          <a:bodyPr/>
          <a:lstStyle/>
          <a:p>
            <a:endParaRPr lang="ja-JP" altLang="en-US" sz="1502"/>
          </a:p>
        </p:txBody>
      </p:sp>
      <p:sp>
        <p:nvSpPr>
          <p:cNvPr id="27" name="Text 20"/>
          <p:cNvSpPr txBox="1"/>
          <p:nvPr/>
        </p:nvSpPr>
        <p:spPr>
          <a:xfrm>
            <a:off x="3779270" y="1646069"/>
            <a:ext cx="190952" cy="207556"/>
          </a:xfrm>
          <a:prstGeom prst="rect">
            <a:avLst/>
          </a:prstGeom>
          <a:noFill/>
          <a:ln/>
        </p:spPr>
        <p:txBody>
          <a:bodyPr wrap="square" lIns="0" tIns="0" rIns="0" bIns="0" rtlCol="0" anchor="ctr"/>
          <a:lstStyle/>
          <a:p>
            <a:pPr algn="ctr"/>
            <a:r>
              <a:rPr lang="en-US" sz="999" b="1" dirty="0">
                <a:solidFill>
                  <a:srgbClr val="FFFFFF"/>
                </a:solidFill>
                <a:latin typeface="Meiryo UI" pitchFamily="34" charset="0"/>
                <a:ea typeface="Meiryo UI" pitchFamily="34" charset="-122"/>
                <a:cs typeface="Meiryo UI" pitchFamily="34" charset="-120"/>
              </a:rPr>
              <a:t>2</a:t>
            </a:r>
            <a:endParaRPr lang="en-US" sz="999" dirty="0"/>
          </a:p>
        </p:txBody>
      </p:sp>
      <p:sp>
        <p:nvSpPr>
          <p:cNvPr id="28" name="Shape 21"/>
          <p:cNvSpPr/>
          <p:nvPr/>
        </p:nvSpPr>
        <p:spPr>
          <a:xfrm>
            <a:off x="3545147" y="2035445"/>
            <a:ext cx="553760" cy="553760"/>
          </a:xfrm>
          <a:prstGeom prst="ellipse">
            <a:avLst/>
          </a:prstGeom>
          <a:solidFill>
            <a:srgbClr val="F0F7FF"/>
          </a:solidFill>
          <a:ln/>
        </p:spPr>
        <p:txBody>
          <a:bodyPr/>
          <a:lstStyle/>
          <a:p>
            <a:endParaRPr lang="ja-JP" altLang="en-US" sz="1502"/>
          </a:p>
        </p:txBody>
      </p:sp>
      <p:pic>
        <p:nvPicPr>
          <p:cNvPr id="29" name="Image 5" descr="preencoded.png"/>
          <p:cNvPicPr>
            <a:picLocks noChangeAspect="1"/>
          </p:cNvPicPr>
          <p:nvPr/>
        </p:nvPicPr>
        <p:blipFill>
          <a:blip r:embed="rId6"/>
          <a:srcRect l="-769" r="-769"/>
          <a:stretch/>
        </p:blipFill>
        <p:spPr>
          <a:xfrm>
            <a:off x="3657227" y="2182395"/>
            <a:ext cx="328769" cy="259030"/>
          </a:xfrm>
          <a:prstGeom prst="rect">
            <a:avLst/>
          </a:prstGeom>
        </p:spPr>
      </p:pic>
      <p:sp>
        <p:nvSpPr>
          <p:cNvPr id="30" name="Shape 22"/>
          <p:cNvSpPr/>
          <p:nvPr/>
        </p:nvSpPr>
        <p:spPr>
          <a:xfrm>
            <a:off x="3025427" y="3020921"/>
            <a:ext cx="1599843" cy="17434"/>
          </a:xfrm>
          <a:prstGeom prst="rect">
            <a:avLst/>
          </a:prstGeom>
          <a:solidFill>
            <a:srgbClr val="F3F4F6"/>
          </a:solidFill>
          <a:ln/>
        </p:spPr>
        <p:txBody>
          <a:bodyPr/>
          <a:lstStyle/>
          <a:p>
            <a:endParaRPr lang="ja-JP" altLang="en-US" sz="1502"/>
          </a:p>
        </p:txBody>
      </p:sp>
      <p:sp>
        <p:nvSpPr>
          <p:cNvPr id="31" name="Text 23"/>
          <p:cNvSpPr txBox="1"/>
          <p:nvPr/>
        </p:nvSpPr>
        <p:spPr>
          <a:xfrm>
            <a:off x="3042861" y="2718719"/>
            <a:ext cx="1673732" cy="224990"/>
          </a:xfrm>
          <a:prstGeom prst="rect">
            <a:avLst/>
          </a:prstGeom>
          <a:noFill/>
          <a:ln/>
        </p:spPr>
        <p:txBody>
          <a:bodyPr wrap="square" lIns="0" tIns="0" rIns="0" bIns="0" rtlCol="0" anchor="ctr"/>
          <a:lstStyle/>
          <a:p>
            <a:pPr algn="ctr"/>
            <a:r>
              <a:rPr lang="en-US" sz="1180" b="1" dirty="0">
                <a:solidFill>
                  <a:srgbClr val="333333"/>
                </a:solidFill>
                <a:latin typeface="Meiryo UI" pitchFamily="34" charset="0"/>
                <a:ea typeface="Meiryo UI" pitchFamily="34" charset="-122"/>
                <a:cs typeface="Meiryo UI" pitchFamily="34" charset="-120"/>
              </a:rPr>
              <a:t>クラウドで文字起こし</a:t>
            </a:r>
            <a:endParaRPr lang="en-US" sz="1180" dirty="0"/>
          </a:p>
        </p:txBody>
      </p:sp>
      <p:sp>
        <p:nvSpPr>
          <p:cNvPr id="32" name="Text 24"/>
          <p:cNvSpPr txBox="1"/>
          <p:nvPr/>
        </p:nvSpPr>
        <p:spPr>
          <a:xfrm>
            <a:off x="3489522" y="3142134"/>
            <a:ext cx="750523"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全自動AI処理</a:t>
            </a:r>
            <a:endParaRPr lang="en-US" sz="817" dirty="0"/>
          </a:p>
        </p:txBody>
      </p:sp>
      <p:sp>
        <p:nvSpPr>
          <p:cNvPr id="33" name="Text 25"/>
          <p:cNvSpPr txBox="1"/>
          <p:nvPr/>
        </p:nvSpPr>
        <p:spPr>
          <a:xfrm>
            <a:off x="3283626" y="3379578"/>
            <a:ext cx="1165636"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クラウドへ自動保存</a:t>
            </a:r>
            <a:endParaRPr lang="en-US" sz="817" dirty="0"/>
          </a:p>
        </p:txBody>
      </p:sp>
      <p:sp>
        <p:nvSpPr>
          <p:cNvPr id="34" name="Text 26"/>
          <p:cNvSpPr txBox="1"/>
          <p:nvPr/>
        </p:nvSpPr>
        <p:spPr>
          <a:xfrm>
            <a:off x="3396538" y="3582983"/>
            <a:ext cx="940644"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高速文字起こし</a:t>
            </a:r>
            <a:endParaRPr lang="en-US" sz="817" dirty="0"/>
          </a:p>
        </p:txBody>
      </p:sp>
      <p:sp>
        <p:nvSpPr>
          <p:cNvPr id="35" name="Text 27"/>
          <p:cNvSpPr txBox="1"/>
          <p:nvPr/>
        </p:nvSpPr>
        <p:spPr>
          <a:xfrm>
            <a:off x="3221359" y="3786388"/>
            <a:ext cx="1286848" cy="337052"/>
          </a:xfrm>
          <a:prstGeom prst="rect">
            <a:avLst/>
          </a:prstGeom>
          <a:noFill/>
          <a:ln/>
        </p:spPr>
        <p:txBody>
          <a:bodyPr wrap="square" lIns="0" tIns="0" rIns="0" bIns="0" rtlCol="0" anchor="ctr"/>
          <a:lstStyle/>
          <a:p>
            <a:pPr algn="ctr"/>
            <a:r>
              <a:rPr lang="en-US" altLang="ja-JP" sz="817" dirty="0">
                <a:solidFill>
                  <a:srgbClr val="555555"/>
                </a:solidFill>
                <a:latin typeface="Meiryo UI" pitchFamily="34" charset="0"/>
                <a:ea typeface="Meiryo UI" pitchFamily="34" charset="-122"/>
                <a:cs typeface="Meiryo UI" pitchFamily="34" charset="-120"/>
              </a:rPr>
              <a:t>※</a:t>
            </a:r>
            <a:r>
              <a:rPr lang="en-US" sz="817" dirty="0" err="1">
                <a:solidFill>
                  <a:srgbClr val="555555"/>
                </a:solidFill>
                <a:latin typeface="Meiryo UI" pitchFamily="34" charset="0"/>
                <a:ea typeface="Meiryo UI" pitchFamily="34" charset="-122"/>
                <a:cs typeface="Meiryo UI" pitchFamily="34" charset="-120"/>
              </a:rPr>
              <a:t>録音時間の</a:t>
            </a:r>
            <a:endParaRPr lang="en-US" sz="817" dirty="0">
              <a:solidFill>
                <a:srgbClr val="555555"/>
              </a:solidFill>
              <a:latin typeface="Meiryo UI" pitchFamily="34" charset="0"/>
              <a:ea typeface="Meiryo UI" pitchFamily="34" charset="-122"/>
              <a:cs typeface="Meiryo UI" pitchFamily="34" charset="-120"/>
            </a:endParaRPr>
          </a:p>
          <a:p>
            <a:pPr algn="ctr"/>
            <a:r>
              <a:rPr lang="en-US" sz="817" dirty="0">
                <a:solidFill>
                  <a:srgbClr val="555555"/>
                </a:solidFill>
                <a:latin typeface="Meiryo UI" pitchFamily="34" charset="0"/>
                <a:ea typeface="Meiryo UI" pitchFamily="34" charset="-122"/>
                <a:cs typeface="Meiryo UI" pitchFamily="34" charset="-120"/>
              </a:rPr>
              <a:t>約3</a:t>
            </a:r>
            <a:r>
              <a:rPr lang="ja-JP" altLang="en-US" sz="817" dirty="0">
                <a:solidFill>
                  <a:srgbClr val="555555"/>
                </a:solidFill>
                <a:latin typeface="Meiryo UI" pitchFamily="34" charset="0"/>
                <a:ea typeface="Meiryo UI" pitchFamily="34" charset="-122"/>
                <a:cs typeface="Meiryo UI" pitchFamily="34" charset="-120"/>
              </a:rPr>
              <a:t>分の</a:t>
            </a:r>
            <a:r>
              <a:rPr lang="en-US" altLang="ja-JP" sz="817" dirty="0">
                <a:solidFill>
                  <a:srgbClr val="555555"/>
                </a:solidFill>
                <a:latin typeface="Meiryo UI" pitchFamily="34" charset="0"/>
                <a:ea typeface="Meiryo UI" pitchFamily="34" charset="-122"/>
                <a:cs typeface="Meiryo UI" pitchFamily="34" charset="-120"/>
              </a:rPr>
              <a:t>1</a:t>
            </a:r>
            <a:r>
              <a:rPr lang="ja-JP" altLang="en-US" sz="817" dirty="0">
                <a:solidFill>
                  <a:srgbClr val="555555"/>
                </a:solidFill>
                <a:latin typeface="Meiryo UI" pitchFamily="34" charset="0"/>
                <a:ea typeface="Meiryo UI" pitchFamily="34" charset="-122"/>
                <a:cs typeface="Meiryo UI" pitchFamily="34" charset="-120"/>
              </a:rPr>
              <a:t>の時間で文字起こし</a:t>
            </a:r>
            <a:endParaRPr lang="en-US" sz="817" dirty="0"/>
          </a:p>
        </p:txBody>
      </p:sp>
      <p:sp>
        <p:nvSpPr>
          <p:cNvPr id="36" name="Shape 28"/>
          <p:cNvSpPr/>
          <p:nvPr/>
        </p:nvSpPr>
        <p:spPr>
          <a:xfrm>
            <a:off x="5154122" y="1412776"/>
            <a:ext cx="1876307" cy="2896654"/>
          </a:xfrm>
          <a:prstGeom prst="roundRect">
            <a:avLst>
              <a:gd name="adj" fmla="val 3263"/>
            </a:avLst>
          </a:prstGeom>
          <a:solidFill>
            <a:srgbClr val="FFFFFF"/>
          </a:solidFill>
          <a:ln w="12699">
            <a:solidFill>
              <a:srgbClr val="E5E7EB"/>
            </a:solidFill>
            <a:prstDash val="solid"/>
          </a:ln>
          <a:effectLst>
            <a:outerShdw blurRad="139700" dist="101600" dir="5400000" algn="bl" rotWithShape="0">
              <a:srgbClr val="000000">
                <a:alpha val="10000"/>
              </a:srgbClr>
            </a:outerShdw>
          </a:effectLst>
        </p:spPr>
        <p:txBody>
          <a:bodyPr/>
          <a:lstStyle/>
          <a:p>
            <a:endParaRPr lang="ja-JP" altLang="en-US" sz="1502"/>
          </a:p>
        </p:txBody>
      </p:sp>
      <p:sp>
        <p:nvSpPr>
          <p:cNvPr id="37" name="Shape 29"/>
          <p:cNvSpPr/>
          <p:nvPr/>
        </p:nvSpPr>
        <p:spPr>
          <a:xfrm>
            <a:off x="5932873" y="1594595"/>
            <a:ext cx="311334" cy="311334"/>
          </a:xfrm>
          <a:prstGeom prst="ellipse">
            <a:avLst/>
          </a:prstGeom>
          <a:solidFill>
            <a:srgbClr val="0056B3"/>
          </a:solidFill>
          <a:ln/>
          <a:effectLst>
            <a:outerShdw blurRad="63500" dist="38100" dir="5400000" algn="bl" rotWithShape="0">
              <a:srgbClr val="000000">
                <a:alpha val="10000"/>
              </a:srgbClr>
            </a:outerShdw>
          </a:effectLst>
        </p:spPr>
        <p:txBody>
          <a:bodyPr/>
          <a:lstStyle/>
          <a:p>
            <a:endParaRPr lang="ja-JP" altLang="en-US" sz="1502"/>
          </a:p>
        </p:txBody>
      </p:sp>
      <p:sp>
        <p:nvSpPr>
          <p:cNvPr id="38" name="Text 30"/>
          <p:cNvSpPr txBox="1"/>
          <p:nvPr/>
        </p:nvSpPr>
        <p:spPr>
          <a:xfrm>
            <a:off x="6046613" y="1646069"/>
            <a:ext cx="190952" cy="207556"/>
          </a:xfrm>
          <a:prstGeom prst="rect">
            <a:avLst/>
          </a:prstGeom>
          <a:noFill/>
          <a:ln/>
        </p:spPr>
        <p:txBody>
          <a:bodyPr wrap="square" lIns="0" tIns="0" rIns="0" bIns="0" rtlCol="0" anchor="ctr"/>
          <a:lstStyle/>
          <a:p>
            <a:pPr algn="ctr"/>
            <a:r>
              <a:rPr lang="en-US" sz="999" b="1" dirty="0">
                <a:solidFill>
                  <a:srgbClr val="FFFFFF"/>
                </a:solidFill>
                <a:latin typeface="Meiryo UI" pitchFamily="34" charset="0"/>
                <a:ea typeface="Meiryo UI" pitchFamily="34" charset="-122"/>
                <a:cs typeface="Meiryo UI" pitchFamily="34" charset="-120"/>
              </a:rPr>
              <a:t>3</a:t>
            </a:r>
            <a:endParaRPr lang="en-US" sz="999" dirty="0"/>
          </a:p>
        </p:txBody>
      </p:sp>
      <p:sp>
        <p:nvSpPr>
          <p:cNvPr id="39" name="Shape 31"/>
          <p:cNvSpPr/>
          <p:nvPr/>
        </p:nvSpPr>
        <p:spPr>
          <a:xfrm>
            <a:off x="5811660" y="2035445"/>
            <a:ext cx="553760" cy="553760"/>
          </a:xfrm>
          <a:prstGeom prst="ellipse">
            <a:avLst/>
          </a:prstGeom>
          <a:solidFill>
            <a:srgbClr val="F0F7FF"/>
          </a:solidFill>
          <a:ln/>
        </p:spPr>
        <p:txBody>
          <a:bodyPr/>
          <a:lstStyle/>
          <a:p>
            <a:endParaRPr lang="ja-JP" altLang="en-US" sz="1502"/>
          </a:p>
        </p:txBody>
      </p:sp>
      <p:pic>
        <p:nvPicPr>
          <p:cNvPr id="40" name="Image 6" descr="preencoded.png"/>
          <p:cNvPicPr>
            <a:picLocks noChangeAspect="1"/>
          </p:cNvPicPr>
          <p:nvPr/>
        </p:nvPicPr>
        <p:blipFill>
          <a:blip r:embed="rId7"/>
          <a:srcRect/>
          <a:stretch/>
        </p:blipFill>
        <p:spPr>
          <a:xfrm>
            <a:off x="5958610" y="2182395"/>
            <a:ext cx="259030" cy="259030"/>
          </a:xfrm>
          <a:prstGeom prst="rect">
            <a:avLst/>
          </a:prstGeom>
        </p:spPr>
      </p:pic>
      <p:sp>
        <p:nvSpPr>
          <p:cNvPr id="41" name="Shape 32"/>
          <p:cNvSpPr/>
          <p:nvPr/>
        </p:nvSpPr>
        <p:spPr>
          <a:xfrm>
            <a:off x="5291940" y="3020921"/>
            <a:ext cx="1599843" cy="17434"/>
          </a:xfrm>
          <a:prstGeom prst="rect">
            <a:avLst/>
          </a:prstGeom>
          <a:solidFill>
            <a:srgbClr val="F3F4F6"/>
          </a:solidFill>
          <a:ln/>
        </p:spPr>
        <p:txBody>
          <a:bodyPr/>
          <a:lstStyle/>
          <a:p>
            <a:endParaRPr lang="ja-JP" altLang="en-US" sz="1502"/>
          </a:p>
        </p:txBody>
      </p:sp>
      <p:sp>
        <p:nvSpPr>
          <p:cNvPr id="42" name="Text 33"/>
          <p:cNvSpPr txBox="1"/>
          <p:nvPr/>
        </p:nvSpPr>
        <p:spPr>
          <a:xfrm>
            <a:off x="5388245" y="2718719"/>
            <a:ext cx="1518481" cy="224990"/>
          </a:xfrm>
          <a:prstGeom prst="rect">
            <a:avLst/>
          </a:prstGeom>
          <a:noFill/>
          <a:ln/>
        </p:spPr>
        <p:txBody>
          <a:bodyPr wrap="square" lIns="0" tIns="0" rIns="0" bIns="0" rtlCol="0" anchor="ctr"/>
          <a:lstStyle/>
          <a:p>
            <a:pPr algn="ctr"/>
            <a:r>
              <a:rPr lang="en-US" sz="1180" b="1" dirty="0">
                <a:solidFill>
                  <a:srgbClr val="333333"/>
                </a:solidFill>
                <a:latin typeface="Meiryo UI" pitchFamily="34" charset="0"/>
                <a:ea typeface="Meiryo UI" pitchFamily="34" charset="-122"/>
                <a:cs typeface="Meiryo UI" pitchFamily="34" charset="-120"/>
              </a:rPr>
              <a:t>データの確認・修正</a:t>
            </a:r>
            <a:endParaRPr lang="en-US" sz="1180" dirty="0"/>
          </a:p>
        </p:txBody>
      </p:sp>
      <p:sp>
        <p:nvSpPr>
          <p:cNvPr id="43" name="Text 34"/>
          <p:cNvSpPr txBox="1"/>
          <p:nvPr/>
        </p:nvSpPr>
        <p:spPr>
          <a:xfrm>
            <a:off x="5614067" y="3142134"/>
            <a:ext cx="1036120"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Web/アプリで編集</a:t>
            </a:r>
            <a:endParaRPr lang="en-US" sz="817" dirty="0"/>
          </a:p>
        </p:txBody>
      </p:sp>
      <p:sp>
        <p:nvSpPr>
          <p:cNvPr id="44" name="Text 35"/>
          <p:cNvSpPr txBox="1"/>
          <p:nvPr/>
        </p:nvSpPr>
        <p:spPr>
          <a:xfrm>
            <a:off x="5552629" y="3379578"/>
            <a:ext cx="1157333"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テキスト編集・修正</a:t>
            </a:r>
            <a:endParaRPr lang="en-US" sz="817" dirty="0"/>
          </a:p>
        </p:txBody>
      </p:sp>
      <p:sp>
        <p:nvSpPr>
          <p:cNvPr id="45" name="Text 36"/>
          <p:cNvSpPr txBox="1"/>
          <p:nvPr/>
        </p:nvSpPr>
        <p:spPr>
          <a:xfrm>
            <a:off x="5663050" y="3582983"/>
            <a:ext cx="940644"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話者分離の調整</a:t>
            </a:r>
            <a:endParaRPr lang="en-US" sz="817" dirty="0"/>
          </a:p>
        </p:txBody>
      </p:sp>
      <p:sp>
        <p:nvSpPr>
          <p:cNvPr id="46" name="Text 37"/>
          <p:cNvSpPr txBox="1"/>
          <p:nvPr/>
        </p:nvSpPr>
        <p:spPr>
          <a:xfrm>
            <a:off x="5612406" y="3786388"/>
            <a:ext cx="1044422"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AI要約結果の確認</a:t>
            </a:r>
            <a:endParaRPr lang="en-US" sz="817" dirty="0"/>
          </a:p>
        </p:txBody>
      </p:sp>
      <p:sp>
        <p:nvSpPr>
          <p:cNvPr id="47" name="Shape 38"/>
          <p:cNvSpPr/>
          <p:nvPr/>
        </p:nvSpPr>
        <p:spPr>
          <a:xfrm>
            <a:off x="7420634" y="1412776"/>
            <a:ext cx="1876307" cy="2896654"/>
          </a:xfrm>
          <a:prstGeom prst="roundRect">
            <a:avLst>
              <a:gd name="adj" fmla="val 3263"/>
            </a:avLst>
          </a:prstGeom>
          <a:solidFill>
            <a:srgbClr val="FFFFFF"/>
          </a:solidFill>
          <a:ln w="12699">
            <a:solidFill>
              <a:srgbClr val="E5E7EB"/>
            </a:solidFill>
            <a:prstDash val="solid"/>
          </a:ln>
          <a:effectLst>
            <a:outerShdw blurRad="139700" dist="101600" dir="5400000" algn="bl" rotWithShape="0">
              <a:srgbClr val="000000">
                <a:alpha val="10000"/>
              </a:srgbClr>
            </a:outerShdw>
          </a:effectLst>
        </p:spPr>
        <p:txBody>
          <a:bodyPr/>
          <a:lstStyle/>
          <a:p>
            <a:endParaRPr lang="ja-JP" altLang="en-US" sz="1502"/>
          </a:p>
        </p:txBody>
      </p:sp>
      <p:sp>
        <p:nvSpPr>
          <p:cNvPr id="48" name="Shape 39"/>
          <p:cNvSpPr/>
          <p:nvPr/>
        </p:nvSpPr>
        <p:spPr>
          <a:xfrm>
            <a:off x="8199386" y="1594595"/>
            <a:ext cx="311334" cy="311334"/>
          </a:xfrm>
          <a:prstGeom prst="ellipse">
            <a:avLst/>
          </a:prstGeom>
          <a:solidFill>
            <a:srgbClr val="0056B3"/>
          </a:solidFill>
          <a:ln/>
          <a:effectLst>
            <a:outerShdw blurRad="63500" dist="38100" dir="5400000" algn="bl" rotWithShape="0">
              <a:srgbClr val="000000">
                <a:alpha val="10000"/>
              </a:srgbClr>
            </a:outerShdw>
          </a:effectLst>
        </p:spPr>
        <p:txBody>
          <a:bodyPr/>
          <a:lstStyle/>
          <a:p>
            <a:endParaRPr lang="ja-JP" altLang="en-US" sz="1502"/>
          </a:p>
        </p:txBody>
      </p:sp>
      <p:sp>
        <p:nvSpPr>
          <p:cNvPr id="49" name="Text 40"/>
          <p:cNvSpPr txBox="1"/>
          <p:nvPr/>
        </p:nvSpPr>
        <p:spPr>
          <a:xfrm>
            <a:off x="8313125" y="1646069"/>
            <a:ext cx="190952" cy="207556"/>
          </a:xfrm>
          <a:prstGeom prst="rect">
            <a:avLst/>
          </a:prstGeom>
          <a:noFill/>
          <a:ln/>
        </p:spPr>
        <p:txBody>
          <a:bodyPr wrap="square" lIns="0" tIns="0" rIns="0" bIns="0" rtlCol="0" anchor="ctr"/>
          <a:lstStyle/>
          <a:p>
            <a:pPr algn="ctr"/>
            <a:r>
              <a:rPr lang="en-US" sz="999" b="1" dirty="0">
                <a:solidFill>
                  <a:srgbClr val="FFFFFF"/>
                </a:solidFill>
                <a:latin typeface="Meiryo UI" pitchFamily="34" charset="0"/>
                <a:ea typeface="Meiryo UI" pitchFamily="34" charset="-122"/>
                <a:cs typeface="Meiryo UI" pitchFamily="34" charset="-120"/>
              </a:rPr>
              <a:t>4</a:t>
            </a:r>
            <a:endParaRPr lang="en-US" sz="999" dirty="0"/>
          </a:p>
        </p:txBody>
      </p:sp>
      <p:sp>
        <p:nvSpPr>
          <p:cNvPr id="50" name="Shape 41"/>
          <p:cNvSpPr/>
          <p:nvPr/>
        </p:nvSpPr>
        <p:spPr>
          <a:xfrm>
            <a:off x="8078173" y="2035445"/>
            <a:ext cx="553760" cy="553760"/>
          </a:xfrm>
          <a:prstGeom prst="ellipse">
            <a:avLst/>
          </a:prstGeom>
          <a:solidFill>
            <a:srgbClr val="F0F7FF"/>
          </a:solidFill>
          <a:ln/>
        </p:spPr>
        <p:txBody>
          <a:bodyPr/>
          <a:lstStyle/>
          <a:p>
            <a:endParaRPr lang="ja-JP" altLang="en-US" sz="1502"/>
          </a:p>
        </p:txBody>
      </p:sp>
      <p:pic>
        <p:nvPicPr>
          <p:cNvPr id="51" name="Image 7" descr="preencoded.png"/>
          <p:cNvPicPr>
            <a:picLocks noChangeAspect="1"/>
          </p:cNvPicPr>
          <p:nvPr/>
        </p:nvPicPr>
        <p:blipFill>
          <a:blip r:embed="rId8"/>
          <a:srcRect t="-369" b="-369"/>
          <a:stretch/>
        </p:blipFill>
        <p:spPr>
          <a:xfrm>
            <a:off x="8242557" y="2182395"/>
            <a:ext cx="224990" cy="259030"/>
          </a:xfrm>
          <a:prstGeom prst="rect">
            <a:avLst/>
          </a:prstGeom>
        </p:spPr>
      </p:pic>
      <p:sp>
        <p:nvSpPr>
          <p:cNvPr id="52" name="Shape 42"/>
          <p:cNvSpPr/>
          <p:nvPr/>
        </p:nvSpPr>
        <p:spPr>
          <a:xfrm>
            <a:off x="7559282" y="3020921"/>
            <a:ext cx="1599843" cy="17434"/>
          </a:xfrm>
          <a:prstGeom prst="rect">
            <a:avLst/>
          </a:prstGeom>
          <a:solidFill>
            <a:srgbClr val="F3F4F6"/>
          </a:solidFill>
          <a:ln/>
        </p:spPr>
        <p:txBody>
          <a:bodyPr/>
          <a:lstStyle/>
          <a:p>
            <a:endParaRPr lang="ja-JP" altLang="en-US" sz="1502"/>
          </a:p>
        </p:txBody>
      </p:sp>
      <p:sp>
        <p:nvSpPr>
          <p:cNvPr id="53" name="Text 43"/>
          <p:cNvSpPr txBox="1"/>
          <p:nvPr/>
        </p:nvSpPr>
        <p:spPr>
          <a:xfrm>
            <a:off x="8199386" y="2718719"/>
            <a:ext cx="428395" cy="224990"/>
          </a:xfrm>
          <a:prstGeom prst="rect">
            <a:avLst/>
          </a:prstGeom>
          <a:noFill/>
          <a:ln/>
        </p:spPr>
        <p:txBody>
          <a:bodyPr wrap="square" lIns="0" tIns="0" rIns="0" bIns="0" rtlCol="0" anchor="ctr"/>
          <a:lstStyle/>
          <a:p>
            <a:pPr algn="ctr"/>
            <a:r>
              <a:rPr lang="en-US" sz="1180" b="1" dirty="0">
                <a:solidFill>
                  <a:srgbClr val="333333"/>
                </a:solidFill>
                <a:latin typeface="Meiryo UI" pitchFamily="34" charset="0"/>
                <a:ea typeface="Meiryo UI" pitchFamily="34" charset="-122"/>
                <a:cs typeface="Meiryo UI" pitchFamily="34" charset="-120"/>
              </a:rPr>
              <a:t>共有</a:t>
            </a:r>
            <a:endParaRPr lang="en-US" sz="1180" dirty="0"/>
          </a:p>
        </p:txBody>
      </p:sp>
      <p:sp>
        <p:nvSpPr>
          <p:cNvPr id="54" name="Text 44"/>
          <p:cNvSpPr txBox="1"/>
          <p:nvPr/>
        </p:nvSpPr>
        <p:spPr>
          <a:xfrm>
            <a:off x="7961941" y="3142134"/>
            <a:ext cx="880038"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かんたんシェア</a:t>
            </a:r>
            <a:endParaRPr lang="en-US" sz="817" dirty="0"/>
          </a:p>
        </p:txBody>
      </p:sp>
      <p:sp>
        <p:nvSpPr>
          <p:cNvPr id="55" name="Text 45"/>
          <p:cNvSpPr txBox="1"/>
          <p:nvPr/>
        </p:nvSpPr>
        <p:spPr>
          <a:xfrm>
            <a:off x="7879750" y="3379578"/>
            <a:ext cx="1044422"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閲覧用URLの発行</a:t>
            </a:r>
            <a:endParaRPr lang="en-US" sz="817" dirty="0"/>
          </a:p>
        </p:txBody>
      </p:sp>
      <p:sp>
        <p:nvSpPr>
          <p:cNvPr id="56" name="Text 46"/>
          <p:cNvSpPr txBox="1"/>
          <p:nvPr/>
        </p:nvSpPr>
        <p:spPr>
          <a:xfrm>
            <a:off x="7873938" y="3582983"/>
            <a:ext cx="1053555" cy="164384"/>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メールで自動送信</a:t>
            </a:r>
            <a:endParaRPr lang="en-US" sz="817" dirty="0"/>
          </a:p>
        </p:txBody>
      </p:sp>
      <p:sp>
        <p:nvSpPr>
          <p:cNvPr id="57" name="Text 47"/>
          <p:cNvSpPr txBox="1"/>
          <p:nvPr/>
        </p:nvSpPr>
        <p:spPr>
          <a:xfrm>
            <a:off x="7662230" y="3786387"/>
            <a:ext cx="1476970" cy="337902"/>
          </a:xfrm>
          <a:prstGeom prst="rect">
            <a:avLst/>
          </a:prstGeom>
          <a:noFill/>
          <a:ln/>
        </p:spPr>
        <p:txBody>
          <a:bodyPr wrap="square" lIns="0" tIns="0" rIns="0" bIns="0" rtlCol="0" anchor="ctr"/>
          <a:lstStyle/>
          <a:p>
            <a:pPr algn="ctr"/>
            <a:r>
              <a:rPr lang="en-US" sz="817" dirty="0">
                <a:solidFill>
                  <a:srgbClr val="555555"/>
                </a:solidFill>
                <a:latin typeface="Meiryo UI" pitchFamily="34" charset="0"/>
                <a:ea typeface="Meiryo UI" pitchFamily="34" charset="-122"/>
                <a:cs typeface="Meiryo UI" pitchFamily="34" charset="-120"/>
              </a:rPr>
              <a:t>• 外部クラウド連携(OneDrive/Google Drive等)</a:t>
            </a:r>
            <a:endParaRPr lang="en-US" sz="817" dirty="0"/>
          </a:p>
        </p:txBody>
      </p:sp>
      <p:pic>
        <p:nvPicPr>
          <p:cNvPr id="62" name="図 61">
            <a:extLst>
              <a:ext uri="{FF2B5EF4-FFF2-40B4-BE49-F238E27FC236}">
                <a16:creationId xmlns:a16="http://schemas.microsoft.com/office/drawing/2014/main" id="{92291FDB-1FDD-3723-9DCB-EC254697292E}"/>
              </a:ext>
            </a:extLst>
          </p:cNvPr>
          <p:cNvPicPr>
            <a:picLocks noChangeAspect="1"/>
          </p:cNvPicPr>
          <p:nvPr/>
        </p:nvPicPr>
        <p:blipFill>
          <a:blip r:embed="rId9"/>
          <a:stretch>
            <a:fillRect/>
          </a:stretch>
        </p:blipFill>
        <p:spPr>
          <a:xfrm>
            <a:off x="575032" y="4574910"/>
            <a:ext cx="2066401" cy="1070545"/>
          </a:xfrm>
          <a:prstGeom prst="rect">
            <a:avLst/>
          </a:prstGeom>
        </p:spPr>
      </p:pic>
      <p:pic>
        <p:nvPicPr>
          <p:cNvPr id="63" name="図 62">
            <a:extLst>
              <a:ext uri="{FF2B5EF4-FFF2-40B4-BE49-F238E27FC236}">
                <a16:creationId xmlns:a16="http://schemas.microsoft.com/office/drawing/2014/main" id="{6798B96F-1867-8551-3EDA-8448E646002E}"/>
              </a:ext>
            </a:extLst>
          </p:cNvPr>
          <p:cNvPicPr>
            <a:picLocks noChangeAspect="1"/>
          </p:cNvPicPr>
          <p:nvPr/>
        </p:nvPicPr>
        <p:blipFill>
          <a:blip r:embed="rId10"/>
          <a:stretch>
            <a:fillRect/>
          </a:stretch>
        </p:blipFill>
        <p:spPr>
          <a:xfrm>
            <a:off x="5113445" y="4513912"/>
            <a:ext cx="2057288" cy="1241134"/>
          </a:xfrm>
          <a:prstGeom prst="rect">
            <a:avLst/>
          </a:prstGeom>
        </p:spPr>
      </p:pic>
      <p:pic>
        <p:nvPicPr>
          <p:cNvPr id="2" name="図 1">
            <a:extLst>
              <a:ext uri="{FF2B5EF4-FFF2-40B4-BE49-F238E27FC236}">
                <a16:creationId xmlns:a16="http://schemas.microsoft.com/office/drawing/2014/main" id="{E1BC4062-581C-8B5C-0E70-53D63A0E6945}"/>
              </a:ext>
            </a:extLst>
          </p:cNvPr>
          <p:cNvPicPr>
            <a:picLocks noChangeAspect="1"/>
          </p:cNvPicPr>
          <p:nvPr/>
        </p:nvPicPr>
        <p:blipFill>
          <a:blip r:embed="rId11"/>
          <a:stretch>
            <a:fillRect/>
          </a:stretch>
        </p:blipFill>
        <p:spPr>
          <a:xfrm>
            <a:off x="2241424" y="4624159"/>
            <a:ext cx="1223342" cy="904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3922" y="1150691"/>
            <a:ext cx="8846872" cy="17434"/>
          </a:xfrm>
          <a:prstGeom prst="rect">
            <a:avLst/>
          </a:prstGeom>
          <a:solidFill>
            <a:srgbClr val="0056B3"/>
          </a:solidFill>
          <a:ln/>
        </p:spPr>
        <p:txBody>
          <a:bodyPr/>
          <a:lstStyle/>
          <a:p>
            <a:endParaRPr lang="ja-JP" altLang="en-US" sz="1502"/>
          </a:p>
        </p:txBody>
      </p:sp>
      <p:sp>
        <p:nvSpPr>
          <p:cNvPr id="4" name="Text 2"/>
          <p:cNvSpPr txBox="1"/>
          <p:nvPr/>
        </p:nvSpPr>
        <p:spPr>
          <a:xfrm>
            <a:off x="533923" y="346204"/>
            <a:ext cx="1816531"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AutoMemo導入のメリット</a:t>
            </a:r>
            <a:endParaRPr lang="en-US" sz="999" dirty="0"/>
          </a:p>
        </p:txBody>
      </p:sp>
      <p:sp>
        <p:nvSpPr>
          <p:cNvPr id="5" name="Text 3"/>
          <p:cNvSpPr txBox="1"/>
          <p:nvPr/>
        </p:nvSpPr>
        <p:spPr>
          <a:xfrm>
            <a:off x="533923" y="605235"/>
            <a:ext cx="6780443" cy="449982"/>
          </a:xfrm>
          <a:prstGeom prst="rect">
            <a:avLst/>
          </a:prstGeom>
          <a:noFill/>
          <a:ln/>
        </p:spPr>
        <p:txBody>
          <a:bodyPr wrap="square" lIns="0" tIns="0" rIns="0" bIns="0" rtlCol="0" anchor="ctr"/>
          <a:lstStyle/>
          <a:p>
            <a:r>
              <a:rPr lang="en-US" sz="2361" b="1" dirty="0">
                <a:solidFill>
                  <a:srgbClr val="0056B3"/>
                </a:solidFill>
                <a:latin typeface="Meiryo UI" pitchFamily="34" charset="0"/>
                <a:ea typeface="Meiryo UI" pitchFamily="34" charset="-122"/>
                <a:cs typeface="Meiryo UI" pitchFamily="34" charset="-120"/>
              </a:rPr>
              <a:t>議事録作成の自動化とデータ活用で業務を変革</a:t>
            </a:r>
            <a:endParaRPr lang="en-US" sz="2361" dirty="0"/>
          </a:p>
        </p:txBody>
      </p:sp>
      <p:sp>
        <p:nvSpPr>
          <p:cNvPr id="6" name="Shape 4"/>
          <p:cNvSpPr/>
          <p:nvPr/>
        </p:nvSpPr>
        <p:spPr>
          <a:xfrm>
            <a:off x="533922" y="1340813"/>
            <a:ext cx="8846872" cy="440849"/>
          </a:xfrm>
          <a:prstGeom prst="roundRect">
            <a:avLst>
              <a:gd name="adj" fmla="val 14771"/>
            </a:avLst>
          </a:prstGeom>
          <a:solidFill>
            <a:srgbClr val="F0F7FF"/>
          </a:solidFill>
          <a:ln/>
        </p:spPr>
        <p:txBody>
          <a:bodyPr/>
          <a:lstStyle/>
          <a:p>
            <a:endParaRPr lang="ja-JP" altLang="en-US" sz="1502"/>
          </a:p>
        </p:txBody>
      </p:sp>
      <p:sp>
        <p:nvSpPr>
          <p:cNvPr id="7" name="Shape 5"/>
          <p:cNvSpPr/>
          <p:nvPr/>
        </p:nvSpPr>
        <p:spPr>
          <a:xfrm>
            <a:off x="533923" y="1340813"/>
            <a:ext cx="51474" cy="440849"/>
          </a:xfrm>
          <a:prstGeom prst="rect">
            <a:avLst/>
          </a:prstGeom>
          <a:solidFill>
            <a:srgbClr val="0056B3"/>
          </a:solidFill>
          <a:ln/>
        </p:spPr>
        <p:txBody>
          <a:bodyPr/>
          <a:lstStyle/>
          <a:p>
            <a:endParaRPr lang="ja-JP" altLang="en-US" sz="1502"/>
          </a:p>
        </p:txBody>
      </p:sp>
      <p:sp>
        <p:nvSpPr>
          <p:cNvPr id="8" name="Text 6"/>
          <p:cNvSpPr txBox="1"/>
          <p:nvPr/>
        </p:nvSpPr>
        <p:spPr>
          <a:xfrm>
            <a:off x="758914" y="1444591"/>
            <a:ext cx="7415565" cy="224990"/>
          </a:xfrm>
          <a:prstGeom prst="rect">
            <a:avLst/>
          </a:prstGeom>
          <a:noFill/>
          <a:ln/>
        </p:spPr>
        <p:txBody>
          <a:bodyPr wrap="square" lIns="0" tIns="0" rIns="0" bIns="0" rtlCol="0" anchor="ctr"/>
          <a:lstStyle/>
          <a:p>
            <a:r>
              <a:rPr lang="en-US" sz="1180" b="1" dirty="0">
                <a:solidFill>
                  <a:srgbClr val="0056B3"/>
                </a:solidFill>
                <a:latin typeface="Meiryo UI" pitchFamily="34" charset="0"/>
                <a:ea typeface="Meiryo UI" pitchFamily="34" charset="-122"/>
                <a:cs typeface="Meiryo UI" pitchFamily="34" charset="-120"/>
              </a:rPr>
              <a:t>従来の「文字起こし」の負担をゼロにするだけでなく、会議データを「資産」として活用可能にします。</a:t>
            </a:r>
            <a:endParaRPr lang="en-US" sz="1180" dirty="0"/>
          </a:p>
        </p:txBody>
      </p:sp>
      <p:sp>
        <p:nvSpPr>
          <p:cNvPr id="9" name="Shape 7"/>
          <p:cNvSpPr/>
          <p:nvPr/>
        </p:nvSpPr>
        <p:spPr>
          <a:xfrm>
            <a:off x="533923" y="1954349"/>
            <a:ext cx="2862614" cy="1677883"/>
          </a:xfrm>
          <a:prstGeom prst="roundRect">
            <a:avLst>
              <a:gd name="adj" fmla="val 2551"/>
            </a:avLst>
          </a:prstGeom>
          <a:solidFill>
            <a:srgbClr val="FFFFFF"/>
          </a:solidFill>
          <a:ln w="12699">
            <a:solidFill>
              <a:srgbClr val="E5E7EB"/>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10" name="Shape 8"/>
          <p:cNvSpPr/>
          <p:nvPr/>
        </p:nvSpPr>
        <p:spPr>
          <a:xfrm>
            <a:off x="698308" y="2118734"/>
            <a:ext cx="346204" cy="346204"/>
          </a:xfrm>
          <a:prstGeom prst="ellipse">
            <a:avLst/>
          </a:prstGeom>
          <a:solidFill>
            <a:srgbClr val="E0F2FE"/>
          </a:solidFill>
          <a:ln/>
        </p:spPr>
        <p:txBody>
          <a:bodyPr/>
          <a:lstStyle/>
          <a:p>
            <a:endParaRPr lang="ja-JP" altLang="en-US" sz="1502"/>
          </a:p>
        </p:txBody>
      </p:sp>
      <p:pic>
        <p:nvPicPr>
          <p:cNvPr id="11" name="Image 0" descr="preencoded.png"/>
          <p:cNvPicPr>
            <a:picLocks noChangeAspect="1"/>
          </p:cNvPicPr>
          <p:nvPr/>
        </p:nvPicPr>
        <p:blipFill>
          <a:blip r:embed="rId3"/>
          <a:srcRect/>
          <a:stretch/>
        </p:blipFill>
        <p:spPr>
          <a:xfrm>
            <a:off x="792953" y="2214210"/>
            <a:ext cx="155252" cy="155252"/>
          </a:xfrm>
          <a:prstGeom prst="rect">
            <a:avLst/>
          </a:prstGeom>
        </p:spPr>
      </p:pic>
      <p:sp>
        <p:nvSpPr>
          <p:cNvPr id="12" name="Shape 9"/>
          <p:cNvSpPr/>
          <p:nvPr/>
        </p:nvSpPr>
        <p:spPr>
          <a:xfrm>
            <a:off x="698308" y="2836878"/>
            <a:ext cx="2533845" cy="17434"/>
          </a:xfrm>
          <a:prstGeom prst="rect">
            <a:avLst/>
          </a:prstGeom>
          <a:solidFill>
            <a:srgbClr val="F3F4F6"/>
          </a:solidFill>
          <a:ln/>
        </p:spPr>
        <p:txBody>
          <a:bodyPr/>
          <a:lstStyle/>
          <a:p>
            <a:endParaRPr lang="ja-JP" altLang="en-US" sz="1502"/>
          </a:p>
        </p:txBody>
      </p:sp>
      <p:pic>
        <p:nvPicPr>
          <p:cNvPr id="13" name="Image 1" descr="preencoded.png"/>
          <p:cNvPicPr>
            <a:picLocks noChangeAspect="1"/>
          </p:cNvPicPr>
          <p:nvPr/>
        </p:nvPicPr>
        <p:blipFill>
          <a:blip r:embed="rId4"/>
          <a:srcRect l="-1031" r="-1031"/>
          <a:stretch/>
        </p:blipFill>
        <p:spPr>
          <a:xfrm>
            <a:off x="698308" y="2596113"/>
            <a:ext cx="138648" cy="155252"/>
          </a:xfrm>
          <a:prstGeom prst="rect">
            <a:avLst/>
          </a:prstGeom>
        </p:spPr>
      </p:pic>
      <p:sp>
        <p:nvSpPr>
          <p:cNvPr id="14" name="Text 10"/>
          <p:cNvSpPr txBox="1"/>
          <p:nvPr/>
        </p:nvSpPr>
        <p:spPr>
          <a:xfrm>
            <a:off x="905864" y="2551280"/>
            <a:ext cx="1518481"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議事録の作成を時短</a:t>
            </a:r>
            <a:endParaRPr lang="en-US" sz="1180" dirty="0"/>
          </a:p>
        </p:txBody>
      </p:sp>
      <p:sp>
        <p:nvSpPr>
          <p:cNvPr id="15" name="Text 11"/>
          <p:cNvSpPr txBox="1"/>
          <p:nvPr/>
        </p:nvSpPr>
        <p:spPr>
          <a:xfrm>
            <a:off x="698308" y="2923220"/>
            <a:ext cx="2625170" cy="536325"/>
          </a:xfrm>
          <a:prstGeom prst="rect">
            <a:avLst/>
          </a:prstGeom>
          <a:noFill/>
          <a:ln/>
        </p:spPr>
        <p:txBody>
          <a:bodyPr wrap="square" lIns="0" tIns="0" rIns="0" bIns="0" rtlCol="0" anchor="ctr"/>
          <a:lstStyle/>
          <a:p>
            <a:r>
              <a:rPr lang="en-US" sz="908" dirty="0">
                <a:solidFill>
                  <a:srgbClr val="666666"/>
                </a:solidFill>
                <a:latin typeface="Meiryo UI" pitchFamily="34" charset="0"/>
                <a:ea typeface="Meiryo UI" pitchFamily="34" charset="-122"/>
                <a:cs typeface="Meiryo UI" pitchFamily="34" charset="-120"/>
              </a:rPr>
              <a:t>時間がかかる文字起こし作業をAIに完全おまかせ。録音時間の約1/3の時間でテキスト化が完了し、業務効率を劇的に改善します。</a:t>
            </a:r>
            <a:endParaRPr lang="en-US" sz="908" dirty="0"/>
          </a:p>
        </p:txBody>
      </p:sp>
      <p:sp>
        <p:nvSpPr>
          <p:cNvPr id="16" name="Shape 12"/>
          <p:cNvSpPr/>
          <p:nvPr/>
        </p:nvSpPr>
        <p:spPr>
          <a:xfrm>
            <a:off x="3524391" y="1954349"/>
            <a:ext cx="2862614" cy="1677883"/>
          </a:xfrm>
          <a:prstGeom prst="roundRect">
            <a:avLst>
              <a:gd name="adj" fmla="val 2551"/>
            </a:avLst>
          </a:prstGeom>
          <a:solidFill>
            <a:srgbClr val="FFFFFF"/>
          </a:solidFill>
          <a:ln w="12699">
            <a:solidFill>
              <a:srgbClr val="E5E7EB"/>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17" name="Shape 13"/>
          <p:cNvSpPr/>
          <p:nvPr/>
        </p:nvSpPr>
        <p:spPr>
          <a:xfrm>
            <a:off x="3688776" y="2118734"/>
            <a:ext cx="346204" cy="346204"/>
          </a:xfrm>
          <a:prstGeom prst="ellipse">
            <a:avLst/>
          </a:prstGeom>
          <a:solidFill>
            <a:srgbClr val="E0F2FE"/>
          </a:solidFill>
          <a:ln/>
        </p:spPr>
        <p:txBody>
          <a:bodyPr/>
          <a:lstStyle/>
          <a:p>
            <a:endParaRPr lang="ja-JP" altLang="en-US" sz="1502"/>
          </a:p>
        </p:txBody>
      </p:sp>
      <p:pic>
        <p:nvPicPr>
          <p:cNvPr id="18" name="Image 2" descr="preencoded.png"/>
          <p:cNvPicPr>
            <a:picLocks noChangeAspect="1"/>
          </p:cNvPicPr>
          <p:nvPr/>
        </p:nvPicPr>
        <p:blipFill>
          <a:blip r:embed="rId5"/>
          <a:srcRect l="-2050" r="-2050"/>
          <a:stretch/>
        </p:blipFill>
        <p:spPr>
          <a:xfrm>
            <a:off x="3800856" y="2214210"/>
            <a:ext cx="121212" cy="155252"/>
          </a:xfrm>
          <a:prstGeom prst="rect">
            <a:avLst/>
          </a:prstGeom>
        </p:spPr>
      </p:pic>
      <p:sp>
        <p:nvSpPr>
          <p:cNvPr id="19" name="Shape 14"/>
          <p:cNvSpPr/>
          <p:nvPr/>
        </p:nvSpPr>
        <p:spPr>
          <a:xfrm>
            <a:off x="3688776" y="2836878"/>
            <a:ext cx="2533845" cy="17434"/>
          </a:xfrm>
          <a:prstGeom prst="rect">
            <a:avLst/>
          </a:prstGeom>
          <a:solidFill>
            <a:srgbClr val="F3F4F6"/>
          </a:solidFill>
          <a:ln/>
        </p:spPr>
        <p:txBody>
          <a:bodyPr/>
          <a:lstStyle/>
          <a:p>
            <a:endParaRPr lang="ja-JP" altLang="en-US" sz="1502"/>
          </a:p>
        </p:txBody>
      </p:sp>
      <p:pic>
        <p:nvPicPr>
          <p:cNvPr id="20" name="Image 3" descr="preencoded.png"/>
          <p:cNvPicPr>
            <a:picLocks noChangeAspect="1"/>
          </p:cNvPicPr>
          <p:nvPr/>
        </p:nvPicPr>
        <p:blipFill>
          <a:blip r:embed="rId4"/>
          <a:srcRect l="-1031" r="-1031"/>
          <a:stretch/>
        </p:blipFill>
        <p:spPr>
          <a:xfrm>
            <a:off x="3688776" y="2596113"/>
            <a:ext cx="138648" cy="155252"/>
          </a:xfrm>
          <a:prstGeom prst="rect">
            <a:avLst/>
          </a:prstGeom>
        </p:spPr>
      </p:pic>
      <p:sp>
        <p:nvSpPr>
          <p:cNvPr id="21" name="Text 15"/>
          <p:cNvSpPr txBox="1"/>
          <p:nvPr/>
        </p:nvSpPr>
        <p:spPr>
          <a:xfrm>
            <a:off x="3896331" y="2551280"/>
            <a:ext cx="1362398"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正しい情報を伝達</a:t>
            </a:r>
            <a:endParaRPr lang="en-US" sz="1180" dirty="0"/>
          </a:p>
        </p:txBody>
      </p:sp>
      <p:sp>
        <p:nvSpPr>
          <p:cNvPr id="22" name="Text 16"/>
          <p:cNvSpPr txBox="1"/>
          <p:nvPr/>
        </p:nvSpPr>
        <p:spPr>
          <a:xfrm>
            <a:off x="3688775" y="2923220"/>
            <a:ext cx="2512259" cy="536325"/>
          </a:xfrm>
          <a:prstGeom prst="rect">
            <a:avLst/>
          </a:prstGeom>
          <a:noFill/>
          <a:ln/>
        </p:spPr>
        <p:txBody>
          <a:bodyPr wrap="square" lIns="0" tIns="0" rIns="0" bIns="0" rtlCol="0" anchor="ctr"/>
          <a:lstStyle/>
          <a:p>
            <a:r>
              <a:rPr lang="en-US" sz="908" dirty="0">
                <a:solidFill>
                  <a:srgbClr val="666666"/>
                </a:solidFill>
                <a:latin typeface="Meiryo UI" pitchFamily="34" charset="0"/>
                <a:ea typeface="Meiryo UI" pitchFamily="34" charset="-122"/>
                <a:cs typeface="Meiryo UI" pitchFamily="34" charset="-120"/>
              </a:rPr>
              <a:t>「言った言わない」問題や担当者間の引き継ぎミスを解決。正確な記録が残ることで、組織内のコミュニケーションロスを防ぎます。</a:t>
            </a:r>
            <a:endParaRPr lang="en-US" sz="908" dirty="0"/>
          </a:p>
        </p:txBody>
      </p:sp>
      <p:sp>
        <p:nvSpPr>
          <p:cNvPr id="23" name="Shape 17"/>
          <p:cNvSpPr/>
          <p:nvPr/>
        </p:nvSpPr>
        <p:spPr>
          <a:xfrm>
            <a:off x="6514860" y="1954349"/>
            <a:ext cx="2862614" cy="1677883"/>
          </a:xfrm>
          <a:prstGeom prst="roundRect">
            <a:avLst>
              <a:gd name="adj" fmla="val 2551"/>
            </a:avLst>
          </a:prstGeom>
          <a:solidFill>
            <a:srgbClr val="FFFFFF"/>
          </a:solidFill>
          <a:ln w="12699">
            <a:solidFill>
              <a:srgbClr val="E5E7EB"/>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24" name="Shape 18"/>
          <p:cNvSpPr/>
          <p:nvPr/>
        </p:nvSpPr>
        <p:spPr>
          <a:xfrm>
            <a:off x="6679244" y="2118734"/>
            <a:ext cx="346204" cy="346204"/>
          </a:xfrm>
          <a:prstGeom prst="ellipse">
            <a:avLst/>
          </a:prstGeom>
          <a:solidFill>
            <a:srgbClr val="E0F2FE"/>
          </a:solidFill>
          <a:ln/>
        </p:spPr>
        <p:txBody>
          <a:bodyPr/>
          <a:lstStyle/>
          <a:p>
            <a:endParaRPr lang="ja-JP" altLang="en-US" sz="1502"/>
          </a:p>
        </p:txBody>
      </p:sp>
      <p:pic>
        <p:nvPicPr>
          <p:cNvPr id="25" name="Image 4" descr="preencoded.png"/>
          <p:cNvPicPr>
            <a:picLocks noChangeAspect="1"/>
          </p:cNvPicPr>
          <p:nvPr/>
        </p:nvPicPr>
        <p:blipFill>
          <a:blip r:embed="rId6"/>
          <a:srcRect/>
          <a:stretch/>
        </p:blipFill>
        <p:spPr>
          <a:xfrm>
            <a:off x="6774720" y="2214210"/>
            <a:ext cx="155252" cy="155252"/>
          </a:xfrm>
          <a:prstGeom prst="rect">
            <a:avLst/>
          </a:prstGeom>
        </p:spPr>
      </p:pic>
      <p:sp>
        <p:nvSpPr>
          <p:cNvPr id="26" name="Shape 19"/>
          <p:cNvSpPr/>
          <p:nvPr/>
        </p:nvSpPr>
        <p:spPr>
          <a:xfrm>
            <a:off x="6679245" y="2836878"/>
            <a:ext cx="2533845" cy="17434"/>
          </a:xfrm>
          <a:prstGeom prst="rect">
            <a:avLst/>
          </a:prstGeom>
          <a:solidFill>
            <a:srgbClr val="F3F4F6"/>
          </a:solidFill>
          <a:ln/>
        </p:spPr>
        <p:txBody>
          <a:bodyPr/>
          <a:lstStyle/>
          <a:p>
            <a:endParaRPr lang="ja-JP" altLang="en-US" sz="1502"/>
          </a:p>
        </p:txBody>
      </p:sp>
      <p:pic>
        <p:nvPicPr>
          <p:cNvPr id="27" name="Image 5" descr="preencoded.png"/>
          <p:cNvPicPr>
            <a:picLocks noChangeAspect="1"/>
          </p:cNvPicPr>
          <p:nvPr/>
        </p:nvPicPr>
        <p:blipFill>
          <a:blip r:embed="rId4"/>
          <a:srcRect l="-1031" r="-1031"/>
          <a:stretch/>
        </p:blipFill>
        <p:spPr>
          <a:xfrm>
            <a:off x="6679244" y="2596113"/>
            <a:ext cx="138648" cy="155252"/>
          </a:xfrm>
          <a:prstGeom prst="rect">
            <a:avLst/>
          </a:prstGeom>
        </p:spPr>
      </p:pic>
      <p:sp>
        <p:nvSpPr>
          <p:cNvPr id="28" name="Text 20"/>
          <p:cNvSpPr txBox="1"/>
          <p:nvPr/>
        </p:nvSpPr>
        <p:spPr>
          <a:xfrm>
            <a:off x="6886800" y="2551280"/>
            <a:ext cx="895813"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高い検索性</a:t>
            </a:r>
            <a:endParaRPr lang="en-US" sz="1180" dirty="0"/>
          </a:p>
        </p:txBody>
      </p:sp>
      <p:sp>
        <p:nvSpPr>
          <p:cNvPr id="29" name="Text 21"/>
          <p:cNvSpPr txBox="1"/>
          <p:nvPr/>
        </p:nvSpPr>
        <p:spPr>
          <a:xfrm>
            <a:off x="6679244" y="2923220"/>
            <a:ext cx="2625170" cy="536325"/>
          </a:xfrm>
          <a:prstGeom prst="rect">
            <a:avLst/>
          </a:prstGeom>
          <a:noFill/>
          <a:ln/>
        </p:spPr>
        <p:txBody>
          <a:bodyPr wrap="square" lIns="0" tIns="0" rIns="0" bIns="0" rtlCol="0" anchor="ctr"/>
          <a:lstStyle/>
          <a:p>
            <a:r>
              <a:rPr lang="en-US" sz="908" dirty="0">
                <a:solidFill>
                  <a:srgbClr val="666666"/>
                </a:solidFill>
                <a:latin typeface="Meiryo UI" pitchFamily="34" charset="0"/>
                <a:ea typeface="Meiryo UI" pitchFamily="34" charset="-122"/>
                <a:cs typeface="Meiryo UI" pitchFamily="34" charset="-120"/>
              </a:rPr>
              <a:t>音声データをテキスト化して保管するため、キーワード検索が可能に。「あの時の発言」を膨大な過去データから一瞬で見つけ出せます。</a:t>
            </a:r>
            <a:endParaRPr lang="en-US" sz="908" dirty="0"/>
          </a:p>
        </p:txBody>
      </p:sp>
      <p:sp>
        <p:nvSpPr>
          <p:cNvPr id="30" name="Shape 22"/>
          <p:cNvSpPr/>
          <p:nvPr/>
        </p:nvSpPr>
        <p:spPr>
          <a:xfrm>
            <a:off x="533923" y="3761747"/>
            <a:ext cx="4358678" cy="1677883"/>
          </a:xfrm>
          <a:prstGeom prst="roundRect">
            <a:avLst>
              <a:gd name="adj" fmla="val 2551"/>
            </a:avLst>
          </a:prstGeom>
          <a:solidFill>
            <a:srgbClr val="FAFCFF"/>
          </a:solidFill>
          <a:ln w="12699">
            <a:solidFill>
              <a:srgbClr val="DBEAFE"/>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31" name="Shape 23"/>
          <p:cNvSpPr/>
          <p:nvPr/>
        </p:nvSpPr>
        <p:spPr>
          <a:xfrm>
            <a:off x="698308" y="3926133"/>
            <a:ext cx="346204" cy="346204"/>
          </a:xfrm>
          <a:prstGeom prst="ellipse">
            <a:avLst/>
          </a:prstGeom>
          <a:solidFill>
            <a:srgbClr val="E0E7FF"/>
          </a:solidFill>
          <a:ln/>
        </p:spPr>
        <p:txBody>
          <a:bodyPr/>
          <a:lstStyle/>
          <a:p>
            <a:endParaRPr lang="ja-JP" altLang="en-US" sz="1502"/>
          </a:p>
        </p:txBody>
      </p:sp>
      <p:pic>
        <p:nvPicPr>
          <p:cNvPr id="32" name="Image 6" descr="preencoded.png"/>
          <p:cNvPicPr>
            <a:picLocks noChangeAspect="1"/>
          </p:cNvPicPr>
          <p:nvPr/>
        </p:nvPicPr>
        <p:blipFill>
          <a:blip r:embed="rId7"/>
          <a:srcRect/>
          <a:stretch/>
        </p:blipFill>
        <p:spPr>
          <a:xfrm>
            <a:off x="792953" y="4021609"/>
            <a:ext cx="155252" cy="155252"/>
          </a:xfrm>
          <a:prstGeom prst="rect">
            <a:avLst/>
          </a:prstGeom>
        </p:spPr>
      </p:pic>
      <p:sp>
        <p:nvSpPr>
          <p:cNvPr id="33" name="Shape 24"/>
          <p:cNvSpPr/>
          <p:nvPr/>
        </p:nvSpPr>
        <p:spPr>
          <a:xfrm>
            <a:off x="698307" y="4644277"/>
            <a:ext cx="4029910" cy="17434"/>
          </a:xfrm>
          <a:prstGeom prst="rect">
            <a:avLst/>
          </a:prstGeom>
          <a:solidFill>
            <a:srgbClr val="F3F4F6"/>
          </a:solidFill>
          <a:ln/>
        </p:spPr>
        <p:txBody>
          <a:bodyPr/>
          <a:lstStyle/>
          <a:p>
            <a:endParaRPr lang="ja-JP" altLang="en-US" sz="1502"/>
          </a:p>
        </p:txBody>
      </p:sp>
      <p:pic>
        <p:nvPicPr>
          <p:cNvPr id="34" name="Image 7" descr="preencoded.png"/>
          <p:cNvPicPr>
            <a:picLocks noChangeAspect="1"/>
          </p:cNvPicPr>
          <p:nvPr/>
        </p:nvPicPr>
        <p:blipFill>
          <a:blip r:embed="rId4"/>
          <a:srcRect l="-1031" r="-1031"/>
          <a:stretch/>
        </p:blipFill>
        <p:spPr>
          <a:xfrm>
            <a:off x="698308" y="4403512"/>
            <a:ext cx="138648" cy="155252"/>
          </a:xfrm>
          <a:prstGeom prst="rect">
            <a:avLst/>
          </a:prstGeom>
        </p:spPr>
      </p:pic>
      <p:sp>
        <p:nvSpPr>
          <p:cNvPr id="35" name="Text 25"/>
          <p:cNvSpPr txBox="1"/>
          <p:nvPr/>
        </p:nvSpPr>
        <p:spPr>
          <a:xfrm>
            <a:off x="905864" y="4358679"/>
            <a:ext cx="1207147" cy="224990"/>
          </a:xfrm>
          <a:prstGeom prst="rect">
            <a:avLst/>
          </a:prstGeom>
          <a:noFill/>
          <a:ln/>
        </p:spPr>
        <p:txBody>
          <a:bodyPr wrap="square" lIns="0" tIns="0" rIns="0" bIns="0" rtlCol="0" anchor="ctr"/>
          <a:lstStyle/>
          <a:p>
            <a:r>
              <a:rPr lang="en-US" sz="1180" b="1" dirty="0">
                <a:solidFill>
                  <a:srgbClr val="1E3A8A"/>
                </a:solidFill>
                <a:latin typeface="Meiryo UI" pitchFamily="34" charset="0"/>
                <a:ea typeface="Meiryo UI" pitchFamily="34" charset="-122"/>
                <a:cs typeface="Meiryo UI" pitchFamily="34" charset="-120"/>
              </a:rPr>
              <a:t>生成AIでの活用</a:t>
            </a:r>
            <a:endParaRPr lang="en-US" sz="1180" dirty="0"/>
          </a:p>
        </p:txBody>
      </p:sp>
      <p:sp>
        <p:nvSpPr>
          <p:cNvPr id="36" name="Text 26"/>
          <p:cNvSpPr txBox="1"/>
          <p:nvPr/>
        </p:nvSpPr>
        <p:spPr>
          <a:xfrm>
            <a:off x="698307" y="4730620"/>
            <a:ext cx="4068930" cy="355336"/>
          </a:xfrm>
          <a:prstGeom prst="rect">
            <a:avLst/>
          </a:prstGeom>
          <a:noFill/>
          <a:ln/>
        </p:spPr>
        <p:txBody>
          <a:bodyPr wrap="square" lIns="0" tIns="0" rIns="0" bIns="0" rtlCol="0" anchor="ctr"/>
          <a:lstStyle/>
          <a:p>
            <a:r>
              <a:rPr lang="en-US" sz="908" dirty="0" err="1">
                <a:solidFill>
                  <a:srgbClr val="666666"/>
                </a:solidFill>
                <a:latin typeface="Meiryo UI" pitchFamily="34" charset="0"/>
                <a:ea typeface="Meiryo UI" pitchFamily="34" charset="-122"/>
                <a:cs typeface="Meiryo UI" pitchFamily="34" charset="-120"/>
              </a:rPr>
              <a:t>会議や商談の記録を資産化。過去の知見を社内FAQシステムや意思決定</a:t>
            </a:r>
            <a:r>
              <a:rPr lang="en-US" sz="908" dirty="0">
                <a:solidFill>
                  <a:srgbClr val="666666"/>
                </a:solidFill>
                <a:latin typeface="Meiryo UI" pitchFamily="34" charset="0"/>
                <a:ea typeface="Meiryo UI" pitchFamily="34" charset="-122"/>
                <a:cs typeface="Meiryo UI" pitchFamily="34" charset="-120"/>
              </a:rPr>
              <a:t>、</a:t>
            </a:r>
          </a:p>
          <a:p>
            <a:r>
              <a:rPr lang="en-US" sz="908" dirty="0" err="1">
                <a:solidFill>
                  <a:srgbClr val="666666"/>
                </a:solidFill>
                <a:latin typeface="Meiryo UI" pitchFamily="34" charset="0"/>
                <a:ea typeface="Meiryo UI" pitchFamily="34" charset="-122"/>
                <a:cs typeface="Meiryo UI" pitchFamily="34" charset="-120"/>
              </a:rPr>
              <a:t>資料作成の素材としてAIで二次利用し、組織の知恵として活用できます</a:t>
            </a:r>
            <a:r>
              <a:rPr lang="en-US" sz="908" dirty="0">
                <a:solidFill>
                  <a:srgbClr val="666666"/>
                </a:solidFill>
                <a:latin typeface="Meiryo UI" pitchFamily="34" charset="0"/>
                <a:ea typeface="Meiryo UI" pitchFamily="34" charset="-122"/>
                <a:cs typeface="Meiryo UI" pitchFamily="34" charset="-120"/>
              </a:rPr>
              <a:t>。</a:t>
            </a:r>
            <a:endParaRPr lang="en-US" sz="908" dirty="0"/>
          </a:p>
        </p:txBody>
      </p:sp>
      <p:sp>
        <p:nvSpPr>
          <p:cNvPr id="37" name="Shape 27"/>
          <p:cNvSpPr/>
          <p:nvPr/>
        </p:nvSpPr>
        <p:spPr>
          <a:xfrm>
            <a:off x="5019626" y="3761747"/>
            <a:ext cx="4358678" cy="1677883"/>
          </a:xfrm>
          <a:prstGeom prst="roundRect">
            <a:avLst>
              <a:gd name="adj" fmla="val 2551"/>
            </a:avLst>
          </a:prstGeom>
          <a:solidFill>
            <a:srgbClr val="FFFFFF"/>
          </a:solidFill>
          <a:ln w="12699">
            <a:solidFill>
              <a:srgbClr val="E5E7EB"/>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38" name="Shape 28"/>
          <p:cNvSpPr/>
          <p:nvPr/>
        </p:nvSpPr>
        <p:spPr>
          <a:xfrm>
            <a:off x="5184010" y="3926133"/>
            <a:ext cx="346204" cy="346204"/>
          </a:xfrm>
          <a:prstGeom prst="ellipse">
            <a:avLst/>
          </a:prstGeom>
          <a:solidFill>
            <a:srgbClr val="E0F2FE"/>
          </a:solidFill>
          <a:ln/>
        </p:spPr>
        <p:txBody>
          <a:bodyPr/>
          <a:lstStyle/>
          <a:p>
            <a:endParaRPr lang="ja-JP" altLang="en-US" sz="1502"/>
          </a:p>
        </p:txBody>
      </p:sp>
      <p:pic>
        <p:nvPicPr>
          <p:cNvPr id="39" name="Image 8" descr="preencoded.png"/>
          <p:cNvPicPr>
            <a:picLocks noChangeAspect="1"/>
          </p:cNvPicPr>
          <p:nvPr/>
        </p:nvPicPr>
        <p:blipFill>
          <a:blip r:embed="rId8"/>
          <a:srcRect/>
          <a:stretch/>
        </p:blipFill>
        <p:spPr>
          <a:xfrm>
            <a:off x="5279486" y="4021609"/>
            <a:ext cx="155252" cy="155252"/>
          </a:xfrm>
          <a:prstGeom prst="rect">
            <a:avLst/>
          </a:prstGeom>
        </p:spPr>
      </p:pic>
      <p:sp>
        <p:nvSpPr>
          <p:cNvPr id="40" name="Shape 29"/>
          <p:cNvSpPr/>
          <p:nvPr/>
        </p:nvSpPr>
        <p:spPr>
          <a:xfrm>
            <a:off x="5184010" y="4644277"/>
            <a:ext cx="4029910" cy="17434"/>
          </a:xfrm>
          <a:prstGeom prst="rect">
            <a:avLst/>
          </a:prstGeom>
          <a:solidFill>
            <a:srgbClr val="F3F4F6"/>
          </a:solidFill>
          <a:ln/>
        </p:spPr>
        <p:txBody>
          <a:bodyPr/>
          <a:lstStyle/>
          <a:p>
            <a:endParaRPr lang="ja-JP" altLang="en-US" sz="1502"/>
          </a:p>
        </p:txBody>
      </p:sp>
      <p:pic>
        <p:nvPicPr>
          <p:cNvPr id="41" name="Image 9" descr="preencoded.png"/>
          <p:cNvPicPr>
            <a:picLocks noChangeAspect="1"/>
          </p:cNvPicPr>
          <p:nvPr/>
        </p:nvPicPr>
        <p:blipFill>
          <a:blip r:embed="rId4"/>
          <a:srcRect l="-1031" r="-1031"/>
          <a:stretch/>
        </p:blipFill>
        <p:spPr>
          <a:xfrm>
            <a:off x="5184010" y="4403512"/>
            <a:ext cx="138648" cy="155252"/>
          </a:xfrm>
          <a:prstGeom prst="rect">
            <a:avLst/>
          </a:prstGeom>
        </p:spPr>
      </p:pic>
      <p:sp>
        <p:nvSpPr>
          <p:cNvPr id="42" name="Text 30"/>
          <p:cNvSpPr txBox="1"/>
          <p:nvPr/>
        </p:nvSpPr>
        <p:spPr>
          <a:xfrm>
            <a:off x="5391566" y="4358679"/>
            <a:ext cx="1673732" cy="224990"/>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ストレージ費用を削減</a:t>
            </a:r>
            <a:endParaRPr lang="en-US" sz="1180" dirty="0"/>
          </a:p>
        </p:txBody>
      </p:sp>
      <p:sp>
        <p:nvSpPr>
          <p:cNvPr id="43" name="Text 31"/>
          <p:cNvSpPr txBox="1"/>
          <p:nvPr/>
        </p:nvSpPr>
        <p:spPr>
          <a:xfrm>
            <a:off x="5184011" y="4730619"/>
            <a:ext cx="4086365" cy="536325"/>
          </a:xfrm>
          <a:prstGeom prst="rect">
            <a:avLst/>
          </a:prstGeom>
          <a:noFill/>
          <a:ln/>
        </p:spPr>
        <p:txBody>
          <a:bodyPr wrap="square" lIns="0" tIns="0" rIns="0" bIns="0" rtlCol="0" anchor="ctr"/>
          <a:lstStyle/>
          <a:p>
            <a:r>
              <a:rPr lang="en-US" sz="908" dirty="0" err="1">
                <a:solidFill>
                  <a:srgbClr val="666666"/>
                </a:solidFill>
                <a:latin typeface="Meiryo UI" pitchFamily="34" charset="0"/>
                <a:ea typeface="Meiryo UI" pitchFamily="34" charset="-122"/>
                <a:cs typeface="Meiryo UI" pitchFamily="34" charset="-120"/>
              </a:rPr>
              <a:t>容量の大きい録画（動画）データではなく、音声＋文字起こしデータで保存することで</a:t>
            </a:r>
            <a:r>
              <a:rPr lang="en-US" sz="908" dirty="0">
                <a:solidFill>
                  <a:srgbClr val="666666"/>
                </a:solidFill>
                <a:latin typeface="Meiryo UI" pitchFamily="34" charset="0"/>
                <a:ea typeface="Meiryo UI" pitchFamily="34" charset="-122"/>
                <a:cs typeface="Meiryo UI" pitchFamily="34" charset="-120"/>
              </a:rPr>
              <a:t>、</a:t>
            </a:r>
          </a:p>
          <a:p>
            <a:r>
              <a:rPr lang="en-US" sz="908" dirty="0" err="1">
                <a:solidFill>
                  <a:srgbClr val="666666"/>
                </a:solidFill>
                <a:latin typeface="Meiryo UI" pitchFamily="34" charset="0"/>
                <a:ea typeface="Meiryo UI" pitchFamily="34" charset="-122"/>
                <a:cs typeface="Meiryo UI" pitchFamily="34" charset="-120"/>
              </a:rPr>
              <a:t>ストレージコストを大幅に抑えつつ、検索性の高い社内資産として共有可能です</a:t>
            </a:r>
            <a:r>
              <a:rPr lang="en-US" sz="908" dirty="0">
                <a:solidFill>
                  <a:srgbClr val="666666"/>
                </a:solidFill>
                <a:latin typeface="Meiryo UI" pitchFamily="34" charset="0"/>
                <a:ea typeface="Meiryo UI" pitchFamily="34" charset="-122"/>
                <a:cs typeface="Meiryo UI" pitchFamily="34" charset="-120"/>
              </a:rPr>
              <a:t>。</a:t>
            </a:r>
            <a:endParaRPr lang="en-US" sz="908" dirty="0"/>
          </a:p>
        </p:txBody>
      </p:sp>
    </p:spTree>
    <p:extLst>
      <p:ext uri="{BB962C8B-B14F-4D97-AF65-F5344CB8AC3E}">
        <p14:creationId xmlns:p14="http://schemas.microsoft.com/office/powerpoint/2010/main" val="44843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1280207"/>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6" y="432547"/>
            <a:ext cx="1565803" cy="207556"/>
          </a:xfrm>
          <a:prstGeom prst="rect">
            <a:avLst/>
          </a:prstGeom>
          <a:noFill/>
          <a:ln/>
        </p:spPr>
        <p:txBody>
          <a:bodyPr wrap="square" lIns="0" tIns="0" rIns="0" bIns="0" rtlCol="0" anchor="ctr"/>
          <a:lstStyle/>
          <a:p>
            <a:r>
              <a:rPr lang="en-US" sz="999" b="1" dirty="0">
                <a:solidFill>
                  <a:srgbClr val="666666"/>
                </a:solidFill>
                <a:latin typeface="Meiryo UI" pitchFamily="34" charset="0"/>
                <a:ea typeface="Meiryo UI" pitchFamily="34" charset="-122"/>
                <a:cs typeface="Meiryo UI" pitchFamily="34" charset="-120"/>
              </a:rPr>
              <a:t>AutoMemo 新戦略発表</a:t>
            </a:r>
            <a:endParaRPr lang="en-US" sz="999" dirty="0"/>
          </a:p>
        </p:txBody>
      </p:sp>
      <p:sp>
        <p:nvSpPr>
          <p:cNvPr id="5" name="Text 3"/>
          <p:cNvSpPr txBox="1"/>
          <p:nvPr/>
        </p:nvSpPr>
        <p:spPr>
          <a:xfrm>
            <a:off x="620266" y="691578"/>
            <a:ext cx="8621881" cy="449982"/>
          </a:xfrm>
          <a:prstGeom prst="rect">
            <a:avLst/>
          </a:prstGeom>
          <a:noFill/>
          <a:ln/>
        </p:spPr>
        <p:txBody>
          <a:bodyPr wrap="square" lIns="0" tIns="0" rIns="0" bIns="0" rtlCol="0" anchor="ctr"/>
          <a:lstStyle/>
          <a:p>
            <a:r>
              <a:rPr lang="en-US" sz="2361" b="1" dirty="0">
                <a:solidFill>
                  <a:srgbClr val="0056B3"/>
                </a:solidFill>
                <a:latin typeface="Meiryo UI" pitchFamily="34" charset="0"/>
                <a:ea typeface="Meiryo UI" pitchFamily="34" charset="-122"/>
                <a:cs typeface="Meiryo UI" pitchFamily="34" charset="-120"/>
              </a:rPr>
              <a:t>Microsoft 365連携で “AIナレッジプラットフォーム”へ進化</a:t>
            </a:r>
            <a:endParaRPr lang="en-US" sz="2361" dirty="0"/>
          </a:p>
        </p:txBody>
      </p:sp>
      <p:sp>
        <p:nvSpPr>
          <p:cNvPr id="7" name="Text 5"/>
          <p:cNvSpPr txBox="1"/>
          <p:nvPr/>
        </p:nvSpPr>
        <p:spPr>
          <a:xfrm>
            <a:off x="967519" y="1337853"/>
            <a:ext cx="8129558" cy="692408"/>
          </a:xfrm>
          <a:prstGeom prst="rect">
            <a:avLst/>
          </a:prstGeom>
          <a:noFill/>
          <a:ln/>
        </p:spPr>
        <p:txBody>
          <a:bodyPr wrap="square" lIns="0" tIns="0" rIns="0" bIns="0" rtlCol="0" anchor="ctr"/>
          <a:lstStyle/>
          <a:p>
            <a:pPr algn="ctr"/>
            <a:r>
              <a:rPr lang="en-US" sz="1816" b="1" dirty="0">
                <a:solidFill>
                  <a:srgbClr val="333333"/>
                </a:solidFill>
                <a:latin typeface="Meiryo UI" pitchFamily="34" charset="0"/>
                <a:ea typeface="Meiryo UI" pitchFamily="34" charset="-122"/>
                <a:cs typeface="Meiryo UI" pitchFamily="34" charset="-120"/>
              </a:rPr>
              <a:t>生成AI時代に対応した2つの新戦略。 </a:t>
            </a:r>
          </a:p>
          <a:p>
            <a:pPr algn="ctr"/>
            <a:r>
              <a:rPr lang="en-US" sz="1816" b="1" dirty="0" err="1">
                <a:solidFill>
                  <a:srgbClr val="333333"/>
                </a:solidFill>
                <a:latin typeface="Meiryo UI" pitchFamily="34" charset="0"/>
                <a:ea typeface="Meiryo UI" pitchFamily="34" charset="-122"/>
                <a:cs typeface="Meiryo UI" pitchFamily="34" charset="-120"/>
              </a:rPr>
              <a:t>会議データを企業の「資産」として活用する新たな価値を提供します</a:t>
            </a:r>
            <a:r>
              <a:rPr lang="en-US" sz="1816" b="1" dirty="0">
                <a:solidFill>
                  <a:srgbClr val="333333"/>
                </a:solidFill>
                <a:latin typeface="Meiryo UI" pitchFamily="34" charset="0"/>
                <a:ea typeface="Meiryo UI" pitchFamily="34" charset="-122"/>
                <a:cs typeface="Meiryo UI" pitchFamily="34" charset="-120"/>
              </a:rPr>
              <a:t>。</a:t>
            </a:r>
            <a:endParaRPr lang="en-US" sz="1816" dirty="0"/>
          </a:p>
        </p:txBody>
      </p:sp>
      <p:sp>
        <p:nvSpPr>
          <p:cNvPr id="25" name="Shape 16">
            <a:extLst>
              <a:ext uri="{FF2B5EF4-FFF2-40B4-BE49-F238E27FC236}">
                <a16:creationId xmlns:a16="http://schemas.microsoft.com/office/drawing/2014/main" id="{19569CE4-0E1B-2FEF-6DA4-894A03BD4F1A}"/>
              </a:ext>
            </a:extLst>
          </p:cNvPr>
          <p:cNvSpPr/>
          <p:nvPr/>
        </p:nvSpPr>
        <p:spPr>
          <a:xfrm>
            <a:off x="77351" y="2186294"/>
            <a:ext cx="9772193" cy="4239159"/>
          </a:xfrm>
          <a:prstGeom prst="roundRect">
            <a:avLst>
              <a:gd name="adj" fmla="val 1080"/>
            </a:avLst>
          </a:prstGeom>
          <a:solidFill>
            <a:srgbClr val="EFF6FF"/>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26" name="Text 20">
            <a:extLst>
              <a:ext uri="{FF2B5EF4-FFF2-40B4-BE49-F238E27FC236}">
                <a16:creationId xmlns:a16="http://schemas.microsoft.com/office/drawing/2014/main" id="{0DD653B5-4DE1-E980-9E81-C6C26F194752}"/>
              </a:ext>
            </a:extLst>
          </p:cNvPr>
          <p:cNvSpPr txBox="1"/>
          <p:nvPr/>
        </p:nvSpPr>
        <p:spPr>
          <a:xfrm>
            <a:off x="381846" y="2413552"/>
            <a:ext cx="3963010" cy="305410"/>
          </a:xfrm>
          <a:prstGeom prst="rect">
            <a:avLst/>
          </a:prstGeom>
          <a:noFill/>
          <a:ln/>
        </p:spPr>
        <p:txBody>
          <a:bodyPr wrap="square" lIns="0" tIns="0" rIns="0" bIns="0" rtlCol="0" anchor="t"/>
          <a:lstStyle/>
          <a:p>
            <a:pPr marL="0" indent="0" algn="l">
              <a:buNone/>
            </a:pPr>
            <a:r>
              <a:rPr lang="en-US" sz="1700" b="1" dirty="0">
                <a:solidFill>
                  <a:srgbClr val="1E3A8A"/>
                </a:solidFill>
                <a:latin typeface="Meiryo UI" panose="020B0604030504040204" pitchFamily="50" charset="-128"/>
                <a:ea typeface="Meiryo UI" panose="020B0604030504040204" pitchFamily="50" charset="-128"/>
                <a:cs typeface="Noto Sans JP" pitchFamily="34" charset="-120"/>
              </a:rPr>
              <a:t>生成AI活用を加速させる2つの新戦略</a:t>
            </a:r>
            <a:endParaRPr lang="en-US" sz="1700" dirty="0">
              <a:latin typeface="Meiryo UI" panose="020B0604030504040204" pitchFamily="50" charset="-128"/>
              <a:ea typeface="Meiryo UI" panose="020B0604030504040204" pitchFamily="50" charset="-128"/>
            </a:endParaRPr>
          </a:p>
        </p:txBody>
      </p:sp>
      <p:sp>
        <p:nvSpPr>
          <p:cNvPr id="27" name="Shape 21">
            <a:extLst>
              <a:ext uri="{FF2B5EF4-FFF2-40B4-BE49-F238E27FC236}">
                <a16:creationId xmlns:a16="http://schemas.microsoft.com/office/drawing/2014/main" id="{B05AA5F9-3E38-474A-38EF-79CEFFF10683}"/>
              </a:ext>
            </a:extLst>
          </p:cNvPr>
          <p:cNvSpPr/>
          <p:nvPr/>
        </p:nvSpPr>
        <p:spPr>
          <a:xfrm>
            <a:off x="381846" y="2939760"/>
            <a:ext cx="4429354" cy="3181198"/>
          </a:xfrm>
          <a:prstGeom prst="roundRect">
            <a:avLst>
              <a:gd name="adj" fmla="val 1377"/>
            </a:avLst>
          </a:prstGeom>
          <a:solidFill>
            <a:srgbClr val="FFFFFF"/>
          </a:solidFill>
          <a:ln/>
          <a:effectLst>
            <a:outerShdw blurRad="63500" dist="38100" dir="5400000" algn="bl" rotWithShape="0">
              <a:srgbClr val="000000">
                <a:alpha val="10000"/>
              </a:srgbClr>
            </a:outerShdw>
          </a:effectLst>
        </p:spPr>
        <p:txBody>
          <a:bodyPr anchor="t"/>
          <a:lstStyle/>
          <a:p>
            <a:endParaRPr lang="ja-JP" altLang="en-US">
              <a:latin typeface="Meiryo UI" panose="020B0604030504040204" pitchFamily="50" charset="-128"/>
              <a:ea typeface="Meiryo UI" panose="020B0604030504040204" pitchFamily="50" charset="-128"/>
            </a:endParaRPr>
          </a:p>
        </p:txBody>
      </p:sp>
      <p:sp>
        <p:nvSpPr>
          <p:cNvPr id="28" name="Shape 22">
            <a:extLst>
              <a:ext uri="{FF2B5EF4-FFF2-40B4-BE49-F238E27FC236}">
                <a16:creationId xmlns:a16="http://schemas.microsoft.com/office/drawing/2014/main" id="{0B10509C-0262-B7D6-FCCC-4A6453C3AF26}"/>
              </a:ext>
            </a:extLst>
          </p:cNvPr>
          <p:cNvSpPr/>
          <p:nvPr/>
        </p:nvSpPr>
        <p:spPr>
          <a:xfrm>
            <a:off x="381846" y="2939760"/>
            <a:ext cx="75895" cy="3181198"/>
          </a:xfrm>
          <a:prstGeom prst="rect">
            <a:avLst/>
          </a:prstGeom>
          <a:solidFill>
            <a:srgbClr val="3B82F6"/>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29" name="Text 23">
            <a:extLst>
              <a:ext uri="{FF2B5EF4-FFF2-40B4-BE49-F238E27FC236}">
                <a16:creationId xmlns:a16="http://schemas.microsoft.com/office/drawing/2014/main" id="{28D4E486-38AA-4D94-DEBF-3845FDF51FF5}"/>
              </a:ext>
            </a:extLst>
          </p:cNvPr>
          <p:cNvSpPr txBox="1"/>
          <p:nvPr/>
        </p:nvSpPr>
        <p:spPr>
          <a:xfrm>
            <a:off x="714976" y="4044354"/>
            <a:ext cx="3857854" cy="1266444"/>
          </a:xfrm>
          <a:prstGeom prst="rect">
            <a:avLst/>
          </a:prstGeom>
          <a:noFill/>
          <a:ln/>
        </p:spPr>
        <p:txBody>
          <a:bodyPr wrap="square" lIns="0" tIns="0" rIns="0" bIns="0" rtlCol="0" anchor="t"/>
          <a:lstStyle/>
          <a:p>
            <a:pPr marL="0" indent="0" algn="l">
              <a:lnSpc>
                <a:spcPct val="150000"/>
              </a:lnSpc>
              <a:buNone/>
            </a:pPr>
            <a:r>
              <a:rPr lang="en-US" sz="1400" b="1" dirty="0">
                <a:solidFill>
                  <a:srgbClr val="000000"/>
                </a:solidFill>
                <a:latin typeface="Meiryo UI" panose="020B0604030504040204" pitchFamily="50" charset="-128"/>
                <a:ea typeface="Meiryo UI" panose="020B0604030504040204" pitchFamily="50" charset="-128"/>
                <a:cs typeface="Noto Sans JP" pitchFamily="34" charset="-120"/>
              </a:rPr>
              <a:t>AI最適化データ形式: </a:t>
            </a:r>
          </a:p>
          <a:p>
            <a:pPr marL="0" indent="0" algn="l">
              <a:lnSpc>
                <a:spcPct val="150000"/>
              </a:lnSpc>
              <a:buNone/>
            </a:pPr>
            <a:r>
              <a:rPr lang="en-US" sz="1200" dirty="0" err="1">
                <a:solidFill>
                  <a:srgbClr val="000000"/>
                </a:solidFill>
                <a:latin typeface="Meiryo UI" panose="020B0604030504040204" pitchFamily="50" charset="-128"/>
                <a:ea typeface="Meiryo UI" panose="020B0604030504040204" pitchFamily="50" charset="-128"/>
                <a:cs typeface="Noto Sans JP" pitchFamily="34" charset="-120"/>
              </a:rPr>
              <a:t>自動タイトル付与や構造化データ出力で検索・分析精度向上</a:t>
            </a:r>
            <a:endParaRPr lang="en-US" sz="1200" dirty="0">
              <a:solidFill>
                <a:srgbClr val="000000"/>
              </a:solidFill>
              <a:latin typeface="Meiryo UI" panose="020B0604030504040204" pitchFamily="50" charset="-128"/>
              <a:ea typeface="Meiryo UI" panose="020B0604030504040204" pitchFamily="50" charset="-128"/>
              <a:cs typeface="Noto Sans JP" pitchFamily="34" charset="-120"/>
            </a:endParaRPr>
          </a:p>
          <a:p>
            <a:pPr marL="0" indent="0" algn="l">
              <a:lnSpc>
                <a:spcPct val="150000"/>
              </a:lnSpc>
              <a:buNone/>
            </a:pPr>
            <a:endParaRPr lang="en-US" sz="1200" dirty="0">
              <a:solidFill>
                <a:srgbClr val="000000"/>
              </a:solidFill>
              <a:latin typeface="Meiryo UI" panose="020B0604030504040204" pitchFamily="50" charset="-128"/>
              <a:ea typeface="Meiryo UI" panose="020B0604030504040204" pitchFamily="50" charset="-128"/>
            </a:endParaRPr>
          </a:p>
          <a:p>
            <a:pPr algn="l">
              <a:lnSpc>
                <a:spcPct val="150000"/>
              </a:lnSpc>
            </a:pPr>
            <a:r>
              <a:rPr lang="en-US" altLang="ja-JP" sz="1400" b="1" dirty="0" err="1">
                <a:solidFill>
                  <a:srgbClr val="000000"/>
                </a:solidFill>
                <a:latin typeface="Meiryo UI" panose="020B0604030504040204" pitchFamily="50" charset="-128"/>
                <a:ea typeface="Meiryo UI" panose="020B0604030504040204" pitchFamily="50" charset="-128"/>
                <a:cs typeface="Noto Sans JP" pitchFamily="34" charset="-120"/>
              </a:rPr>
              <a:t>専用Copilotアプリ</a:t>
            </a:r>
            <a:r>
              <a:rPr lang="en-US" altLang="ja-JP" sz="1400" b="1" dirty="0">
                <a:solidFill>
                  <a:srgbClr val="000000"/>
                </a:solidFill>
                <a:latin typeface="Meiryo UI" panose="020B0604030504040204" pitchFamily="50" charset="-128"/>
                <a:ea typeface="Meiryo UI" panose="020B0604030504040204" pitchFamily="50" charset="-128"/>
                <a:cs typeface="Noto Sans JP" pitchFamily="34" charset="-120"/>
              </a:rPr>
              <a:t>:</a:t>
            </a:r>
          </a:p>
          <a:p>
            <a:pPr algn="l">
              <a:lnSpc>
                <a:spcPct val="150000"/>
              </a:lnSpc>
            </a:pPr>
            <a:r>
              <a:rPr lang="en-US" altLang="ja-JP" sz="1200" dirty="0" err="1">
                <a:solidFill>
                  <a:srgbClr val="000000"/>
                </a:solidFill>
                <a:latin typeface="Meiryo UI" panose="020B0604030504040204" pitchFamily="50" charset="-128"/>
                <a:ea typeface="Meiryo UI" panose="020B0604030504040204" pitchFamily="50" charset="-128"/>
                <a:cs typeface="Noto Sans JP" pitchFamily="34" charset="-120"/>
              </a:rPr>
              <a:t>オートメモ内のデータを直接AIで検索・分析可能に</a:t>
            </a:r>
            <a:endParaRPr lang="en-US" altLang="ja-JP" sz="1200" dirty="0">
              <a:latin typeface="Meiryo UI" panose="020B0604030504040204" pitchFamily="50" charset="-128"/>
              <a:ea typeface="Meiryo UI" panose="020B0604030504040204" pitchFamily="50" charset="-128"/>
            </a:endParaRPr>
          </a:p>
          <a:p>
            <a:pPr marL="0" indent="0" algn="l">
              <a:lnSpc>
                <a:spcPct val="150000"/>
              </a:lnSpc>
              <a:buNone/>
            </a:pPr>
            <a:endParaRPr lang="en-US" sz="1200" dirty="0">
              <a:latin typeface="Meiryo UI" panose="020B0604030504040204" pitchFamily="50" charset="-128"/>
              <a:ea typeface="Meiryo UI" panose="020B0604030504040204" pitchFamily="50" charset="-128"/>
            </a:endParaRPr>
          </a:p>
        </p:txBody>
      </p:sp>
      <p:sp>
        <p:nvSpPr>
          <p:cNvPr id="30" name="Shape 25">
            <a:extLst>
              <a:ext uri="{FF2B5EF4-FFF2-40B4-BE49-F238E27FC236}">
                <a16:creationId xmlns:a16="http://schemas.microsoft.com/office/drawing/2014/main" id="{03EEDF77-BDC6-F33A-CD87-27EFA5B6A59B}"/>
              </a:ext>
            </a:extLst>
          </p:cNvPr>
          <p:cNvSpPr/>
          <p:nvPr/>
        </p:nvSpPr>
        <p:spPr>
          <a:xfrm>
            <a:off x="763151" y="5301655"/>
            <a:ext cx="3743554" cy="9144"/>
          </a:xfrm>
          <a:prstGeom prst="rect">
            <a:avLst/>
          </a:prstGeom>
          <a:solidFill>
            <a:srgbClr val="F3F4F6"/>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31" name="Shape 26">
            <a:extLst>
              <a:ext uri="{FF2B5EF4-FFF2-40B4-BE49-F238E27FC236}">
                <a16:creationId xmlns:a16="http://schemas.microsoft.com/office/drawing/2014/main" id="{271E6736-7A44-659E-342A-D0DB9710C352}"/>
              </a:ext>
            </a:extLst>
          </p:cNvPr>
          <p:cNvSpPr/>
          <p:nvPr/>
        </p:nvSpPr>
        <p:spPr>
          <a:xfrm>
            <a:off x="5115695" y="2939760"/>
            <a:ext cx="4429354" cy="3181198"/>
          </a:xfrm>
          <a:prstGeom prst="roundRect">
            <a:avLst>
              <a:gd name="adj" fmla="val 1377"/>
            </a:avLst>
          </a:prstGeom>
          <a:solidFill>
            <a:srgbClr val="FFFFFF"/>
          </a:solidFill>
          <a:ln/>
          <a:effectLst>
            <a:outerShdw blurRad="63500" dist="38100" dir="5400000" algn="bl" rotWithShape="0">
              <a:srgbClr val="000000">
                <a:alpha val="10000"/>
              </a:srgbClr>
            </a:outerShdw>
          </a:effectLst>
        </p:spPr>
        <p:txBody>
          <a:bodyPr anchor="t"/>
          <a:lstStyle/>
          <a:p>
            <a:endParaRPr lang="ja-JP" altLang="en-US">
              <a:latin typeface="Meiryo UI" panose="020B0604030504040204" pitchFamily="50" charset="-128"/>
              <a:ea typeface="Meiryo UI" panose="020B0604030504040204" pitchFamily="50" charset="-128"/>
            </a:endParaRPr>
          </a:p>
        </p:txBody>
      </p:sp>
      <p:sp>
        <p:nvSpPr>
          <p:cNvPr id="32" name="Shape 27">
            <a:extLst>
              <a:ext uri="{FF2B5EF4-FFF2-40B4-BE49-F238E27FC236}">
                <a16:creationId xmlns:a16="http://schemas.microsoft.com/office/drawing/2014/main" id="{D09F39B5-A70F-49DA-1958-66D510E04E2D}"/>
              </a:ext>
            </a:extLst>
          </p:cNvPr>
          <p:cNvSpPr/>
          <p:nvPr/>
        </p:nvSpPr>
        <p:spPr>
          <a:xfrm>
            <a:off x="5115695" y="2939760"/>
            <a:ext cx="75895" cy="3181198"/>
          </a:xfrm>
          <a:prstGeom prst="rect">
            <a:avLst/>
          </a:prstGeom>
          <a:solidFill>
            <a:srgbClr val="6366F1"/>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33" name="Text 28">
            <a:extLst>
              <a:ext uri="{FF2B5EF4-FFF2-40B4-BE49-F238E27FC236}">
                <a16:creationId xmlns:a16="http://schemas.microsoft.com/office/drawing/2014/main" id="{984FDEB8-D488-7773-235B-CDAB7A034FDD}"/>
              </a:ext>
            </a:extLst>
          </p:cNvPr>
          <p:cNvSpPr txBox="1"/>
          <p:nvPr/>
        </p:nvSpPr>
        <p:spPr>
          <a:xfrm>
            <a:off x="5448825" y="4044354"/>
            <a:ext cx="3857854" cy="1547197"/>
          </a:xfrm>
          <a:prstGeom prst="rect">
            <a:avLst/>
          </a:prstGeom>
          <a:noFill/>
          <a:ln/>
        </p:spPr>
        <p:txBody>
          <a:bodyPr wrap="square" lIns="0" tIns="0" rIns="0" bIns="0" rtlCol="0" anchor="t"/>
          <a:lstStyle/>
          <a:p>
            <a:pPr marL="0" indent="0" algn="l">
              <a:lnSpc>
                <a:spcPct val="150000"/>
              </a:lnSpc>
              <a:buNone/>
            </a:pPr>
            <a:r>
              <a:rPr lang="en-US" sz="1400" b="1" dirty="0" err="1">
                <a:solidFill>
                  <a:srgbClr val="000000"/>
                </a:solidFill>
                <a:latin typeface="Meiryo UI" panose="020B0604030504040204" pitchFamily="50" charset="-128"/>
                <a:ea typeface="Meiryo UI" panose="020B0604030504040204" pitchFamily="50" charset="-128"/>
                <a:cs typeface="Noto Sans JP" pitchFamily="34" charset="-120"/>
              </a:rPr>
              <a:t>自動アップロード</a:t>
            </a:r>
            <a:r>
              <a:rPr lang="en-US" sz="1400" b="1" dirty="0">
                <a:solidFill>
                  <a:srgbClr val="000000"/>
                </a:solidFill>
                <a:latin typeface="Meiryo UI" panose="020B0604030504040204" pitchFamily="50" charset="-128"/>
                <a:ea typeface="Meiryo UI" panose="020B0604030504040204" pitchFamily="50" charset="-128"/>
                <a:cs typeface="Noto Sans JP" pitchFamily="34" charset="-120"/>
              </a:rPr>
              <a:t>:</a:t>
            </a:r>
          </a:p>
          <a:p>
            <a:pPr marL="0" indent="0" algn="l">
              <a:lnSpc>
                <a:spcPct val="150000"/>
              </a:lnSpc>
              <a:buNone/>
            </a:pPr>
            <a:r>
              <a:rPr lang="en-US" sz="1200" dirty="0">
                <a:solidFill>
                  <a:srgbClr val="000000"/>
                </a:solidFill>
                <a:latin typeface="Meiryo UI" panose="020B0604030504040204" pitchFamily="50" charset="-128"/>
                <a:ea typeface="Meiryo UI" panose="020B0604030504040204" pitchFamily="50" charset="-128"/>
                <a:cs typeface="Noto Sans JP" pitchFamily="34" charset="-120"/>
              </a:rPr>
              <a:t>Teams/</a:t>
            </a:r>
            <a:r>
              <a:rPr lang="en-US" sz="1200" dirty="0" err="1">
                <a:solidFill>
                  <a:srgbClr val="000000"/>
                </a:solidFill>
                <a:latin typeface="Meiryo UI" panose="020B0604030504040204" pitchFamily="50" charset="-128"/>
                <a:ea typeface="Meiryo UI" panose="020B0604030504040204" pitchFamily="50" charset="-128"/>
                <a:cs typeface="Noto Sans JP" pitchFamily="34" charset="-120"/>
              </a:rPr>
              <a:t>Zoomの録画ファイルを自動検知し文字起こし実行</a:t>
            </a:r>
            <a:endParaRPr lang="en-US" sz="1200" dirty="0">
              <a:solidFill>
                <a:srgbClr val="000000"/>
              </a:solidFill>
              <a:latin typeface="Meiryo UI" panose="020B0604030504040204" pitchFamily="50" charset="-128"/>
              <a:ea typeface="Meiryo UI" panose="020B0604030504040204" pitchFamily="50" charset="-128"/>
              <a:cs typeface="Noto Sans JP" pitchFamily="34" charset="-120"/>
            </a:endParaRPr>
          </a:p>
          <a:p>
            <a:pPr marL="0" indent="0" algn="l">
              <a:lnSpc>
                <a:spcPct val="150000"/>
              </a:lnSpc>
              <a:buNone/>
            </a:pPr>
            <a:endParaRPr lang="en-US" sz="1200" dirty="0">
              <a:solidFill>
                <a:srgbClr val="000000"/>
              </a:solidFill>
              <a:latin typeface="Meiryo UI" panose="020B0604030504040204" pitchFamily="50" charset="-128"/>
              <a:ea typeface="Meiryo UI" panose="020B0604030504040204" pitchFamily="50" charset="-128"/>
            </a:endParaRPr>
          </a:p>
          <a:p>
            <a:pPr algn="l">
              <a:lnSpc>
                <a:spcPct val="150000"/>
              </a:lnSpc>
            </a:pPr>
            <a:r>
              <a:rPr lang="en-US" altLang="ja-JP" sz="1400" b="1" dirty="0" err="1">
                <a:solidFill>
                  <a:srgbClr val="000000"/>
                </a:solidFill>
                <a:latin typeface="Meiryo UI" panose="020B0604030504040204" pitchFamily="50" charset="-128"/>
                <a:ea typeface="Meiryo UI" panose="020B0604030504040204" pitchFamily="50" charset="-128"/>
                <a:cs typeface="Noto Sans JP" pitchFamily="34" charset="-120"/>
              </a:rPr>
              <a:t>出力先指定機能</a:t>
            </a:r>
            <a:r>
              <a:rPr lang="en-US" altLang="ja-JP" sz="1400" b="1" dirty="0">
                <a:solidFill>
                  <a:srgbClr val="000000"/>
                </a:solidFill>
                <a:latin typeface="Meiryo UI" panose="020B0604030504040204" pitchFamily="50" charset="-128"/>
                <a:ea typeface="Meiryo UI" panose="020B0604030504040204" pitchFamily="50" charset="-128"/>
                <a:cs typeface="Noto Sans JP" pitchFamily="34" charset="-120"/>
              </a:rPr>
              <a:t>: </a:t>
            </a:r>
          </a:p>
          <a:p>
            <a:pPr algn="l">
              <a:lnSpc>
                <a:spcPct val="150000"/>
              </a:lnSpc>
            </a:pPr>
            <a:r>
              <a:rPr lang="en-US" altLang="ja-JP" sz="1200" dirty="0" err="1">
                <a:solidFill>
                  <a:srgbClr val="000000"/>
                </a:solidFill>
                <a:latin typeface="Meiryo UI" panose="020B0604030504040204" pitchFamily="50" charset="-128"/>
                <a:ea typeface="Meiryo UI" panose="020B0604030504040204" pitchFamily="50" charset="-128"/>
                <a:cs typeface="Noto Sans JP" pitchFamily="34" charset="-120"/>
              </a:rPr>
              <a:t>SharePointやGoogle</a:t>
            </a:r>
            <a:r>
              <a:rPr lang="en-US" altLang="ja-JP" sz="1200" dirty="0">
                <a:solidFill>
                  <a:srgbClr val="000000"/>
                </a:solidFill>
                <a:latin typeface="Meiryo UI" panose="020B0604030504040204" pitchFamily="50" charset="-128"/>
                <a:ea typeface="Meiryo UI" panose="020B0604030504040204" pitchFamily="50" charset="-128"/>
                <a:cs typeface="Noto Sans JP" pitchFamily="34" charset="-120"/>
              </a:rPr>
              <a:t> </a:t>
            </a:r>
            <a:r>
              <a:rPr lang="en-US" altLang="ja-JP" sz="1200" dirty="0" err="1">
                <a:solidFill>
                  <a:srgbClr val="000000"/>
                </a:solidFill>
                <a:latin typeface="Meiryo UI" panose="020B0604030504040204" pitchFamily="50" charset="-128"/>
                <a:ea typeface="Meiryo UI" panose="020B0604030504040204" pitchFamily="50" charset="-128"/>
                <a:cs typeface="Noto Sans JP" pitchFamily="34" charset="-120"/>
              </a:rPr>
              <a:t>Driveへテキスト・音声を自動保存</a:t>
            </a:r>
            <a:endParaRPr lang="en-US" altLang="ja-JP" sz="1200" dirty="0">
              <a:latin typeface="Meiryo UI" panose="020B0604030504040204" pitchFamily="50" charset="-128"/>
              <a:ea typeface="Meiryo UI" panose="020B0604030504040204" pitchFamily="50" charset="-128"/>
            </a:endParaRPr>
          </a:p>
          <a:p>
            <a:pPr marL="0" indent="0" algn="l">
              <a:lnSpc>
                <a:spcPct val="150000"/>
              </a:lnSpc>
              <a:buNone/>
            </a:pPr>
            <a:endParaRPr lang="en-US" sz="1200" dirty="0">
              <a:latin typeface="Meiryo UI" panose="020B0604030504040204" pitchFamily="50" charset="-128"/>
              <a:ea typeface="Meiryo UI" panose="020B0604030504040204" pitchFamily="50" charset="-128"/>
            </a:endParaRPr>
          </a:p>
        </p:txBody>
      </p:sp>
      <p:sp>
        <p:nvSpPr>
          <p:cNvPr id="34" name="Shape 30">
            <a:extLst>
              <a:ext uri="{FF2B5EF4-FFF2-40B4-BE49-F238E27FC236}">
                <a16:creationId xmlns:a16="http://schemas.microsoft.com/office/drawing/2014/main" id="{4EDD0280-05A6-48A2-B7D8-58D3008D83DA}"/>
              </a:ext>
            </a:extLst>
          </p:cNvPr>
          <p:cNvSpPr/>
          <p:nvPr/>
        </p:nvSpPr>
        <p:spPr>
          <a:xfrm>
            <a:off x="5497000" y="5301655"/>
            <a:ext cx="3743554" cy="9144"/>
          </a:xfrm>
          <a:prstGeom prst="rect">
            <a:avLst/>
          </a:prstGeom>
          <a:solidFill>
            <a:srgbClr val="F3F4F6"/>
          </a:solidFill>
          <a:ln/>
        </p:spPr>
        <p:txBody>
          <a:bodyPr anchor="t"/>
          <a:lstStyle/>
          <a:p>
            <a:endParaRPr lang="ja-JP" altLang="en-US">
              <a:latin typeface="Meiryo UI" panose="020B0604030504040204" pitchFamily="50" charset="-128"/>
              <a:ea typeface="Meiryo UI" panose="020B0604030504040204" pitchFamily="50" charset="-128"/>
            </a:endParaRPr>
          </a:p>
        </p:txBody>
      </p:sp>
      <p:sp>
        <p:nvSpPr>
          <p:cNvPr id="35" name="Text 31">
            <a:extLst>
              <a:ext uri="{FF2B5EF4-FFF2-40B4-BE49-F238E27FC236}">
                <a16:creationId xmlns:a16="http://schemas.microsoft.com/office/drawing/2014/main" id="{B6CC629E-15E2-EEB9-CD1B-C14EF83BD41B}"/>
              </a:ext>
            </a:extLst>
          </p:cNvPr>
          <p:cNvSpPr txBox="1"/>
          <p:nvPr/>
        </p:nvSpPr>
        <p:spPr>
          <a:xfrm>
            <a:off x="763151" y="3272601"/>
            <a:ext cx="1034186" cy="191110"/>
          </a:xfrm>
          <a:prstGeom prst="rect">
            <a:avLst/>
          </a:prstGeom>
          <a:noFill/>
          <a:ln/>
        </p:spPr>
        <p:txBody>
          <a:bodyPr wrap="square" lIns="0" tIns="0" rIns="0" bIns="0" rtlCol="0" anchor="t"/>
          <a:lstStyle/>
          <a:p>
            <a:pPr marL="0" indent="0" algn="l">
              <a:buNone/>
            </a:pPr>
            <a:r>
              <a:rPr lang="en-US" sz="1000" b="1" dirty="0">
                <a:solidFill>
                  <a:srgbClr val="3B82F6"/>
                </a:solidFill>
                <a:latin typeface="Meiryo UI" panose="020B0604030504040204" pitchFamily="50" charset="-128"/>
                <a:ea typeface="Meiryo UI" panose="020B0604030504040204" pitchFamily="50" charset="-128"/>
                <a:cs typeface="Noto Sans JP" pitchFamily="34" charset="-120"/>
              </a:rPr>
              <a:t>STRATEGY 01</a:t>
            </a:r>
            <a:endParaRPr lang="en-US" sz="1000" dirty="0">
              <a:latin typeface="Meiryo UI" panose="020B0604030504040204" pitchFamily="50" charset="-128"/>
              <a:ea typeface="Meiryo UI" panose="020B0604030504040204" pitchFamily="50" charset="-128"/>
            </a:endParaRPr>
          </a:p>
        </p:txBody>
      </p:sp>
      <p:sp>
        <p:nvSpPr>
          <p:cNvPr id="36" name="Text 32">
            <a:extLst>
              <a:ext uri="{FF2B5EF4-FFF2-40B4-BE49-F238E27FC236}">
                <a16:creationId xmlns:a16="http://schemas.microsoft.com/office/drawing/2014/main" id="{B3828A70-B0A5-5AC7-9589-5F0BE5CB0D03}"/>
              </a:ext>
            </a:extLst>
          </p:cNvPr>
          <p:cNvSpPr txBox="1"/>
          <p:nvPr/>
        </p:nvSpPr>
        <p:spPr>
          <a:xfrm>
            <a:off x="763151" y="3492057"/>
            <a:ext cx="2229307" cy="333756"/>
          </a:xfrm>
          <a:prstGeom prst="rect">
            <a:avLst/>
          </a:prstGeom>
          <a:noFill/>
          <a:ln/>
        </p:spPr>
        <p:txBody>
          <a:bodyPr wrap="square" lIns="0" tIns="0" rIns="0" bIns="0" rtlCol="0" anchor="t"/>
          <a:lstStyle/>
          <a:p>
            <a:pPr marL="0" indent="0" algn="l">
              <a:buNone/>
            </a:pPr>
            <a:r>
              <a:rPr lang="en-US" sz="1700" b="1" dirty="0">
                <a:solidFill>
                  <a:srgbClr val="1F2937"/>
                </a:solidFill>
                <a:latin typeface="Meiryo UI" panose="020B0604030504040204" pitchFamily="50" charset="-128"/>
                <a:ea typeface="Meiryo UI" panose="020B0604030504040204" pitchFamily="50" charset="-128"/>
                <a:cs typeface="Noto Sans JP" pitchFamily="34" charset="-120"/>
              </a:rPr>
              <a:t>生成AIとの連携強化</a:t>
            </a:r>
            <a:endParaRPr lang="en-US" sz="1700" dirty="0">
              <a:latin typeface="Meiryo UI" panose="020B0604030504040204" pitchFamily="50" charset="-128"/>
              <a:ea typeface="Meiryo UI" panose="020B0604030504040204" pitchFamily="50" charset="-128"/>
            </a:endParaRPr>
          </a:p>
        </p:txBody>
      </p:sp>
      <p:pic>
        <p:nvPicPr>
          <p:cNvPr id="37" name="Image 2" descr="preencoded.png">
            <a:extLst>
              <a:ext uri="{FF2B5EF4-FFF2-40B4-BE49-F238E27FC236}">
                <a16:creationId xmlns:a16="http://schemas.microsoft.com/office/drawing/2014/main" id="{D6955C70-C0FD-F76A-530C-448B2D84544E}"/>
              </a:ext>
            </a:extLst>
          </p:cNvPr>
          <p:cNvPicPr>
            <a:picLocks noChangeAspect="1"/>
          </p:cNvPicPr>
          <p:nvPr/>
        </p:nvPicPr>
        <p:blipFill>
          <a:blip r:embed="rId3"/>
          <a:srcRect l="-27" r="-27"/>
          <a:stretch/>
        </p:blipFill>
        <p:spPr>
          <a:xfrm>
            <a:off x="4077851" y="5625759"/>
            <a:ext cx="428854" cy="342900"/>
          </a:xfrm>
          <a:prstGeom prst="rect">
            <a:avLst/>
          </a:prstGeom>
        </p:spPr>
      </p:pic>
      <p:sp>
        <p:nvSpPr>
          <p:cNvPr id="38" name="Text 33">
            <a:extLst>
              <a:ext uri="{FF2B5EF4-FFF2-40B4-BE49-F238E27FC236}">
                <a16:creationId xmlns:a16="http://schemas.microsoft.com/office/drawing/2014/main" id="{187A5407-DAE0-B58F-7C30-F6D31ACF04BA}"/>
              </a:ext>
            </a:extLst>
          </p:cNvPr>
          <p:cNvSpPr txBox="1"/>
          <p:nvPr/>
        </p:nvSpPr>
        <p:spPr>
          <a:xfrm>
            <a:off x="5497000" y="3272601"/>
            <a:ext cx="1034186" cy="191110"/>
          </a:xfrm>
          <a:prstGeom prst="rect">
            <a:avLst/>
          </a:prstGeom>
          <a:noFill/>
          <a:ln/>
        </p:spPr>
        <p:txBody>
          <a:bodyPr wrap="square" lIns="0" tIns="0" rIns="0" bIns="0" rtlCol="0" anchor="t"/>
          <a:lstStyle/>
          <a:p>
            <a:pPr marL="0" indent="0" algn="l">
              <a:buNone/>
            </a:pPr>
            <a:r>
              <a:rPr lang="en-US" sz="1000" b="1" dirty="0">
                <a:solidFill>
                  <a:srgbClr val="6366F1"/>
                </a:solidFill>
                <a:latin typeface="Meiryo UI" panose="020B0604030504040204" pitchFamily="50" charset="-128"/>
                <a:ea typeface="Meiryo UI" panose="020B0604030504040204" pitchFamily="50" charset="-128"/>
                <a:cs typeface="Noto Sans JP" pitchFamily="34" charset="-120"/>
              </a:rPr>
              <a:t>STRATEGY 02</a:t>
            </a:r>
            <a:endParaRPr lang="en-US" sz="1000" dirty="0">
              <a:latin typeface="Meiryo UI" panose="020B0604030504040204" pitchFamily="50" charset="-128"/>
              <a:ea typeface="Meiryo UI" panose="020B0604030504040204" pitchFamily="50" charset="-128"/>
            </a:endParaRPr>
          </a:p>
        </p:txBody>
      </p:sp>
      <p:sp>
        <p:nvSpPr>
          <p:cNvPr id="39" name="Text 34">
            <a:extLst>
              <a:ext uri="{FF2B5EF4-FFF2-40B4-BE49-F238E27FC236}">
                <a16:creationId xmlns:a16="http://schemas.microsoft.com/office/drawing/2014/main" id="{67A70214-13EE-7E40-9921-1D81D3362BBB}"/>
              </a:ext>
            </a:extLst>
          </p:cNvPr>
          <p:cNvSpPr txBox="1"/>
          <p:nvPr/>
        </p:nvSpPr>
        <p:spPr>
          <a:xfrm>
            <a:off x="5497000" y="3492057"/>
            <a:ext cx="2457907" cy="333756"/>
          </a:xfrm>
          <a:prstGeom prst="rect">
            <a:avLst/>
          </a:prstGeom>
          <a:noFill/>
          <a:ln/>
        </p:spPr>
        <p:txBody>
          <a:bodyPr wrap="square" lIns="0" tIns="0" rIns="0" bIns="0" rtlCol="0" anchor="t"/>
          <a:lstStyle/>
          <a:p>
            <a:pPr marL="0" indent="0" algn="l">
              <a:buNone/>
            </a:pPr>
            <a:r>
              <a:rPr lang="en-US" sz="1700" b="1" dirty="0">
                <a:solidFill>
                  <a:srgbClr val="1F2937"/>
                </a:solidFill>
                <a:latin typeface="Meiryo UI" panose="020B0604030504040204" pitchFamily="50" charset="-128"/>
                <a:ea typeface="Meiryo UI" panose="020B0604030504040204" pitchFamily="50" charset="-128"/>
                <a:cs typeface="Noto Sans JP" pitchFamily="34" charset="-120"/>
              </a:rPr>
              <a:t>クラウド自動連携機能</a:t>
            </a:r>
            <a:endParaRPr lang="en-US" sz="1700" dirty="0">
              <a:latin typeface="Meiryo UI" panose="020B0604030504040204" pitchFamily="50" charset="-128"/>
              <a:ea typeface="Meiryo UI" panose="020B0604030504040204" pitchFamily="50" charset="-128"/>
            </a:endParaRPr>
          </a:p>
        </p:txBody>
      </p:sp>
      <p:pic>
        <p:nvPicPr>
          <p:cNvPr id="40" name="Image 3" descr="preencoded.png">
            <a:extLst>
              <a:ext uri="{FF2B5EF4-FFF2-40B4-BE49-F238E27FC236}">
                <a16:creationId xmlns:a16="http://schemas.microsoft.com/office/drawing/2014/main" id="{778F7524-7F83-2A3F-3215-A3B789B16C44}"/>
              </a:ext>
            </a:extLst>
          </p:cNvPr>
          <p:cNvPicPr>
            <a:picLocks noChangeAspect="1"/>
          </p:cNvPicPr>
          <p:nvPr/>
        </p:nvPicPr>
        <p:blipFill>
          <a:blip r:embed="rId4"/>
          <a:srcRect l="-27" r="-27"/>
          <a:stretch/>
        </p:blipFill>
        <p:spPr>
          <a:xfrm>
            <a:off x="8811700" y="5625759"/>
            <a:ext cx="428854" cy="342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D1CEB-7471-2D0B-397D-8DD0527C360B}"/>
            </a:ext>
          </a:extLst>
        </p:cNvPr>
        <p:cNvGrpSpPr/>
        <p:nvPr/>
      </p:nvGrpSpPr>
      <p:grpSpPr>
        <a:xfrm>
          <a:off x="0" y="0"/>
          <a:ext cx="0" cy="0"/>
          <a:chOff x="0" y="0"/>
          <a:chExt cx="0" cy="0"/>
        </a:xfrm>
      </p:grpSpPr>
      <p:sp>
        <p:nvSpPr>
          <p:cNvPr id="3" name="Shape 8">
            <a:extLst>
              <a:ext uri="{FF2B5EF4-FFF2-40B4-BE49-F238E27FC236}">
                <a16:creationId xmlns:a16="http://schemas.microsoft.com/office/drawing/2014/main" id="{35B4ECB2-001A-3C79-3785-87818D1E6568}"/>
              </a:ext>
            </a:extLst>
          </p:cNvPr>
          <p:cNvSpPr/>
          <p:nvPr/>
        </p:nvSpPr>
        <p:spPr>
          <a:xfrm>
            <a:off x="185101" y="908210"/>
            <a:ext cx="4522282" cy="3778996"/>
          </a:xfrm>
          <a:prstGeom prst="roundRect">
            <a:avLst>
              <a:gd name="adj" fmla="val 819"/>
            </a:avLst>
          </a:prstGeom>
          <a:solidFill>
            <a:srgbClr val="EFF6FF"/>
          </a:solidFill>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4" name="Shape 9">
            <a:extLst>
              <a:ext uri="{FF2B5EF4-FFF2-40B4-BE49-F238E27FC236}">
                <a16:creationId xmlns:a16="http://schemas.microsoft.com/office/drawing/2014/main" id="{4BDE878F-DC2C-2A26-F4AE-7C03A96F158B}"/>
              </a:ext>
            </a:extLst>
          </p:cNvPr>
          <p:cNvSpPr/>
          <p:nvPr/>
        </p:nvSpPr>
        <p:spPr>
          <a:xfrm>
            <a:off x="185100" y="908209"/>
            <a:ext cx="4555167" cy="75237"/>
          </a:xfrm>
          <a:prstGeom prst="rect">
            <a:avLst/>
          </a:prstGeom>
          <a:solidFill>
            <a:srgbClr val="2563EB"/>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5" name="Shape 10">
            <a:extLst>
              <a:ext uri="{FF2B5EF4-FFF2-40B4-BE49-F238E27FC236}">
                <a16:creationId xmlns:a16="http://schemas.microsoft.com/office/drawing/2014/main" id="{B626F69F-6C76-4781-DFED-2DB8AB3A0202}"/>
              </a:ext>
            </a:extLst>
          </p:cNvPr>
          <p:cNvSpPr/>
          <p:nvPr/>
        </p:nvSpPr>
        <p:spPr>
          <a:xfrm>
            <a:off x="413700" y="1134803"/>
            <a:ext cx="457200" cy="457200"/>
          </a:xfrm>
          <a:prstGeom prst="roundRect">
            <a:avLst>
              <a:gd name="adj" fmla="val 200000"/>
            </a:avLst>
          </a:prstGeom>
          <a:solidFill>
            <a:srgbClr val="2563EB"/>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pic>
        <p:nvPicPr>
          <p:cNvPr id="7" name="Image 1" descr="preencoded.png">
            <a:extLst>
              <a:ext uri="{FF2B5EF4-FFF2-40B4-BE49-F238E27FC236}">
                <a16:creationId xmlns:a16="http://schemas.microsoft.com/office/drawing/2014/main" id="{9ED3D9FF-DF08-D9BA-639D-B3AB66911B9A}"/>
              </a:ext>
            </a:extLst>
          </p:cNvPr>
          <p:cNvPicPr>
            <a:picLocks noChangeAspect="1"/>
          </p:cNvPicPr>
          <p:nvPr/>
        </p:nvPicPr>
        <p:blipFill>
          <a:blip r:embed="rId3"/>
          <a:srcRect/>
          <a:stretch/>
        </p:blipFill>
        <p:spPr>
          <a:xfrm>
            <a:off x="547203" y="1267391"/>
            <a:ext cx="190195" cy="190195"/>
          </a:xfrm>
          <a:prstGeom prst="rect">
            <a:avLst/>
          </a:prstGeom>
        </p:spPr>
      </p:pic>
      <p:sp>
        <p:nvSpPr>
          <p:cNvPr id="8" name="Text 11">
            <a:extLst>
              <a:ext uri="{FF2B5EF4-FFF2-40B4-BE49-F238E27FC236}">
                <a16:creationId xmlns:a16="http://schemas.microsoft.com/office/drawing/2014/main" id="{951EC984-761C-C28D-4856-8347BF2E8FDC}"/>
              </a:ext>
            </a:extLst>
          </p:cNvPr>
          <p:cNvSpPr txBox="1"/>
          <p:nvPr/>
        </p:nvSpPr>
        <p:spPr>
          <a:xfrm>
            <a:off x="1022691" y="1124744"/>
            <a:ext cx="886054" cy="162763"/>
          </a:xfrm>
          <a:prstGeom prst="rect">
            <a:avLst/>
          </a:prstGeom>
          <a:noFill/>
          <a:ln/>
        </p:spPr>
        <p:txBody>
          <a:bodyPr wrap="square" lIns="0" tIns="0" rIns="0" bIns="0" rtlCol="0" anchor="ctr"/>
          <a:lstStyle/>
          <a:p>
            <a:pPr marL="0" indent="0" algn="l">
              <a:buNone/>
            </a:pPr>
            <a:r>
              <a:rPr lang="en-US" sz="800" b="1" dirty="0">
                <a:solidFill>
                  <a:srgbClr val="2563EB"/>
                </a:solidFill>
                <a:latin typeface="Meiryo UI" panose="020B0604030504040204" pitchFamily="50" charset="-128"/>
                <a:ea typeface="Meiryo UI" panose="020B0604030504040204" pitchFamily="50" charset="-128"/>
                <a:cs typeface="Noto Sans JP" pitchFamily="34" charset="-120"/>
              </a:rPr>
              <a:t>STRATEGY 01</a:t>
            </a:r>
            <a:endParaRPr lang="en-US" sz="800" dirty="0">
              <a:latin typeface="Meiryo UI" panose="020B0604030504040204" pitchFamily="50" charset="-128"/>
              <a:ea typeface="Meiryo UI" panose="020B0604030504040204" pitchFamily="50" charset="-128"/>
            </a:endParaRPr>
          </a:p>
        </p:txBody>
      </p:sp>
      <p:sp>
        <p:nvSpPr>
          <p:cNvPr id="9" name="Text 12">
            <a:extLst>
              <a:ext uri="{FF2B5EF4-FFF2-40B4-BE49-F238E27FC236}">
                <a16:creationId xmlns:a16="http://schemas.microsoft.com/office/drawing/2014/main" id="{B508B162-AA38-1A94-EEBD-D471EE4928E7}"/>
              </a:ext>
            </a:extLst>
          </p:cNvPr>
          <p:cNvSpPr txBox="1"/>
          <p:nvPr/>
        </p:nvSpPr>
        <p:spPr>
          <a:xfrm>
            <a:off x="1022691" y="1267391"/>
            <a:ext cx="2229307" cy="333756"/>
          </a:xfrm>
          <a:prstGeom prst="rect">
            <a:avLst/>
          </a:prstGeom>
          <a:noFill/>
          <a:ln/>
        </p:spPr>
        <p:txBody>
          <a:bodyPr wrap="square" lIns="0" tIns="0" rIns="0" bIns="0" rtlCol="0" anchor="ctr"/>
          <a:lstStyle/>
          <a:p>
            <a:pPr marL="0" indent="0" algn="l">
              <a:buNone/>
            </a:pPr>
            <a:r>
              <a:rPr lang="en-US" sz="1700" b="1" dirty="0">
                <a:solidFill>
                  <a:srgbClr val="1F2937"/>
                </a:solidFill>
                <a:latin typeface="Meiryo UI" panose="020B0604030504040204" pitchFamily="50" charset="-128"/>
                <a:ea typeface="Meiryo UI" panose="020B0604030504040204" pitchFamily="50" charset="-128"/>
                <a:cs typeface="Noto Sans JP" pitchFamily="34" charset="-120"/>
              </a:rPr>
              <a:t>生成AIとの連携強化</a:t>
            </a:r>
            <a:endParaRPr lang="en-US" sz="1700" dirty="0">
              <a:latin typeface="Meiryo UI" panose="020B0604030504040204" pitchFamily="50" charset="-128"/>
              <a:ea typeface="Meiryo UI" panose="020B0604030504040204" pitchFamily="50" charset="-128"/>
            </a:endParaRPr>
          </a:p>
        </p:txBody>
      </p:sp>
      <p:sp>
        <p:nvSpPr>
          <p:cNvPr id="10" name="Shape 13">
            <a:extLst>
              <a:ext uri="{FF2B5EF4-FFF2-40B4-BE49-F238E27FC236}">
                <a16:creationId xmlns:a16="http://schemas.microsoft.com/office/drawing/2014/main" id="{4AA53A01-F1EF-D68C-7145-8ED91428B315}"/>
              </a:ext>
            </a:extLst>
          </p:cNvPr>
          <p:cNvSpPr/>
          <p:nvPr/>
        </p:nvSpPr>
        <p:spPr>
          <a:xfrm>
            <a:off x="413700" y="1782198"/>
            <a:ext cx="3961018" cy="769924"/>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11" name="Shape 14">
            <a:extLst>
              <a:ext uri="{FF2B5EF4-FFF2-40B4-BE49-F238E27FC236}">
                <a16:creationId xmlns:a16="http://schemas.microsoft.com/office/drawing/2014/main" id="{D9752C40-7CD8-54AD-EDAC-09D1EF451220}"/>
              </a:ext>
            </a:extLst>
          </p:cNvPr>
          <p:cNvSpPr/>
          <p:nvPr/>
        </p:nvSpPr>
        <p:spPr>
          <a:xfrm>
            <a:off x="565491" y="1953191"/>
            <a:ext cx="237744" cy="304495"/>
          </a:xfrm>
          <a:prstGeom prst="roundRect">
            <a:avLst>
              <a:gd name="adj" fmla="val 61538"/>
            </a:avLst>
          </a:prstGeom>
          <a:solidFill>
            <a:srgbClr val="DBEAFE"/>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12" name="Image 2" descr="preencoded.png">
            <a:extLst>
              <a:ext uri="{FF2B5EF4-FFF2-40B4-BE49-F238E27FC236}">
                <a16:creationId xmlns:a16="http://schemas.microsoft.com/office/drawing/2014/main" id="{62734D85-1B04-DAC7-4D6E-375E0598B8A4}"/>
              </a:ext>
            </a:extLst>
          </p:cNvPr>
          <p:cNvPicPr>
            <a:picLocks noChangeAspect="1"/>
          </p:cNvPicPr>
          <p:nvPr/>
        </p:nvPicPr>
        <p:blipFill>
          <a:blip r:embed="rId4"/>
          <a:srcRect l="-2512" r="-2512"/>
          <a:stretch/>
        </p:blipFill>
        <p:spPr>
          <a:xfrm>
            <a:off x="630413" y="2039144"/>
            <a:ext cx="105156" cy="133502"/>
          </a:xfrm>
          <a:prstGeom prst="rect">
            <a:avLst/>
          </a:prstGeom>
        </p:spPr>
      </p:pic>
      <p:sp>
        <p:nvSpPr>
          <p:cNvPr id="13" name="Text 15">
            <a:extLst>
              <a:ext uri="{FF2B5EF4-FFF2-40B4-BE49-F238E27FC236}">
                <a16:creationId xmlns:a16="http://schemas.microsoft.com/office/drawing/2014/main" id="{9CB3B4E8-9003-ABC7-54BA-A0B0E3175CBA}"/>
              </a:ext>
            </a:extLst>
          </p:cNvPr>
          <p:cNvSpPr txBox="1"/>
          <p:nvPr/>
        </p:nvSpPr>
        <p:spPr>
          <a:xfrm>
            <a:off x="952282" y="1863122"/>
            <a:ext cx="1485900" cy="228600"/>
          </a:xfrm>
          <a:prstGeom prst="rect">
            <a:avLst/>
          </a:prstGeom>
          <a:noFill/>
          <a:ln/>
        </p:spPr>
        <p:txBody>
          <a:bodyPr wrap="square" lIns="0" tIns="0" rIns="0" bIns="0" rtlCol="0" anchor="ctr"/>
          <a:lstStyle/>
          <a:p>
            <a:pPr marL="0" indent="0" algn="l">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AI最適化データ出力</a:t>
            </a:r>
            <a:endParaRPr lang="en-US" sz="1100" dirty="0">
              <a:latin typeface="Meiryo UI" panose="020B0604030504040204" pitchFamily="50" charset="-128"/>
              <a:ea typeface="Meiryo UI" panose="020B0604030504040204" pitchFamily="50" charset="-128"/>
            </a:endParaRPr>
          </a:p>
        </p:txBody>
      </p:sp>
      <p:sp>
        <p:nvSpPr>
          <p:cNvPr id="14" name="Text 16">
            <a:extLst>
              <a:ext uri="{FF2B5EF4-FFF2-40B4-BE49-F238E27FC236}">
                <a16:creationId xmlns:a16="http://schemas.microsoft.com/office/drawing/2014/main" id="{85007433-86A9-5A4B-7E08-6190E51A5985}"/>
              </a:ext>
            </a:extLst>
          </p:cNvPr>
          <p:cNvSpPr txBox="1"/>
          <p:nvPr/>
        </p:nvSpPr>
        <p:spPr>
          <a:xfrm>
            <a:off x="952282" y="2107517"/>
            <a:ext cx="3405226" cy="381305"/>
          </a:xfrm>
          <a:prstGeom prst="rect">
            <a:avLst/>
          </a:prstGeom>
          <a:noFill/>
          <a:ln/>
        </p:spPr>
        <p:txBody>
          <a:bodyPr wrap="square" lIns="0" tIns="0" rIns="0" bIns="0" rtlCol="0" anchor="t"/>
          <a:lstStyle/>
          <a:p>
            <a:pPr marL="0" indent="0" algn="l">
              <a:buNone/>
            </a:pPr>
            <a:r>
              <a:rPr lang="en-US" sz="1000" dirty="0">
                <a:solidFill>
                  <a:srgbClr val="4B5563"/>
                </a:solidFill>
                <a:latin typeface="Meiryo UI" panose="020B0604030504040204" pitchFamily="50" charset="-128"/>
                <a:ea typeface="Meiryo UI" panose="020B0604030504040204" pitchFamily="50" charset="-128"/>
                <a:cs typeface="Noto Sans JP" pitchFamily="34" charset="-120"/>
              </a:rPr>
              <a:t>生成AIが理解しやすいJSON/</a:t>
            </a:r>
            <a:r>
              <a:rPr lang="en-US" sz="1000" dirty="0" err="1">
                <a:solidFill>
                  <a:srgbClr val="4B5563"/>
                </a:solidFill>
                <a:latin typeface="Meiryo UI" panose="020B0604030504040204" pitchFamily="50" charset="-128"/>
                <a:ea typeface="Meiryo UI" panose="020B0604030504040204" pitchFamily="50" charset="-128"/>
                <a:cs typeface="Noto Sans JP" pitchFamily="34" charset="-120"/>
              </a:rPr>
              <a:t>Markdown形式などで出力し</a:t>
            </a:r>
            <a:r>
              <a:rPr lang="en-US" sz="1000" dirty="0">
                <a:solidFill>
                  <a:srgbClr val="4B5563"/>
                </a:solidFill>
                <a:latin typeface="Meiryo UI" panose="020B0604030504040204" pitchFamily="50" charset="-128"/>
                <a:ea typeface="Meiryo UI" panose="020B0604030504040204" pitchFamily="50" charset="-128"/>
                <a:cs typeface="Noto Sans JP" pitchFamily="34" charset="-120"/>
              </a:rPr>
              <a:t>、</a:t>
            </a:r>
          </a:p>
          <a:p>
            <a:pPr marL="0" indent="0" algn="l">
              <a:buNone/>
            </a:pPr>
            <a:r>
              <a:rPr lang="en-US" sz="1000" dirty="0" err="1">
                <a:solidFill>
                  <a:srgbClr val="4B5563"/>
                </a:solidFill>
                <a:latin typeface="Meiryo UI" panose="020B0604030504040204" pitchFamily="50" charset="-128"/>
                <a:ea typeface="Meiryo UI" panose="020B0604030504040204" pitchFamily="50" charset="-128"/>
                <a:cs typeface="Noto Sans JP" pitchFamily="34" charset="-120"/>
              </a:rPr>
              <a:t>分析精度を向上</a:t>
            </a:r>
            <a:r>
              <a:rPr lang="en-US" sz="1000" dirty="0">
                <a:solidFill>
                  <a:srgbClr val="4B5563"/>
                </a:solidFill>
                <a:latin typeface="Meiryo UI" panose="020B0604030504040204" pitchFamily="50" charset="-128"/>
                <a:ea typeface="Meiryo UI" panose="020B0604030504040204" pitchFamily="50" charset="-128"/>
                <a:cs typeface="Noto Sans JP" pitchFamily="34" charset="-120"/>
              </a:rPr>
              <a:t>。</a:t>
            </a:r>
            <a:endParaRPr lang="en-US" sz="1000" dirty="0">
              <a:latin typeface="Meiryo UI" panose="020B0604030504040204" pitchFamily="50" charset="-128"/>
              <a:ea typeface="Meiryo UI" panose="020B0604030504040204" pitchFamily="50" charset="-128"/>
            </a:endParaRPr>
          </a:p>
        </p:txBody>
      </p:sp>
      <p:sp>
        <p:nvSpPr>
          <p:cNvPr id="25" name="Shape 25">
            <a:extLst>
              <a:ext uri="{FF2B5EF4-FFF2-40B4-BE49-F238E27FC236}">
                <a16:creationId xmlns:a16="http://schemas.microsoft.com/office/drawing/2014/main" id="{D0889D03-87ED-99B0-4599-C2365C7413C4}"/>
              </a:ext>
            </a:extLst>
          </p:cNvPr>
          <p:cNvSpPr/>
          <p:nvPr/>
        </p:nvSpPr>
        <p:spPr>
          <a:xfrm>
            <a:off x="5026886" y="908210"/>
            <a:ext cx="4642638" cy="3805842"/>
          </a:xfrm>
          <a:prstGeom prst="roundRect">
            <a:avLst>
              <a:gd name="adj" fmla="val 819"/>
            </a:avLst>
          </a:prstGeom>
          <a:solidFill>
            <a:srgbClr val="EEF2FF"/>
          </a:solidFill>
          <a:ln/>
          <a:effectLst>
            <a:outerShdw blurRad="63500" dist="38100" dir="5400000" algn="bl" rotWithShape="0">
              <a:srgbClr val="000000">
                <a:alpha val="1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26" name="Shape 26">
            <a:extLst>
              <a:ext uri="{FF2B5EF4-FFF2-40B4-BE49-F238E27FC236}">
                <a16:creationId xmlns:a16="http://schemas.microsoft.com/office/drawing/2014/main" id="{94A0780F-5E48-067E-2EBF-EA38BC3902C1}"/>
              </a:ext>
            </a:extLst>
          </p:cNvPr>
          <p:cNvSpPr/>
          <p:nvPr/>
        </p:nvSpPr>
        <p:spPr>
          <a:xfrm>
            <a:off x="5026886" y="908209"/>
            <a:ext cx="4642638" cy="75895"/>
          </a:xfrm>
          <a:prstGeom prst="rect">
            <a:avLst/>
          </a:prstGeom>
          <a:solidFill>
            <a:srgbClr val="4F46E5"/>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27" name="Shape 27">
            <a:extLst>
              <a:ext uri="{FF2B5EF4-FFF2-40B4-BE49-F238E27FC236}">
                <a16:creationId xmlns:a16="http://schemas.microsoft.com/office/drawing/2014/main" id="{D9F019F1-48F4-CBA4-062C-534DEFB33247}"/>
              </a:ext>
            </a:extLst>
          </p:cNvPr>
          <p:cNvSpPr/>
          <p:nvPr/>
        </p:nvSpPr>
        <p:spPr>
          <a:xfrm>
            <a:off x="5255486" y="1134803"/>
            <a:ext cx="457200" cy="457200"/>
          </a:xfrm>
          <a:prstGeom prst="roundRect">
            <a:avLst>
              <a:gd name="adj" fmla="val 200000"/>
            </a:avLst>
          </a:prstGeom>
          <a:solidFill>
            <a:srgbClr val="4F46E5"/>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pic>
        <p:nvPicPr>
          <p:cNvPr id="28" name="Image 5" descr="preencoded.png">
            <a:extLst>
              <a:ext uri="{FF2B5EF4-FFF2-40B4-BE49-F238E27FC236}">
                <a16:creationId xmlns:a16="http://schemas.microsoft.com/office/drawing/2014/main" id="{3D447891-0923-3057-D142-7E8AAB402B7E}"/>
              </a:ext>
            </a:extLst>
          </p:cNvPr>
          <p:cNvPicPr>
            <a:picLocks noChangeAspect="1"/>
          </p:cNvPicPr>
          <p:nvPr/>
        </p:nvPicPr>
        <p:blipFill>
          <a:blip r:embed="rId5"/>
          <a:srcRect/>
          <a:stretch/>
        </p:blipFill>
        <p:spPr>
          <a:xfrm>
            <a:off x="5365214" y="1267391"/>
            <a:ext cx="237744" cy="190195"/>
          </a:xfrm>
          <a:prstGeom prst="rect">
            <a:avLst/>
          </a:prstGeom>
        </p:spPr>
      </p:pic>
      <p:sp>
        <p:nvSpPr>
          <p:cNvPr id="29" name="Text 28">
            <a:extLst>
              <a:ext uri="{FF2B5EF4-FFF2-40B4-BE49-F238E27FC236}">
                <a16:creationId xmlns:a16="http://schemas.microsoft.com/office/drawing/2014/main" id="{911D96C8-F590-19D6-FC48-9811F0A691A0}"/>
              </a:ext>
            </a:extLst>
          </p:cNvPr>
          <p:cNvSpPr txBox="1"/>
          <p:nvPr/>
        </p:nvSpPr>
        <p:spPr>
          <a:xfrm>
            <a:off x="5865391" y="1124744"/>
            <a:ext cx="886054" cy="162763"/>
          </a:xfrm>
          <a:prstGeom prst="rect">
            <a:avLst/>
          </a:prstGeom>
          <a:noFill/>
          <a:ln/>
        </p:spPr>
        <p:txBody>
          <a:bodyPr wrap="square" lIns="0" tIns="0" rIns="0" bIns="0" rtlCol="0" anchor="ctr"/>
          <a:lstStyle/>
          <a:p>
            <a:pPr marL="0" indent="0" algn="l">
              <a:buNone/>
            </a:pPr>
            <a:r>
              <a:rPr lang="en-US" sz="800" b="1" dirty="0">
                <a:solidFill>
                  <a:srgbClr val="4F46E5"/>
                </a:solidFill>
                <a:latin typeface="Meiryo UI" panose="020B0604030504040204" pitchFamily="50" charset="-128"/>
                <a:ea typeface="Meiryo UI" panose="020B0604030504040204" pitchFamily="50" charset="-128"/>
                <a:cs typeface="Noto Sans JP" pitchFamily="34" charset="-120"/>
              </a:rPr>
              <a:t>STRATEGY 02</a:t>
            </a:r>
            <a:endParaRPr lang="en-US" sz="800" dirty="0">
              <a:latin typeface="Meiryo UI" panose="020B0604030504040204" pitchFamily="50" charset="-128"/>
              <a:ea typeface="Meiryo UI" panose="020B0604030504040204" pitchFamily="50" charset="-128"/>
            </a:endParaRPr>
          </a:p>
        </p:txBody>
      </p:sp>
      <p:sp>
        <p:nvSpPr>
          <p:cNvPr id="30" name="Text 29">
            <a:extLst>
              <a:ext uri="{FF2B5EF4-FFF2-40B4-BE49-F238E27FC236}">
                <a16:creationId xmlns:a16="http://schemas.microsoft.com/office/drawing/2014/main" id="{0B775717-19B2-3604-77BB-123F97F062CD}"/>
              </a:ext>
            </a:extLst>
          </p:cNvPr>
          <p:cNvSpPr txBox="1"/>
          <p:nvPr/>
        </p:nvSpPr>
        <p:spPr>
          <a:xfrm>
            <a:off x="5865391" y="1267391"/>
            <a:ext cx="2000707" cy="333756"/>
          </a:xfrm>
          <a:prstGeom prst="rect">
            <a:avLst/>
          </a:prstGeom>
          <a:noFill/>
          <a:ln/>
        </p:spPr>
        <p:txBody>
          <a:bodyPr wrap="square" lIns="0" tIns="0" rIns="0" bIns="0" rtlCol="0" anchor="ctr"/>
          <a:lstStyle/>
          <a:p>
            <a:pPr marL="0" indent="0" algn="l">
              <a:buNone/>
            </a:pPr>
            <a:r>
              <a:rPr lang="en-US" sz="1700" b="1" dirty="0">
                <a:solidFill>
                  <a:srgbClr val="1F2937"/>
                </a:solidFill>
                <a:latin typeface="Meiryo UI" panose="020B0604030504040204" pitchFamily="50" charset="-128"/>
                <a:ea typeface="Meiryo UI" panose="020B0604030504040204" pitchFamily="50" charset="-128"/>
                <a:cs typeface="Noto Sans JP" pitchFamily="34" charset="-120"/>
              </a:rPr>
              <a:t>クラウド自動連携</a:t>
            </a:r>
            <a:endParaRPr lang="en-US" sz="1700" dirty="0">
              <a:latin typeface="Meiryo UI" panose="020B0604030504040204" pitchFamily="50" charset="-128"/>
              <a:ea typeface="Meiryo UI" panose="020B0604030504040204" pitchFamily="50" charset="-128"/>
            </a:endParaRPr>
          </a:p>
        </p:txBody>
      </p:sp>
      <p:sp>
        <p:nvSpPr>
          <p:cNvPr id="31" name="Shape 30">
            <a:extLst>
              <a:ext uri="{FF2B5EF4-FFF2-40B4-BE49-F238E27FC236}">
                <a16:creationId xmlns:a16="http://schemas.microsoft.com/office/drawing/2014/main" id="{959E528F-40C1-CB26-FCE8-EC44003CAF7E}"/>
              </a:ext>
            </a:extLst>
          </p:cNvPr>
          <p:cNvSpPr/>
          <p:nvPr/>
        </p:nvSpPr>
        <p:spPr>
          <a:xfrm>
            <a:off x="5255486" y="1782198"/>
            <a:ext cx="4257446" cy="942746"/>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32" name="Shape 31">
            <a:extLst>
              <a:ext uri="{FF2B5EF4-FFF2-40B4-BE49-F238E27FC236}">
                <a16:creationId xmlns:a16="http://schemas.microsoft.com/office/drawing/2014/main" id="{AFD26549-4F4B-3A48-2FC6-787B68086B1C}"/>
              </a:ext>
            </a:extLst>
          </p:cNvPr>
          <p:cNvSpPr/>
          <p:nvPr/>
        </p:nvSpPr>
        <p:spPr>
          <a:xfrm>
            <a:off x="5408191" y="1953191"/>
            <a:ext cx="200254" cy="304495"/>
          </a:xfrm>
          <a:prstGeom prst="roundRect">
            <a:avLst>
              <a:gd name="adj" fmla="val 86975"/>
            </a:avLst>
          </a:prstGeom>
          <a:solidFill>
            <a:srgbClr val="E0E7FF"/>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33" name="Image 6" descr="preencoded.png">
            <a:extLst>
              <a:ext uri="{FF2B5EF4-FFF2-40B4-BE49-F238E27FC236}">
                <a16:creationId xmlns:a16="http://schemas.microsoft.com/office/drawing/2014/main" id="{D0FB58FD-B754-CF85-B83E-9C39A460B9BA}"/>
              </a:ext>
            </a:extLst>
          </p:cNvPr>
          <p:cNvPicPr>
            <a:picLocks noChangeAspect="1"/>
          </p:cNvPicPr>
          <p:nvPr/>
        </p:nvPicPr>
        <p:blipFill>
          <a:blip r:embed="rId6"/>
          <a:srcRect l="-1233" r="-1233"/>
          <a:stretch/>
        </p:blipFill>
        <p:spPr>
          <a:xfrm>
            <a:off x="5420078" y="2039144"/>
            <a:ext cx="170993" cy="133502"/>
          </a:xfrm>
          <a:prstGeom prst="rect">
            <a:avLst/>
          </a:prstGeom>
        </p:spPr>
      </p:pic>
      <p:sp>
        <p:nvSpPr>
          <p:cNvPr id="34" name="Text 32">
            <a:extLst>
              <a:ext uri="{FF2B5EF4-FFF2-40B4-BE49-F238E27FC236}">
                <a16:creationId xmlns:a16="http://schemas.microsoft.com/office/drawing/2014/main" id="{78F40DCD-F607-7ABE-24B6-979E54CC006B}"/>
              </a:ext>
            </a:extLst>
          </p:cNvPr>
          <p:cNvSpPr txBox="1"/>
          <p:nvPr/>
        </p:nvSpPr>
        <p:spPr>
          <a:xfrm>
            <a:off x="5755663" y="1934903"/>
            <a:ext cx="2104949" cy="228600"/>
          </a:xfrm>
          <a:prstGeom prst="rect">
            <a:avLst/>
          </a:prstGeom>
          <a:noFill/>
          <a:ln/>
        </p:spPr>
        <p:txBody>
          <a:bodyPr wrap="square" lIns="0" tIns="0" rIns="0" bIns="0" rtlCol="0" anchor="ctr"/>
          <a:lstStyle/>
          <a:p>
            <a:pPr marL="0" indent="0" algn="l">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音声データ自動アップロード</a:t>
            </a:r>
            <a:endParaRPr lang="en-US" sz="1100" dirty="0">
              <a:latin typeface="Meiryo UI" panose="020B0604030504040204" pitchFamily="50" charset="-128"/>
              <a:ea typeface="Meiryo UI" panose="020B0604030504040204" pitchFamily="50" charset="-128"/>
            </a:endParaRPr>
          </a:p>
        </p:txBody>
      </p:sp>
      <p:sp>
        <p:nvSpPr>
          <p:cNvPr id="35" name="Text 33">
            <a:extLst>
              <a:ext uri="{FF2B5EF4-FFF2-40B4-BE49-F238E27FC236}">
                <a16:creationId xmlns:a16="http://schemas.microsoft.com/office/drawing/2014/main" id="{F7005F38-972D-FBFB-77B8-01FEFC86A765}"/>
              </a:ext>
            </a:extLst>
          </p:cNvPr>
          <p:cNvSpPr txBox="1"/>
          <p:nvPr/>
        </p:nvSpPr>
        <p:spPr>
          <a:xfrm>
            <a:off x="5755663" y="2191849"/>
            <a:ext cx="3586277" cy="381305"/>
          </a:xfrm>
          <a:prstGeom prst="rect">
            <a:avLst/>
          </a:prstGeom>
          <a:noFill/>
          <a:ln/>
        </p:spPr>
        <p:txBody>
          <a:bodyPr wrap="square" lIns="0" tIns="0" rIns="0" bIns="0" rtlCol="0" anchor="ctr"/>
          <a:lstStyle/>
          <a:p>
            <a:pPr marL="0" indent="0" algn="l">
              <a:buNone/>
            </a:pPr>
            <a:r>
              <a:rPr lang="en-US" sz="1000" dirty="0">
                <a:solidFill>
                  <a:srgbClr val="4B5563"/>
                </a:solidFill>
                <a:latin typeface="Meiryo UI" panose="020B0604030504040204" pitchFamily="50" charset="-128"/>
                <a:ea typeface="Meiryo UI" panose="020B0604030504040204" pitchFamily="50" charset="-128"/>
                <a:cs typeface="Noto Sans JP" pitchFamily="34" charset="-120"/>
              </a:rPr>
              <a:t>指定フォルダ（Teams/Zoom録画先等）を監視し、自動でアップロード・文字起こしを実行。</a:t>
            </a:r>
            <a:endParaRPr lang="en-US" sz="1000" dirty="0">
              <a:latin typeface="Meiryo UI" panose="020B0604030504040204" pitchFamily="50" charset="-128"/>
              <a:ea typeface="Meiryo UI" panose="020B0604030504040204" pitchFamily="50" charset="-128"/>
            </a:endParaRPr>
          </a:p>
        </p:txBody>
      </p:sp>
      <p:sp>
        <p:nvSpPr>
          <p:cNvPr id="36" name="Shape 34">
            <a:extLst>
              <a:ext uri="{FF2B5EF4-FFF2-40B4-BE49-F238E27FC236}">
                <a16:creationId xmlns:a16="http://schemas.microsoft.com/office/drawing/2014/main" id="{3FF499F7-BEE3-FC4E-D3CE-70900BAC98A5}"/>
              </a:ext>
            </a:extLst>
          </p:cNvPr>
          <p:cNvSpPr/>
          <p:nvPr/>
        </p:nvSpPr>
        <p:spPr>
          <a:xfrm>
            <a:off x="5255486" y="2873077"/>
            <a:ext cx="4257446" cy="942746"/>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37" name="Shape 35">
            <a:extLst>
              <a:ext uri="{FF2B5EF4-FFF2-40B4-BE49-F238E27FC236}">
                <a16:creationId xmlns:a16="http://schemas.microsoft.com/office/drawing/2014/main" id="{1B2BF3D5-4CBF-9452-9A0F-E53D0DD82B6B}"/>
              </a:ext>
            </a:extLst>
          </p:cNvPr>
          <p:cNvSpPr/>
          <p:nvPr/>
        </p:nvSpPr>
        <p:spPr>
          <a:xfrm>
            <a:off x="5408191" y="3044070"/>
            <a:ext cx="267005" cy="304495"/>
          </a:xfrm>
          <a:prstGeom prst="roundRect">
            <a:avLst>
              <a:gd name="adj" fmla="val 48924"/>
            </a:avLst>
          </a:prstGeom>
          <a:solidFill>
            <a:srgbClr val="E0E7FF"/>
          </a:solidFill>
          <a:ln/>
        </p:spPr>
        <p:txBody>
          <a:bodyPr/>
          <a:lstStyle/>
          <a:p>
            <a:endParaRPr lang="ja-JP" altLang="en-US">
              <a:latin typeface="Meiryo UI" panose="020B0604030504040204" pitchFamily="50" charset="-128"/>
              <a:ea typeface="Meiryo UI" panose="020B0604030504040204" pitchFamily="50" charset="-128"/>
            </a:endParaRPr>
          </a:p>
        </p:txBody>
      </p:sp>
      <p:pic>
        <p:nvPicPr>
          <p:cNvPr id="38" name="Image 7" descr="preencoded.png">
            <a:extLst>
              <a:ext uri="{FF2B5EF4-FFF2-40B4-BE49-F238E27FC236}">
                <a16:creationId xmlns:a16="http://schemas.microsoft.com/office/drawing/2014/main" id="{E2F650CF-B3F8-2551-1787-31B84902A779}"/>
              </a:ext>
            </a:extLst>
          </p:cNvPr>
          <p:cNvPicPr>
            <a:picLocks noChangeAspect="1"/>
          </p:cNvPicPr>
          <p:nvPr/>
        </p:nvPicPr>
        <p:blipFill>
          <a:blip r:embed="rId7"/>
          <a:srcRect l="-837" r="-837"/>
          <a:stretch/>
        </p:blipFill>
        <p:spPr>
          <a:xfrm>
            <a:off x="5462140" y="3130023"/>
            <a:ext cx="152705" cy="133502"/>
          </a:xfrm>
          <a:prstGeom prst="rect">
            <a:avLst/>
          </a:prstGeom>
        </p:spPr>
      </p:pic>
      <p:sp>
        <p:nvSpPr>
          <p:cNvPr id="39" name="Text 36">
            <a:extLst>
              <a:ext uri="{FF2B5EF4-FFF2-40B4-BE49-F238E27FC236}">
                <a16:creationId xmlns:a16="http://schemas.microsoft.com/office/drawing/2014/main" id="{A6CE1BBA-2091-0532-493B-1FCEE232A417}"/>
              </a:ext>
            </a:extLst>
          </p:cNvPr>
          <p:cNvSpPr txBox="1"/>
          <p:nvPr/>
        </p:nvSpPr>
        <p:spPr>
          <a:xfrm>
            <a:off x="5820585" y="3024867"/>
            <a:ext cx="1648663" cy="228600"/>
          </a:xfrm>
          <a:prstGeom prst="rect">
            <a:avLst/>
          </a:prstGeom>
          <a:noFill/>
          <a:ln/>
        </p:spPr>
        <p:txBody>
          <a:bodyPr wrap="square" lIns="0" tIns="0" rIns="0" bIns="0" rtlCol="0" anchor="ctr"/>
          <a:lstStyle/>
          <a:p>
            <a:pPr marL="0" indent="0" algn="l">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連携フォルダ指定機能</a:t>
            </a:r>
            <a:endParaRPr lang="en-US" sz="1100" dirty="0">
              <a:latin typeface="Meiryo UI" panose="020B0604030504040204" pitchFamily="50" charset="-128"/>
              <a:ea typeface="Meiryo UI" panose="020B0604030504040204" pitchFamily="50" charset="-128"/>
            </a:endParaRPr>
          </a:p>
        </p:txBody>
      </p:sp>
      <p:sp>
        <p:nvSpPr>
          <p:cNvPr id="40" name="Text 37">
            <a:extLst>
              <a:ext uri="{FF2B5EF4-FFF2-40B4-BE49-F238E27FC236}">
                <a16:creationId xmlns:a16="http://schemas.microsoft.com/office/drawing/2014/main" id="{775C93E6-13A8-8650-4373-241DDF9C706F}"/>
              </a:ext>
            </a:extLst>
          </p:cNvPr>
          <p:cNvSpPr txBox="1"/>
          <p:nvPr/>
        </p:nvSpPr>
        <p:spPr>
          <a:xfrm>
            <a:off x="5820585" y="3282728"/>
            <a:ext cx="3586277" cy="381305"/>
          </a:xfrm>
          <a:prstGeom prst="rect">
            <a:avLst/>
          </a:prstGeom>
          <a:noFill/>
          <a:ln/>
        </p:spPr>
        <p:txBody>
          <a:bodyPr wrap="square" lIns="0" tIns="0" rIns="0" bIns="0" rtlCol="0" anchor="ctr"/>
          <a:lstStyle/>
          <a:p>
            <a:pPr marL="0" indent="0" algn="l">
              <a:buNone/>
            </a:pPr>
            <a:r>
              <a:rPr lang="en-US" sz="1000" dirty="0">
                <a:solidFill>
                  <a:srgbClr val="4B5563"/>
                </a:solidFill>
                <a:latin typeface="Meiryo UI" panose="020B0604030504040204" pitchFamily="50" charset="-128"/>
                <a:ea typeface="Meiryo UI" panose="020B0604030504040204" pitchFamily="50" charset="-128"/>
                <a:cs typeface="Noto Sans JP" pitchFamily="34" charset="-120"/>
              </a:rPr>
              <a:t>出力先としてSharePointやGoogle Driveの特定フォルダを指定可能。</a:t>
            </a:r>
            <a:endParaRPr lang="en-US" sz="1000" dirty="0">
              <a:latin typeface="Meiryo UI" panose="020B0604030504040204" pitchFamily="50" charset="-128"/>
              <a:ea typeface="Meiryo UI" panose="020B0604030504040204" pitchFamily="50" charset="-128"/>
            </a:endParaRPr>
          </a:p>
        </p:txBody>
      </p:sp>
      <p:sp>
        <p:nvSpPr>
          <p:cNvPr id="48" name="Shape 44">
            <a:extLst>
              <a:ext uri="{FF2B5EF4-FFF2-40B4-BE49-F238E27FC236}">
                <a16:creationId xmlns:a16="http://schemas.microsoft.com/office/drawing/2014/main" id="{59724438-84FE-ECF4-AAA3-266977CEC772}"/>
              </a:ext>
            </a:extLst>
          </p:cNvPr>
          <p:cNvSpPr/>
          <p:nvPr/>
        </p:nvSpPr>
        <p:spPr>
          <a:xfrm>
            <a:off x="503010" y="4951795"/>
            <a:ext cx="8876995" cy="38405"/>
          </a:xfrm>
          <a:prstGeom prst="rect">
            <a:avLst/>
          </a:prstGeom>
          <a:solidFill>
            <a:srgbClr val="E5E7EB"/>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49" name="Shape 45">
            <a:extLst>
              <a:ext uri="{FF2B5EF4-FFF2-40B4-BE49-F238E27FC236}">
                <a16:creationId xmlns:a16="http://schemas.microsoft.com/office/drawing/2014/main" id="{EFF36331-C3B1-C124-02AD-011463B2B75A}"/>
              </a:ext>
            </a:extLst>
          </p:cNvPr>
          <p:cNvSpPr/>
          <p:nvPr/>
        </p:nvSpPr>
        <p:spPr>
          <a:xfrm>
            <a:off x="1143090" y="5114559"/>
            <a:ext cx="714146" cy="228600"/>
          </a:xfrm>
          <a:prstGeom prst="roundRect">
            <a:avLst>
              <a:gd name="adj" fmla="val 400000"/>
            </a:avLst>
          </a:prstGeom>
          <a:solidFill>
            <a:srgbClr val="EFF6FF"/>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50" name="Text 46">
            <a:extLst>
              <a:ext uri="{FF2B5EF4-FFF2-40B4-BE49-F238E27FC236}">
                <a16:creationId xmlns:a16="http://schemas.microsoft.com/office/drawing/2014/main" id="{DD80EC31-2D8A-9BDC-4000-69724583BB28}"/>
              </a:ext>
            </a:extLst>
          </p:cNvPr>
          <p:cNvSpPr txBox="1"/>
          <p:nvPr/>
        </p:nvSpPr>
        <p:spPr>
          <a:xfrm>
            <a:off x="887973" y="5132847"/>
            <a:ext cx="1312164" cy="191110"/>
          </a:xfrm>
          <a:prstGeom prst="rect">
            <a:avLst/>
          </a:prstGeom>
          <a:noFill/>
          <a:ln/>
        </p:spPr>
        <p:txBody>
          <a:bodyPr wrap="square" lIns="0" tIns="0" rIns="0" bIns="0" rtlCol="0" anchor="ctr"/>
          <a:lstStyle/>
          <a:p>
            <a:pPr marL="0" indent="0" algn="ctr">
              <a:buNone/>
            </a:pPr>
            <a:r>
              <a:rPr lang="en-US" sz="1000" b="1" dirty="0">
                <a:solidFill>
                  <a:srgbClr val="2563EB"/>
                </a:solidFill>
                <a:latin typeface="Meiryo UI" panose="020B0604030504040204" pitchFamily="50" charset="-128"/>
                <a:ea typeface="Meiryo UI" panose="020B0604030504040204" pitchFamily="50" charset="-128"/>
                <a:cs typeface="Noto Sans JP" pitchFamily="34" charset="-120"/>
              </a:rPr>
              <a:t>2025</a:t>
            </a:r>
            <a:r>
              <a:rPr lang="ja-JP" altLang="en-US" sz="1000" b="1" dirty="0">
                <a:solidFill>
                  <a:srgbClr val="2563EB"/>
                </a:solidFill>
                <a:latin typeface="Meiryo UI" panose="020B0604030504040204" pitchFamily="50" charset="-128"/>
                <a:ea typeface="Meiryo UI" panose="020B0604030504040204" pitchFamily="50" charset="-128"/>
                <a:cs typeface="Noto Sans JP" pitchFamily="34" charset="-120"/>
              </a:rPr>
              <a:t>年</a:t>
            </a:r>
            <a:r>
              <a:rPr lang="en-US" sz="1000" b="1" dirty="0">
                <a:solidFill>
                  <a:srgbClr val="2563EB"/>
                </a:solidFill>
                <a:latin typeface="Meiryo UI" panose="020B0604030504040204" pitchFamily="50" charset="-128"/>
                <a:ea typeface="Meiryo UI" panose="020B0604030504040204" pitchFamily="50" charset="-128"/>
                <a:cs typeface="Noto Sans JP" pitchFamily="34" charset="-120"/>
              </a:rPr>
              <a:t>11月下旬</a:t>
            </a:r>
            <a:endParaRPr lang="en-US" sz="1000" dirty="0">
              <a:latin typeface="Meiryo UI" panose="020B0604030504040204" pitchFamily="50" charset="-128"/>
              <a:ea typeface="Meiryo UI" panose="020B0604030504040204" pitchFamily="50" charset="-128"/>
            </a:endParaRPr>
          </a:p>
        </p:txBody>
      </p:sp>
      <p:sp>
        <p:nvSpPr>
          <p:cNvPr id="51" name="Shape 47">
            <a:extLst>
              <a:ext uri="{FF2B5EF4-FFF2-40B4-BE49-F238E27FC236}">
                <a16:creationId xmlns:a16="http://schemas.microsoft.com/office/drawing/2014/main" id="{127D43E5-A5EE-0362-CEA1-52085D13373F}"/>
              </a:ext>
            </a:extLst>
          </p:cNvPr>
          <p:cNvSpPr/>
          <p:nvPr/>
        </p:nvSpPr>
        <p:spPr>
          <a:xfrm>
            <a:off x="464605" y="5419055"/>
            <a:ext cx="2066544" cy="1023650"/>
          </a:xfrm>
          <a:prstGeom prst="roundRect">
            <a:avLst>
              <a:gd name="adj" fmla="val 3368"/>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52" name="Shape 48">
            <a:extLst>
              <a:ext uri="{FF2B5EF4-FFF2-40B4-BE49-F238E27FC236}">
                <a16:creationId xmlns:a16="http://schemas.microsoft.com/office/drawing/2014/main" id="{9EE0847D-AA2E-4724-1043-52C08E6934BB}"/>
              </a:ext>
            </a:extLst>
          </p:cNvPr>
          <p:cNvSpPr/>
          <p:nvPr/>
        </p:nvSpPr>
        <p:spPr>
          <a:xfrm>
            <a:off x="464605" y="6450935"/>
            <a:ext cx="2066544" cy="38405"/>
          </a:xfrm>
          <a:prstGeom prst="rect">
            <a:avLst/>
          </a:prstGeom>
          <a:solidFill>
            <a:srgbClr val="60A5FA"/>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53" name="Text 49">
            <a:extLst>
              <a:ext uri="{FF2B5EF4-FFF2-40B4-BE49-F238E27FC236}">
                <a16:creationId xmlns:a16="http://schemas.microsoft.com/office/drawing/2014/main" id="{250B6411-52EA-131D-12DF-4F732CE3D8FE}"/>
              </a:ext>
            </a:extLst>
          </p:cNvPr>
          <p:cNvSpPr txBox="1"/>
          <p:nvPr/>
        </p:nvSpPr>
        <p:spPr>
          <a:xfrm>
            <a:off x="899860" y="5570844"/>
            <a:ext cx="1300277"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Meiryo UI" panose="020B0604030504040204" pitchFamily="50" charset="-128"/>
                <a:ea typeface="Meiryo UI" panose="020B0604030504040204" pitchFamily="50" charset="-128"/>
                <a:cs typeface="Noto Sans JP" pitchFamily="34" charset="-120"/>
              </a:rPr>
              <a:t>出力内容のAI最適化</a:t>
            </a:r>
            <a:endParaRPr lang="en-US" sz="1000" dirty="0">
              <a:latin typeface="Meiryo UI" panose="020B0604030504040204" pitchFamily="50" charset="-128"/>
              <a:ea typeface="Meiryo UI" panose="020B0604030504040204" pitchFamily="50" charset="-128"/>
            </a:endParaRPr>
          </a:p>
        </p:txBody>
      </p:sp>
      <p:sp>
        <p:nvSpPr>
          <p:cNvPr id="54" name="Text 50">
            <a:extLst>
              <a:ext uri="{FF2B5EF4-FFF2-40B4-BE49-F238E27FC236}">
                <a16:creationId xmlns:a16="http://schemas.microsoft.com/office/drawing/2014/main" id="{E8525735-4BA8-641C-4A3E-7EBDA3073FBA}"/>
              </a:ext>
            </a:extLst>
          </p:cNvPr>
          <p:cNvSpPr txBox="1"/>
          <p:nvPr/>
        </p:nvSpPr>
        <p:spPr>
          <a:xfrm>
            <a:off x="617310" y="5790300"/>
            <a:ext cx="1219810"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生成AI向けデータ形式</a:t>
            </a:r>
            <a:endParaRPr lang="en-US" sz="800" dirty="0">
              <a:latin typeface="Meiryo UI" panose="020B0604030504040204" pitchFamily="50" charset="-128"/>
              <a:ea typeface="Meiryo UI" panose="020B0604030504040204" pitchFamily="50" charset="-128"/>
            </a:endParaRPr>
          </a:p>
        </p:txBody>
      </p:sp>
      <p:sp>
        <p:nvSpPr>
          <p:cNvPr id="55" name="Text 51">
            <a:extLst>
              <a:ext uri="{FF2B5EF4-FFF2-40B4-BE49-F238E27FC236}">
                <a16:creationId xmlns:a16="http://schemas.microsoft.com/office/drawing/2014/main" id="{1A176F69-216E-CC15-2169-07A29756931F}"/>
              </a:ext>
            </a:extLst>
          </p:cNvPr>
          <p:cNvSpPr txBox="1"/>
          <p:nvPr/>
        </p:nvSpPr>
        <p:spPr>
          <a:xfrm>
            <a:off x="617310" y="5943005"/>
            <a:ext cx="667512"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への最適化</a:t>
            </a:r>
            <a:endParaRPr lang="en-US" sz="800" dirty="0">
              <a:latin typeface="Meiryo UI" panose="020B0604030504040204" pitchFamily="50" charset="-128"/>
              <a:ea typeface="Meiryo UI" panose="020B0604030504040204" pitchFamily="50" charset="-128"/>
            </a:endParaRPr>
          </a:p>
        </p:txBody>
      </p:sp>
      <p:sp>
        <p:nvSpPr>
          <p:cNvPr id="56" name="Shape 52">
            <a:extLst>
              <a:ext uri="{FF2B5EF4-FFF2-40B4-BE49-F238E27FC236}">
                <a16:creationId xmlns:a16="http://schemas.microsoft.com/office/drawing/2014/main" id="{172455A7-996D-F4AA-33D9-514FA94BE4B4}"/>
              </a:ext>
            </a:extLst>
          </p:cNvPr>
          <p:cNvSpPr/>
          <p:nvPr/>
        </p:nvSpPr>
        <p:spPr>
          <a:xfrm>
            <a:off x="4461375" y="5114559"/>
            <a:ext cx="714146" cy="228600"/>
          </a:xfrm>
          <a:prstGeom prst="roundRect">
            <a:avLst>
              <a:gd name="adj" fmla="val 400000"/>
            </a:avLst>
          </a:prstGeom>
          <a:solidFill>
            <a:srgbClr val="EFF6FF"/>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57" name="Text 53">
            <a:extLst>
              <a:ext uri="{FF2B5EF4-FFF2-40B4-BE49-F238E27FC236}">
                <a16:creationId xmlns:a16="http://schemas.microsoft.com/office/drawing/2014/main" id="{15F2B0CB-2735-B4FF-5D48-9EF47A826031}"/>
              </a:ext>
            </a:extLst>
          </p:cNvPr>
          <p:cNvSpPr txBox="1"/>
          <p:nvPr/>
        </p:nvSpPr>
        <p:spPr>
          <a:xfrm>
            <a:off x="3989912" y="5132847"/>
            <a:ext cx="1539849" cy="160574"/>
          </a:xfrm>
          <a:prstGeom prst="rect">
            <a:avLst/>
          </a:prstGeom>
          <a:noFill/>
          <a:ln/>
        </p:spPr>
        <p:txBody>
          <a:bodyPr wrap="square" lIns="0" tIns="0" rIns="0" bIns="0" rtlCol="0" anchor="ctr"/>
          <a:lstStyle/>
          <a:p>
            <a:pPr marL="0" indent="0" algn="ctr">
              <a:buNone/>
            </a:pPr>
            <a:r>
              <a:rPr lang="en-US" sz="1000" b="1" dirty="0">
                <a:solidFill>
                  <a:srgbClr val="2563EB"/>
                </a:solidFill>
                <a:latin typeface="Meiryo UI" panose="020B0604030504040204" pitchFamily="50" charset="-128"/>
                <a:ea typeface="Meiryo UI" panose="020B0604030504040204" pitchFamily="50" charset="-128"/>
                <a:cs typeface="Noto Sans JP" pitchFamily="34" charset="-120"/>
              </a:rPr>
              <a:t>2025</a:t>
            </a:r>
            <a:r>
              <a:rPr lang="ja-JP" altLang="en-US" sz="1000" b="1" dirty="0">
                <a:solidFill>
                  <a:srgbClr val="2563EB"/>
                </a:solidFill>
                <a:latin typeface="Meiryo UI" panose="020B0604030504040204" pitchFamily="50" charset="-128"/>
                <a:ea typeface="Meiryo UI" panose="020B0604030504040204" pitchFamily="50" charset="-128"/>
                <a:cs typeface="Noto Sans JP" pitchFamily="34" charset="-120"/>
              </a:rPr>
              <a:t>年</a:t>
            </a:r>
            <a:r>
              <a:rPr lang="en-US" sz="1000" b="1" dirty="0">
                <a:solidFill>
                  <a:srgbClr val="2563EB"/>
                </a:solidFill>
                <a:latin typeface="Meiryo UI" panose="020B0604030504040204" pitchFamily="50" charset="-128"/>
                <a:ea typeface="Meiryo UI" panose="020B0604030504040204" pitchFamily="50" charset="-128"/>
                <a:cs typeface="Noto Sans JP" pitchFamily="34" charset="-120"/>
              </a:rPr>
              <a:t>12月</a:t>
            </a:r>
            <a:endParaRPr lang="en-US" sz="1000" dirty="0">
              <a:latin typeface="Meiryo UI" panose="020B0604030504040204" pitchFamily="50" charset="-128"/>
              <a:ea typeface="Meiryo UI" panose="020B0604030504040204" pitchFamily="50" charset="-128"/>
            </a:endParaRPr>
          </a:p>
        </p:txBody>
      </p:sp>
      <p:sp>
        <p:nvSpPr>
          <p:cNvPr id="58" name="Shape 54">
            <a:extLst>
              <a:ext uri="{FF2B5EF4-FFF2-40B4-BE49-F238E27FC236}">
                <a16:creationId xmlns:a16="http://schemas.microsoft.com/office/drawing/2014/main" id="{E38D19FB-B9A7-C036-87E4-BD0C5BC8777B}"/>
              </a:ext>
            </a:extLst>
          </p:cNvPr>
          <p:cNvSpPr/>
          <p:nvPr/>
        </p:nvSpPr>
        <p:spPr>
          <a:xfrm>
            <a:off x="2743730" y="5419055"/>
            <a:ext cx="2066544" cy="1023650"/>
          </a:xfrm>
          <a:prstGeom prst="roundRect">
            <a:avLst>
              <a:gd name="adj" fmla="val 3368"/>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59" name="Shape 55">
            <a:extLst>
              <a:ext uri="{FF2B5EF4-FFF2-40B4-BE49-F238E27FC236}">
                <a16:creationId xmlns:a16="http://schemas.microsoft.com/office/drawing/2014/main" id="{46F0325D-3F69-33E2-EBEF-B2D49BE4122F}"/>
              </a:ext>
            </a:extLst>
          </p:cNvPr>
          <p:cNvSpPr/>
          <p:nvPr/>
        </p:nvSpPr>
        <p:spPr>
          <a:xfrm>
            <a:off x="2743730" y="6450935"/>
            <a:ext cx="2066544" cy="38405"/>
          </a:xfrm>
          <a:prstGeom prst="rect">
            <a:avLst/>
          </a:prstGeom>
          <a:solidFill>
            <a:srgbClr val="60A5FA"/>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60" name="Text 56">
            <a:extLst>
              <a:ext uri="{FF2B5EF4-FFF2-40B4-BE49-F238E27FC236}">
                <a16:creationId xmlns:a16="http://schemas.microsoft.com/office/drawing/2014/main" id="{9E8F0D42-8B4D-0F2F-7C8C-00F9AA2B38B5}"/>
              </a:ext>
            </a:extLst>
          </p:cNvPr>
          <p:cNvSpPr txBox="1"/>
          <p:nvPr/>
        </p:nvSpPr>
        <p:spPr>
          <a:xfrm>
            <a:off x="3178985" y="5570844"/>
            <a:ext cx="1300277"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Meiryo UI" panose="020B0604030504040204" pitchFamily="50" charset="-128"/>
                <a:ea typeface="Meiryo UI" panose="020B0604030504040204" pitchFamily="50" charset="-128"/>
                <a:cs typeface="Noto Sans JP" pitchFamily="34" charset="-120"/>
              </a:rPr>
              <a:t>自動AIタイトル付与</a:t>
            </a:r>
            <a:endParaRPr lang="en-US" sz="1000" dirty="0">
              <a:latin typeface="Meiryo UI" panose="020B0604030504040204" pitchFamily="50" charset="-128"/>
              <a:ea typeface="Meiryo UI" panose="020B0604030504040204" pitchFamily="50" charset="-128"/>
            </a:endParaRPr>
          </a:p>
        </p:txBody>
      </p:sp>
      <p:sp>
        <p:nvSpPr>
          <p:cNvPr id="61" name="Text 57">
            <a:extLst>
              <a:ext uri="{FF2B5EF4-FFF2-40B4-BE49-F238E27FC236}">
                <a16:creationId xmlns:a16="http://schemas.microsoft.com/office/drawing/2014/main" id="{98E7B4FE-6E38-0E03-6CF8-B1CA386083A4}"/>
              </a:ext>
            </a:extLst>
          </p:cNvPr>
          <p:cNvSpPr txBox="1"/>
          <p:nvPr/>
        </p:nvSpPr>
        <p:spPr>
          <a:xfrm>
            <a:off x="2896435" y="5790300"/>
            <a:ext cx="1010412"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会議内容に基づく</a:t>
            </a:r>
            <a:endParaRPr lang="en-US" sz="800" dirty="0">
              <a:latin typeface="Meiryo UI" panose="020B0604030504040204" pitchFamily="50" charset="-128"/>
              <a:ea typeface="Meiryo UI" panose="020B0604030504040204" pitchFamily="50" charset="-128"/>
            </a:endParaRPr>
          </a:p>
        </p:txBody>
      </p:sp>
      <p:sp>
        <p:nvSpPr>
          <p:cNvPr id="62" name="Text 58">
            <a:extLst>
              <a:ext uri="{FF2B5EF4-FFF2-40B4-BE49-F238E27FC236}">
                <a16:creationId xmlns:a16="http://schemas.microsoft.com/office/drawing/2014/main" id="{C15C5EF1-8AA3-9243-584E-342D8C56398B}"/>
              </a:ext>
            </a:extLst>
          </p:cNvPr>
          <p:cNvSpPr txBox="1"/>
          <p:nvPr/>
        </p:nvSpPr>
        <p:spPr>
          <a:xfrm>
            <a:off x="2896435" y="5943005"/>
            <a:ext cx="1010412"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タイトル自動生成</a:t>
            </a:r>
            <a:endParaRPr lang="en-US" sz="800" dirty="0">
              <a:latin typeface="Meiryo UI" panose="020B0604030504040204" pitchFamily="50" charset="-128"/>
              <a:ea typeface="Meiryo UI" panose="020B0604030504040204" pitchFamily="50" charset="-128"/>
            </a:endParaRPr>
          </a:p>
        </p:txBody>
      </p:sp>
      <p:sp>
        <p:nvSpPr>
          <p:cNvPr id="65" name="Shape 61">
            <a:extLst>
              <a:ext uri="{FF2B5EF4-FFF2-40B4-BE49-F238E27FC236}">
                <a16:creationId xmlns:a16="http://schemas.microsoft.com/office/drawing/2014/main" id="{DA2572EF-46FA-B422-FC21-CF1946D1BDD4}"/>
              </a:ext>
            </a:extLst>
          </p:cNvPr>
          <p:cNvSpPr/>
          <p:nvPr/>
        </p:nvSpPr>
        <p:spPr>
          <a:xfrm>
            <a:off x="4902132" y="5419055"/>
            <a:ext cx="2066544" cy="1023650"/>
          </a:xfrm>
          <a:prstGeom prst="roundRect">
            <a:avLst>
              <a:gd name="adj" fmla="val 3368"/>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66" name="Shape 62">
            <a:extLst>
              <a:ext uri="{FF2B5EF4-FFF2-40B4-BE49-F238E27FC236}">
                <a16:creationId xmlns:a16="http://schemas.microsoft.com/office/drawing/2014/main" id="{3AE0D083-D6A1-C778-524A-ABAC60DECC5D}"/>
              </a:ext>
            </a:extLst>
          </p:cNvPr>
          <p:cNvSpPr/>
          <p:nvPr/>
        </p:nvSpPr>
        <p:spPr>
          <a:xfrm>
            <a:off x="4902132" y="6450935"/>
            <a:ext cx="2066544" cy="38405"/>
          </a:xfrm>
          <a:prstGeom prst="rect">
            <a:avLst/>
          </a:prstGeom>
          <a:solidFill>
            <a:srgbClr val="60A5FA"/>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67" name="Text 63">
            <a:extLst>
              <a:ext uri="{FF2B5EF4-FFF2-40B4-BE49-F238E27FC236}">
                <a16:creationId xmlns:a16="http://schemas.microsoft.com/office/drawing/2014/main" id="{D1EBB73D-E9C9-36C6-3105-0E1F93CD4602}"/>
              </a:ext>
            </a:extLst>
          </p:cNvPr>
          <p:cNvSpPr txBox="1"/>
          <p:nvPr/>
        </p:nvSpPr>
        <p:spPr>
          <a:xfrm>
            <a:off x="5364819" y="5570844"/>
            <a:ext cx="1243584"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Meiryo UI" panose="020B0604030504040204" pitchFamily="50" charset="-128"/>
                <a:ea typeface="Meiryo UI" panose="020B0604030504040204" pitchFamily="50" charset="-128"/>
                <a:cs typeface="Noto Sans JP" pitchFamily="34" charset="-120"/>
              </a:rPr>
              <a:t>Copilotアプリ提供</a:t>
            </a:r>
            <a:endParaRPr lang="en-US" sz="1000" dirty="0">
              <a:latin typeface="Meiryo UI" panose="020B0604030504040204" pitchFamily="50" charset="-128"/>
              <a:ea typeface="Meiryo UI" panose="020B0604030504040204" pitchFamily="50" charset="-128"/>
            </a:endParaRPr>
          </a:p>
        </p:txBody>
      </p:sp>
      <p:sp>
        <p:nvSpPr>
          <p:cNvPr id="68" name="Text 64">
            <a:extLst>
              <a:ext uri="{FF2B5EF4-FFF2-40B4-BE49-F238E27FC236}">
                <a16:creationId xmlns:a16="http://schemas.microsoft.com/office/drawing/2014/main" id="{0680502D-1548-7CE9-84CC-BCED1803AC42}"/>
              </a:ext>
            </a:extLst>
          </p:cNvPr>
          <p:cNvSpPr txBox="1"/>
          <p:nvPr/>
        </p:nvSpPr>
        <p:spPr>
          <a:xfrm>
            <a:off x="5054837" y="5790300"/>
            <a:ext cx="1028700"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Microsoft 365連携</a:t>
            </a:r>
            <a:endParaRPr lang="en-US" sz="800" dirty="0">
              <a:latin typeface="Meiryo UI" panose="020B0604030504040204" pitchFamily="50" charset="-128"/>
              <a:ea typeface="Meiryo UI" panose="020B0604030504040204" pitchFamily="50" charset="-128"/>
            </a:endParaRPr>
          </a:p>
        </p:txBody>
      </p:sp>
      <p:sp>
        <p:nvSpPr>
          <p:cNvPr id="69" name="Text 65">
            <a:extLst>
              <a:ext uri="{FF2B5EF4-FFF2-40B4-BE49-F238E27FC236}">
                <a16:creationId xmlns:a16="http://schemas.microsoft.com/office/drawing/2014/main" id="{4D6F6508-24E6-369F-53A4-CFF5878CABEB}"/>
              </a:ext>
            </a:extLst>
          </p:cNvPr>
          <p:cNvSpPr txBox="1"/>
          <p:nvPr/>
        </p:nvSpPr>
        <p:spPr>
          <a:xfrm>
            <a:off x="5054837" y="5943005"/>
            <a:ext cx="1000354"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エージェント機能</a:t>
            </a:r>
            <a:endParaRPr lang="en-US" sz="800" dirty="0">
              <a:latin typeface="Meiryo UI" panose="020B0604030504040204" pitchFamily="50" charset="-128"/>
              <a:ea typeface="Meiryo UI" panose="020B0604030504040204" pitchFamily="50" charset="-128"/>
            </a:endParaRPr>
          </a:p>
        </p:txBody>
      </p:sp>
      <p:sp>
        <p:nvSpPr>
          <p:cNvPr id="70" name="Shape 66">
            <a:extLst>
              <a:ext uri="{FF2B5EF4-FFF2-40B4-BE49-F238E27FC236}">
                <a16:creationId xmlns:a16="http://schemas.microsoft.com/office/drawing/2014/main" id="{EA883157-11DE-5F65-2D41-8E41BAAED0E7}"/>
              </a:ext>
            </a:extLst>
          </p:cNvPr>
          <p:cNvSpPr/>
          <p:nvPr/>
        </p:nvSpPr>
        <p:spPr>
          <a:xfrm>
            <a:off x="8055191" y="5114559"/>
            <a:ext cx="418795" cy="228600"/>
          </a:xfrm>
          <a:prstGeom prst="roundRect">
            <a:avLst>
              <a:gd name="adj" fmla="val 400000"/>
            </a:avLst>
          </a:prstGeom>
          <a:solidFill>
            <a:srgbClr val="EEF2FF"/>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71" name="Text 67">
            <a:extLst>
              <a:ext uri="{FF2B5EF4-FFF2-40B4-BE49-F238E27FC236}">
                <a16:creationId xmlns:a16="http://schemas.microsoft.com/office/drawing/2014/main" id="{C034FD0E-56CC-F103-AFAD-285961410918}"/>
              </a:ext>
            </a:extLst>
          </p:cNvPr>
          <p:cNvSpPr txBox="1"/>
          <p:nvPr/>
        </p:nvSpPr>
        <p:spPr>
          <a:xfrm>
            <a:off x="8131086" y="5132847"/>
            <a:ext cx="367589" cy="191110"/>
          </a:xfrm>
          <a:prstGeom prst="rect">
            <a:avLst/>
          </a:prstGeom>
          <a:noFill/>
          <a:ln/>
        </p:spPr>
        <p:txBody>
          <a:bodyPr wrap="square" lIns="0" tIns="0" rIns="0" bIns="0" rtlCol="0" anchor="ctr"/>
          <a:lstStyle/>
          <a:p>
            <a:pPr marL="0" indent="0" algn="ctr">
              <a:buNone/>
            </a:pPr>
            <a:r>
              <a:rPr lang="en-US" sz="1000" b="1" dirty="0">
                <a:solidFill>
                  <a:srgbClr val="4F46E5"/>
                </a:solidFill>
                <a:latin typeface="Meiryo UI" panose="020B0604030504040204" pitchFamily="50" charset="-128"/>
                <a:ea typeface="Meiryo UI" panose="020B0604030504040204" pitchFamily="50" charset="-128"/>
                <a:cs typeface="Noto Sans JP" pitchFamily="34" charset="-120"/>
              </a:rPr>
              <a:t>今冬</a:t>
            </a:r>
            <a:endParaRPr lang="en-US" sz="1000" dirty="0">
              <a:latin typeface="Meiryo UI" panose="020B0604030504040204" pitchFamily="50" charset="-128"/>
              <a:ea typeface="Meiryo UI" panose="020B0604030504040204" pitchFamily="50" charset="-128"/>
            </a:endParaRPr>
          </a:p>
        </p:txBody>
      </p:sp>
      <p:sp>
        <p:nvSpPr>
          <p:cNvPr id="72" name="Shape 68">
            <a:extLst>
              <a:ext uri="{FF2B5EF4-FFF2-40B4-BE49-F238E27FC236}">
                <a16:creationId xmlns:a16="http://schemas.microsoft.com/office/drawing/2014/main" id="{93E3BAF7-DAC5-5E55-7038-18E1633398CF}"/>
              </a:ext>
            </a:extLst>
          </p:cNvPr>
          <p:cNvSpPr/>
          <p:nvPr/>
        </p:nvSpPr>
        <p:spPr>
          <a:xfrm>
            <a:off x="7231317" y="5419055"/>
            <a:ext cx="2066544" cy="1023650"/>
          </a:xfrm>
          <a:prstGeom prst="roundRect">
            <a:avLst>
              <a:gd name="adj" fmla="val 3368"/>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73" name="Shape 69">
            <a:extLst>
              <a:ext uri="{FF2B5EF4-FFF2-40B4-BE49-F238E27FC236}">
                <a16:creationId xmlns:a16="http://schemas.microsoft.com/office/drawing/2014/main" id="{3761028C-B773-CC6E-A85A-BC0D198641F3}"/>
              </a:ext>
            </a:extLst>
          </p:cNvPr>
          <p:cNvSpPr/>
          <p:nvPr/>
        </p:nvSpPr>
        <p:spPr>
          <a:xfrm>
            <a:off x="7231317" y="6450935"/>
            <a:ext cx="2066544" cy="38405"/>
          </a:xfrm>
          <a:prstGeom prst="rect">
            <a:avLst/>
          </a:prstGeom>
          <a:solidFill>
            <a:srgbClr val="818CF8"/>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74" name="Text 70">
            <a:extLst>
              <a:ext uri="{FF2B5EF4-FFF2-40B4-BE49-F238E27FC236}">
                <a16:creationId xmlns:a16="http://schemas.microsoft.com/office/drawing/2014/main" id="{643457D3-5E74-68E4-CB4C-BAF41BF4B122}"/>
              </a:ext>
            </a:extLst>
          </p:cNvPr>
          <p:cNvSpPr txBox="1"/>
          <p:nvPr/>
        </p:nvSpPr>
        <p:spPr>
          <a:xfrm>
            <a:off x="7664742" y="5570844"/>
            <a:ext cx="1300277" cy="191110"/>
          </a:xfrm>
          <a:prstGeom prst="rect">
            <a:avLst/>
          </a:prstGeom>
          <a:noFill/>
          <a:ln/>
        </p:spPr>
        <p:txBody>
          <a:bodyPr wrap="square" lIns="0" tIns="0" rIns="0" bIns="0" rtlCol="0" anchor="ctr"/>
          <a:lstStyle/>
          <a:p>
            <a:pPr marL="0" indent="0" algn="ctr">
              <a:buNone/>
            </a:pPr>
            <a:r>
              <a:rPr lang="en-US" sz="1000" b="1" dirty="0">
                <a:solidFill>
                  <a:srgbClr val="1F2937"/>
                </a:solidFill>
                <a:latin typeface="Meiryo UI" panose="020B0604030504040204" pitchFamily="50" charset="-128"/>
                <a:ea typeface="Meiryo UI" panose="020B0604030504040204" pitchFamily="50" charset="-128"/>
                <a:cs typeface="Noto Sans JP" pitchFamily="34" charset="-120"/>
              </a:rPr>
              <a:t>自動連携・詳細設定</a:t>
            </a:r>
            <a:endParaRPr lang="en-US" sz="1000" dirty="0">
              <a:latin typeface="Meiryo UI" panose="020B0604030504040204" pitchFamily="50" charset="-128"/>
              <a:ea typeface="Meiryo UI" panose="020B0604030504040204" pitchFamily="50" charset="-128"/>
            </a:endParaRPr>
          </a:p>
        </p:txBody>
      </p:sp>
      <p:sp>
        <p:nvSpPr>
          <p:cNvPr id="75" name="Text 71">
            <a:extLst>
              <a:ext uri="{FF2B5EF4-FFF2-40B4-BE49-F238E27FC236}">
                <a16:creationId xmlns:a16="http://schemas.microsoft.com/office/drawing/2014/main" id="{E843218B-5A05-B4EE-7129-222AF2AA73D3}"/>
              </a:ext>
            </a:extLst>
          </p:cNvPr>
          <p:cNvSpPr txBox="1"/>
          <p:nvPr/>
        </p:nvSpPr>
        <p:spPr>
          <a:xfrm>
            <a:off x="7497407" y="5828705"/>
            <a:ext cx="1010412"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自動アップロード</a:t>
            </a:r>
            <a:endParaRPr lang="en-US" sz="800" dirty="0">
              <a:latin typeface="Meiryo UI" panose="020B0604030504040204" pitchFamily="50" charset="-128"/>
              <a:ea typeface="Meiryo UI" panose="020B0604030504040204" pitchFamily="50" charset="-128"/>
            </a:endParaRPr>
          </a:p>
        </p:txBody>
      </p:sp>
      <p:sp>
        <p:nvSpPr>
          <p:cNvPr id="76" name="Text 72">
            <a:extLst>
              <a:ext uri="{FF2B5EF4-FFF2-40B4-BE49-F238E27FC236}">
                <a16:creationId xmlns:a16="http://schemas.microsoft.com/office/drawing/2014/main" id="{4DA9696C-EA83-2C99-7FAD-04989FC9B060}"/>
              </a:ext>
            </a:extLst>
          </p:cNvPr>
          <p:cNvSpPr txBox="1"/>
          <p:nvPr/>
        </p:nvSpPr>
        <p:spPr>
          <a:xfrm>
            <a:off x="7497407" y="5999698"/>
            <a:ext cx="1010412"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出力フォルダ指定</a:t>
            </a:r>
            <a:endParaRPr lang="en-US" sz="800" dirty="0">
              <a:latin typeface="Meiryo UI" panose="020B0604030504040204" pitchFamily="50" charset="-128"/>
              <a:ea typeface="Meiryo UI" panose="020B0604030504040204" pitchFamily="50" charset="-128"/>
            </a:endParaRPr>
          </a:p>
        </p:txBody>
      </p:sp>
      <p:sp>
        <p:nvSpPr>
          <p:cNvPr id="77" name="Text 73">
            <a:extLst>
              <a:ext uri="{FF2B5EF4-FFF2-40B4-BE49-F238E27FC236}">
                <a16:creationId xmlns:a16="http://schemas.microsoft.com/office/drawing/2014/main" id="{E830500C-FAB7-E465-C632-08449FE1C902}"/>
              </a:ext>
            </a:extLst>
          </p:cNvPr>
          <p:cNvSpPr txBox="1"/>
          <p:nvPr/>
        </p:nvSpPr>
        <p:spPr>
          <a:xfrm>
            <a:off x="7497407" y="6171605"/>
            <a:ext cx="1219810" cy="162763"/>
          </a:xfrm>
          <a:prstGeom prst="rect">
            <a:avLst/>
          </a:prstGeom>
          <a:noFill/>
          <a:ln/>
        </p:spPr>
        <p:txBody>
          <a:bodyPr wrap="square" lIns="0" tIns="0" rIns="0" bIns="0" rtlCol="0" anchor="ctr"/>
          <a:lstStyle/>
          <a:p>
            <a:pPr marL="0" indent="0" algn="l">
              <a:buNone/>
            </a:pPr>
            <a:r>
              <a:rPr lang="en-US" sz="800" dirty="0">
                <a:solidFill>
                  <a:srgbClr val="6B7280"/>
                </a:solidFill>
                <a:latin typeface="Meiryo UI" panose="020B0604030504040204" pitchFamily="50" charset="-128"/>
                <a:ea typeface="Meiryo UI" panose="020B0604030504040204" pitchFamily="50" charset="-128"/>
                <a:cs typeface="Noto Sans JP" pitchFamily="34" charset="-120"/>
              </a:rPr>
              <a:t>JSON/Markdown出力</a:t>
            </a:r>
            <a:endParaRPr lang="en-US" sz="800" dirty="0">
              <a:latin typeface="Meiryo UI" panose="020B0604030504040204" pitchFamily="50" charset="-128"/>
              <a:ea typeface="Meiryo UI" panose="020B0604030504040204" pitchFamily="50" charset="-128"/>
            </a:endParaRPr>
          </a:p>
        </p:txBody>
      </p:sp>
      <p:sp>
        <p:nvSpPr>
          <p:cNvPr id="78" name="Shape 74">
            <a:extLst>
              <a:ext uri="{FF2B5EF4-FFF2-40B4-BE49-F238E27FC236}">
                <a16:creationId xmlns:a16="http://schemas.microsoft.com/office/drawing/2014/main" id="{94ACB284-852E-E856-D333-50FF2CB0200B}"/>
              </a:ext>
            </a:extLst>
          </p:cNvPr>
          <p:cNvSpPr/>
          <p:nvPr/>
        </p:nvSpPr>
        <p:spPr>
          <a:xfrm>
            <a:off x="1421982" y="4875900"/>
            <a:ext cx="152705" cy="152705"/>
          </a:xfrm>
          <a:prstGeom prst="roundRect">
            <a:avLst>
              <a:gd name="adj" fmla="val 598802"/>
            </a:avLst>
          </a:prstGeom>
          <a:solidFill>
            <a:srgbClr val="3B82F6"/>
          </a:solidFill>
          <a:ln/>
          <a:effectLst>
            <a:outerShdw blurRad="12700" dist="12700" dir="16200000" algn="bl" rotWithShape="0">
              <a:srgbClr val="FFFFFF">
                <a:alpha val="10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79" name="Shape 75">
            <a:extLst>
              <a:ext uri="{FF2B5EF4-FFF2-40B4-BE49-F238E27FC236}">
                <a16:creationId xmlns:a16="http://schemas.microsoft.com/office/drawing/2014/main" id="{8FDF880D-E5F6-48DE-4A84-C0051299DD9C}"/>
              </a:ext>
            </a:extLst>
          </p:cNvPr>
          <p:cNvSpPr/>
          <p:nvPr/>
        </p:nvSpPr>
        <p:spPr>
          <a:xfrm>
            <a:off x="4740267" y="4875900"/>
            <a:ext cx="152705" cy="152705"/>
          </a:xfrm>
          <a:prstGeom prst="roundRect">
            <a:avLst>
              <a:gd name="adj" fmla="val 598802"/>
            </a:avLst>
          </a:prstGeom>
          <a:solidFill>
            <a:srgbClr val="3B82F6"/>
          </a:solidFill>
          <a:ln/>
          <a:effectLst>
            <a:outerShdw blurRad="12700" dist="12700" dir="16200000" algn="bl" rotWithShape="0">
              <a:srgbClr val="FFFFFF">
                <a:alpha val="10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81" name="Shape 77">
            <a:extLst>
              <a:ext uri="{FF2B5EF4-FFF2-40B4-BE49-F238E27FC236}">
                <a16:creationId xmlns:a16="http://schemas.microsoft.com/office/drawing/2014/main" id="{D7F65FDC-B3C8-4B98-6206-43D0D53BAA15}"/>
              </a:ext>
            </a:extLst>
          </p:cNvPr>
          <p:cNvSpPr/>
          <p:nvPr/>
        </p:nvSpPr>
        <p:spPr>
          <a:xfrm>
            <a:off x="8188693" y="4875900"/>
            <a:ext cx="152705" cy="152705"/>
          </a:xfrm>
          <a:prstGeom prst="roundRect">
            <a:avLst>
              <a:gd name="adj" fmla="val 598802"/>
            </a:avLst>
          </a:prstGeom>
          <a:solidFill>
            <a:srgbClr val="6366F1"/>
          </a:solidFill>
          <a:ln/>
          <a:effectLst>
            <a:outerShdw blurRad="12700" dist="12700" dir="16200000" algn="bl" rotWithShape="0">
              <a:srgbClr val="FFFFFF">
                <a:alpha val="100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84" name="Shape 13">
            <a:extLst>
              <a:ext uri="{FF2B5EF4-FFF2-40B4-BE49-F238E27FC236}">
                <a16:creationId xmlns:a16="http://schemas.microsoft.com/office/drawing/2014/main" id="{2B021759-0719-54E2-A805-29F775711E52}"/>
              </a:ext>
            </a:extLst>
          </p:cNvPr>
          <p:cNvSpPr/>
          <p:nvPr/>
        </p:nvSpPr>
        <p:spPr>
          <a:xfrm>
            <a:off x="430910" y="2687453"/>
            <a:ext cx="3961018" cy="769924"/>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85" name="Shape 14">
            <a:extLst>
              <a:ext uri="{FF2B5EF4-FFF2-40B4-BE49-F238E27FC236}">
                <a16:creationId xmlns:a16="http://schemas.microsoft.com/office/drawing/2014/main" id="{5A014FF5-1A92-6F7B-76EC-128F890D1C4A}"/>
              </a:ext>
            </a:extLst>
          </p:cNvPr>
          <p:cNvSpPr/>
          <p:nvPr/>
        </p:nvSpPr>
        <p:spPr>
          <a:xfrm>
            <a:off x="582701" y="2858446"/>
            <a:ext cx="237744" cy="304495"/>
          </a:xfrm>
          <a:prstGeom prst="roundRect">
            <a:avLst>
              <a:gd name="adj" fmla="val 61538"/>
            </a:avLst>
          </a:prstGeom>
          <a:solidFill>
            <a:srgbClr val="DBEAFE"/>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87" name="Text 15">
            <a:extLst>
              <a:ext uri="{FF2B5EF4-FFF2-40B4-BE49-F238E27FC236}">
                <a16:creationId xmlns:a16="http://schemas.microsoft.com/office/drawing/2014/main" id="{95EF5D69-57AA-5093-1790-441431092FB1}"/>
              </a:ext>
            </a:extLst>
          </p:cNvPr>
          <p:cNvSpPr txBox="1"/>
          <p:nvPr/>
        </p:nvSpPr>
        <p:spPr>
          <a:xfrm>
            <a:off x="969492" y="2768377"/>
            <a:ext cx="1485900" cy="228600"/>
          </a:xfrm>
          <a:prstGeom prst="rect">
            <a:avLst/>
          </a:prstGeom>
          <a:noFill/>
          <a:ln/>
        </p:spPr>
        <p:txBody>
          <a:bodyPr wrap="square" lIns="0" tIns="0" rIns="0" bIns="0" rtlCol="0" anchor="ctr"/>
          <a:lstStyle/>
          <a:p>
            <a:pPr marL="0" indent="0" algn="l">
              <a:buNone/>
            </a:pPr>
            <a:r>
              <a:rPr lang="ja-JP" altLang="en-US" sz="1100" b="1" dirty="0">
                <a:solidFill>
                  <a:srgbClr val="1F2937"/>
                </a:solidFill>
                <a:latin typeface="Meiryo UI" panose="020B0604030504040204" pitchFamily="50" charset="-128"/>
                <a:ea typeface="Meiryo UI" panose="020B0604030504040204" pitchFamily="50" charset="-128"/>
                <a:cs typeface="Noto Sans JP" pitchFamily="34" charset="-120"/>
              </a:rPr>
              <a:t>自動</a:t>
            </a:r>
            <a:r>
              <a:rPr lang="en-US" altLang="ja-JP" sz="1100" b="1" dirty="0">
                <a:solidFill>
                  <a:srgbClr val="1F2937"/>
                </a:solidFill>
                <a:latin typeface="Meiryo UI" panose="020B0604030504040204" pitchFamily="50" charset="-128"/>
                <a:ea typeface="Meiryo UI" panose="020B0604030504040204" pitchFamily="50" charset="-128"/>
                <a:cs typeface="Noto Sans JP" pitchFamily="34" charset="-120"/>
              </a:rPr>
              <a:t>AI</a:t>
            </a:r>
            <a:r>
              <a:rPr lang="ja-JP" altLang="en-US" sz="1100" b="1" dirty="0">
                <a:solidFill>
                  <a:srgbClr val="1F2937"/>
                </a:solidFill>
                <a:latin typeface="Meiryo UI" panose="020B0604030504040204" pitchFamily="50" charset="-128"/>
                <a:ea typeface="Meiryo UI" panose="020B0604030504040204" pitchFamily="50" charset="-128"/>
                <a:cs typeface="Noto Sans JP" pitchFamily="34" charset="-120"/>
              </a:rPr>
              <a:t>タイトル付与</a:t>
            </a:r>
          </a:p>
        </p:txBody>
      </p:sp>
      <p:sp>
        <p:nvSpPr>
          <p:cNvPr id="88" name="Text 16">
            <a:extLst>
              <a:ext uri="{FF2B5EF4-FFF2-40B4-BE49-F238E27FC236}">
                <a16:creationId xmlns:a16="http://schemas.microsoft.com/office/drawing/2014/main" id="{F2FB9CFA-30F4-4CA0-640F-F0C9C8353EB6}"/>
              </a:ext>
            </a:extLst>
          </p:cNvPr>
          <p:cNvSpPr txBox="1"/>
          <p:nvPr/>
        </p:nvSpPr>
        <p:spPr>
          <a:xfrm>
            <a:off x="969492" y="3058360"/>
            <a:ext cx="3405226" cy="381305"/>
          </a:xfrm>
          <a:prstGeom prst="rect">
            <a:avLst/>
          </a:prstGeom>
          <a:noFill/>
          <a:ln/>
        </p:spPr>
        <p:txBody>
          <a:bodyPr wrap="square" lIns="0" tIns="0" rIns="0" bIns="0" rtlCol="0" anchor="t"/>
          <a:lstStyle/>
          <a:p>
            <a:pPr marL="0" indent="0" algn="l">
              <a:buNone/>
            </a:pPr>
            <a:r>
              <a:rPr lang="ja-JP" altLang="en-US" sz="1000" dirty="0">
                <a:solidFill>
                  <a:srgbClr val="4B5563"/>
                </a:solidFill>
                <a:latin typeface="Meiryo UI" panose="020B0604030504040204" pitchFamily="50" charset="-128"/>
                <a:ea typeface="Meiryo UI" panose="020B0604030504040204" pitchFamily="50" charset="-128"/>
                <a:cs typeface="Noto Sans JP" pitchFamily="34" charset="-120"/>
              </a:rPr>
              <a:t>会議の内容を</a:t>
            </a:r>
            <a:r>
              <a:rPr lang="en-US" altLang="ja-JP" sz="1000" dirty="0">
                <a:solidFill>
                  <a:srgbClr val="4B5563"/>
                </a:solidFill>
                <a:latin typeface="Meiryo UI" panose="020B0604030504040204" pitchFamily="50" charset="-128"/>
                <a:ea typeface="Meiryo UI" panose="020B0604030504040204" pitchFamily="50" charset="-128"/>
                <a:cs typeface="Noto Sans JP" pitchFamily="34" charset="-120"/>
              </a:rPr>
              <a:t>AI</a:t>
            </a:r>
            <a:r>
              <a:rPr lang="ja-JP" altLang="en-US" sz="1000" dirty="0">
                <a:solidFill>
                  <a:srgbClr val="4B5563"/>
                </a:solidFill>
                <a:latin typeface="Meiryo UI" panose="020B0604030504040204" pitchFamily="50" charset="-128"/>
                <a:ea typeface="Meiryo UI" panose="020B0604030504040204" pitchFamily="50" charset="-128"/>
                <a:cs typeface="Noto Sans JP" pitchFamily="34" charset="-120"/>
              </a:rPr>
              <a:t>が解析し、最適なタイトルを自動で命名。</a:t>
            </a:r>
          </a:p>
        </p:txBody>
      </p:sp>
      <p:sp>
        <p:nvSpPr>
          <p:cNvPr id="90" name="Shape 13">
            <a:extLst>
              <a:ext uri="{FF2B5EF4-FFF2-40B4-BE49-F238E27FC236}">
                <a16:creationId xmlns:a16="http://schemas.microsoft.com/office/drawing/2014/main" id="{937A1C20-2F0E-5722-EA3E-9FEA92799CF9}"/>
              </a:ext>
            </a:extLst>
          </p:cNvPr>
          <p:cNvSpPr/>
          <p:nvPr/>
        </p:nvSpPr>
        <p:spPr>
          <a:xfrm>
            <a:off x="413700" y="3651244"/>
            <a:ext cx="3961018" cy="769924"/>
          </a:xfrm>
          <a:prstGeom prst="roundRect">
            <a:avLst>
              <a:gd name="adj" fmla="val 11757"/>
            </a:avLst>
          </a:prstGeom>
          <a:solidFill>
            <a:srgbClr val="FFFFFF"/>
          </a:solidFill>
          <a:ln/>
          <a:effectLst>
            <a:outerShdw blurRad="12700" dist="12700" dir="16200000" algn="bl" rotWithShape="0">
              <a:srgbClr val="000000">
                <a:alpha val="75000"/>
              </a:srgbClr>
            </a:outerShdw>
          </a:effectLst>
        </p:spPr>
        <p:txBody>
          <a:bodyPr/>
          <a:lstStyle/>
          <a:p>
            <a:endParaRPr lang="ja-JP" altLang="en-US">
              <a:latin typeface="Meiryo UI" panose="020B0604030504040204" pitchFamily="50" charset="-128"/>
              <a:ea typeface="Meiryo UI" panose="020B0604030504040204" pitchFamily="50" charset="-128"/>
            </a:endParaRPr>
          </a:p>
        </p:txBody>
      </p:sp>
      <p:sp>
        <p:nvSpPr>
          <p:cNvPr id="91" name="Shape 14">
            <a:extLst>
              <a:ext uri="{FF2B5EF4-FFF2-40B4-BE49-F238E27FC236}">
                <a16:creationId xmlns:a16="http://schemas.microsoft.com/office/drawing/2014/main" id="{6D24458F-25C5-410B-46D2-959AF94DD64B}"/>
              </a:ext>
            </a:extLst>
          </p:cNvPr>
          <p:cNvSpPr/>
          <p:nvPr/>
        </p:nvSpPr>
        <p:spPr>
          <a:xfrm>
            <a:off x="565491" y="3822237"/>
            <a:ext cx="237744" cy="304495"/>
          </a:xfrm>
          <a:prstGeom prst="roundRect">
            <a:avLst>
              <a:gd name="adj" fmla="val 61538"/>
            </a:avLst>
          </a:prstGeom>
          <a:solidFill>
            <a:srgbClr val="DBEAFE"/>
          </a:solidFill>
          <a:ln/>
        </p:spPr>
        <p:txBody>
          <a:bodyPr/>
          <a:lstStyle/>
          <a:p>
            <a:endParaRPr lang="ja-JP" altLang="en-US">
              <a:latin typeface="Meiryo UI" panose="020B0604030504040204" pitchFamily="50" charset="-128"/>
              <a:ea typeface="Meiryo UI" panose="020B0604030504040204" pitchFamily="50" charset="-128"/>
            </a:endParaRPr>
          </a:p>
        </p:txBody>
      </p:sp>
      <p:sp>
        <p:nvSpPr>
          <p:cNvPr id="93" name="Text 15">
            <a:extLst>
              <a:ext uri="{FF2B5EF4-FFF2-40B4-BE49-F238E27FC236}">
                <a16:creationId xmlns:a16="http://schemas.microsoft.com/office/drawing/2014/main" id="{5659F405-D6E6-B9B8-D9BA-2D8C8362C353}"/>
              </a:ext>
            </a:extLst>
          </p:cNvPr>
          <p:cNvSpPr txBox="1"/>
          <p:nvPr/>
        </p:nvSpPr>
        <p:spPr>
          <a:xfrm>
            <a:off x="952282" y="3732168"/>
            <a:ext cx="1485900" cy="228600"/>
          </a:xfrm>
          <a:prstGeom prst="rect">
            <a:avLst/>
          </a:prstGeom>
          <a:noFill/>
          <a:ln/>
        </p:spPr>
        <p:txBody>
          <a:bodyPr wrap="square" lIns="0" tIns="0" rIns="0" bIns="0" rtlCol="0" anchor="ctr"/>
          <a:lstStyle/>
          <a:p>
            <a:pPr marL="0" indent="0" algn="l">
              <a:buNone/>
            </a:pPr>
            <a:r>
              <a:rPr lang="en-US" sz="1100" b="1" dirty="0">
                <a:solidFill>
                  <a:srgbClr val="1F2937"/>
                </a:solidFill>
                <a:latin typeface="Meiryo UI" panose="020B0604030504040204" pitchFamily="50" charset="-128"/>
                <a:ea typeface="Meiryo UI" panose="020B0604030504040204" pitchFamily="50" charset="-128"/>
                <a:cs typeface="Noto Sans JP" pitchFamily="34" charset="-120"/>
              </a:rPr>
              <a:t>Copilot</a:t>
            </a:r>
            <a:r>
              <a:rPr lang="ja-JP" altLang="en-US" sz="1100" b="1" dirty="0">
                <a:solidFill>
                  <a:srgbClr val="1F2937"/>
                </a:solidFill>
                <a:latin typeface="Meiryo UI" panose="020B0604030504040204" pitchFamily="50" charset="-128"/>
                <a:ea typeface="Meiryo UI" panose="020B0604030504040204" pitchFamily="50" charset="-128"/>
                <a:cs typeface="Noto Sans JP" pitchFamily="34" charset="-120"/>
              </a:rPr>
              <a:t>アプリ提供</a:t>
            </a:r>
          </a:p>
        </p:txBody>
      </p:sp>
      <p:sp>
        <p:nvSpPr>
          <p:cNvPr id="94" name="Text 16">
            <a:extLst>
              <a:ext uri="{FF2B5EF4-FFF2-40B4-BE49-F238E27FC236}">
                <a16:creationId xmlns:a16="http://schemas.microsoft.com/office/drawing/2014/main" id="{1DEC10C5-8252-FB95-5F7A-98CDFC4DD61E}"/>
              </a:ext>
            </a:extLst>
          </p:cNvPr>
          <p:cNvSpPr txBox="1"/>
          <p:nvPr/>
        </p:nvSpPr>
        <p:spPr>
          <a:xfrm>
            <a:off x="952282" y="3942224"/>
            <a:ext cx="3002890" cy="381305"/>
          </a:xfrm>
          <a:prstGeom prst="rect">
            <a:avLst/>
          </a:prstGeom>
          <a:noFill/>
          <a:ln/>
        </p:spPr>
        <p:txBody>
          <a:bodyPr wrap="square" lIns="0" tIns="0" rIns="0" bIns="0" rtlCol="0" anchor="t"/>
          <a:lstStyle/>
          <a:p>
            <a:pPr marL="0" indent="0" algn="l">
              <a:buNone/>
            </a:pPr>
            <a:r>
              <a:rPr lang="en-US" altLang="ja-JP" sz="1000" dirty="0">
                <a:solidFill>
                  <a:srgbClr val="4B5563"/>
                </a:solidFill>
                <a:latin typeface="Meiryo UI" panose="020B0604030504040204" pitchFamily="50" charset="-128"/>
                <a:ea typeface="Meiryo UI" panose="020B0604030504040204" pitchFamily="50" charset="-128"/>
                <a:cs typeface="Noto Sans JP" pitchFamily="34" charset="-120"/>
              </a:rPr>
              <a:t>Microsoft Copilot</a:t>
            </a:r>
            <a:r>
              <a:rPr lang="ja-JP" altLang="en-US" sz="1000" dirty="0">
                <a:solidFill>
                  <a:srgbClr val="4B5563"/>
                </a:solidFill>
                <a:latin typeface="Meiryo UI" panose="020B0604030504040204" pitchFamily="50" charset="-128"/>
                <a:ea typeface="Meiryo UI" panose="020B0604030504040204" pitchFamily="50" charset="-128"/>
                <a:cs typeface="Noto Sans JP" pitchFamily="34" charset="-120"/>
              </a:rPr>
              <a:t>からオートメモ内のデータを</a:t>
            </a:r>
            <a:endParaRPr lang="en-US" altLang="ja-JP" sz="1000" dirty="0">
              <a:solidFill>
                <a:srgbClr val="4B5563"/>
              </a:solidFill>
              <a:latin typeface="Meiryo UI" panose="020B0604030504040204" pitchFamily="50" charset="-128"/>
              <a:ea typeface="Meiryo UI" panose="020B0604030504040204" pitchFamily="50" charset="-128"/>
              <a:cs typeface="Noto Sans JP" pitchFamily="34" charset="-120"/>
            </a:endParaRPr>
          </a:p>
          <a:p>
            <a:pPr marL="0" indent="0" algn="l">
              <a:buNone/>
            </a:pPr>
            <a:r>
              <a:rPr lang="ja-JP" altLang="en-US" sz="1000" dirty="0">
                <a:solidFill>
                  <a:srgbClr val="4B5563"/>
                </a:solidFill>
                <a:latin typeface="Meiryo UI" panose="020B0604030504040204" pitchFamily="50" charset="-128"/>
                <a:ea typeface="Meiryo UI" panose="020B0604030504040204" pitchFamily="50" charset="-128"/>
                <a:cs typeface="Noto Sans JP" pitchFamily="34" charset="-120"/>
              </a:rPr>
              <a:t>直接検索・分析可能に。</a:t>
            </a:r>
          </a:p>
        </p:txBody>
      </p:sp>
      <p:pic>
        <p:nvPicPr>
          <p:cNvPr id="95" name="Image 4" descr="preencoded.png">
            <a:extLst>
              <a:ext uri="{FF2B5EF4-FFF2-40B4-BE49-F238E27FC236}">
                <a16:creationId xmlns:a16="http://schemas.microsoft.com/office/drawing/2014/main" id="{2C9C3AD1-6313-6996-35A7-8F007F4E741A}"/>
              </a:ext>
            </a:extLst>
          </p:cNvPr>
          <p:cNvPicPr>
            <a:picLocks noChangeAspect="1"/>
          </p:cNvPicPr>
          <p:nvPr/>
        </p:nvPicPr>
        <p:blipFill>
          <a:blip r:embed="rId8"/>
          <a:srcRect l="-1233" r="-1233"/>
          <a:stretch/>
        </p:blipFill>
        <p:spPr>
          <a:xfrm>
            <a:off x="598394" y="3871713"/>
            <a:ext cx="170993" cy="133502"/>
          </a:xfrm>
          <a:prstGeom prst="rect">
            <a:avLst/>
          </a:prstGeom>
        </p:spPr>
      </p:pic>
      <p:pic>
        <p:nvPicPr>
          <p:cNvPr id="96" name="Image 3" descr="preencoded.png">
            <a:extLst>
              <a:ext uri="{FF2B5EF4-FFF2-40B4-BE49-F238E27FC236}">
                <a16:creationId xmlns:a16="http://schemas.microsoft.com/office/drawing/2014/main" id="{1E834211-A2F4-3636-7AE7-E3AE391C1255}"/>
              </a:ext>
            </a:extLst>
          </p:cNvPr>
          <p:cNvPicPr>
            <a:picLocks noChangeAspect="1"/>
          </p:cNvPicPr>
          <p:nvPr/>
        </p:nvPicPr>
        <p:blipFill>
          <a:blip r:embed="rId9"/>
          <a:srcRect/>
          <a:stretch/>
        </p:blipFill>
        <p:spPr>
          <a:xfrm>
            <a:off x="617478" y="2918689"/>
            <a:ext cx="160936" cy="160936"/>
          </a:xfrm>
          <a:prstGeom prst="rect">
            <a:avLst/>
          </a:prstGeom>
        </p:spPr>
      </p:pic>
      <p:sp>
        <p:nvSpPr>
          <p:cNvPr id="2" name="Shape 1"/>
          <p:cNvSpPr/>
          <p:nvPr/>
        </p:nvSpPr>
        <p:spPr>
          <a:xfrm>
            <a:off x="533922" y="760486"/>
            <a:ext cx="8846872" cy="17434"/>
          </a:xfrm>
          <a:prstGeom prst="rect">
            <a:avLst/>
          </a:prstGeom>
          <a:solidFill>
            <a:srgbClr val="0056B3"/>
          </a:solidFill>
          <a:ln/>
        </p:spPr>
        <p:txBody>
          <a:bodyPr/>
          <a:lstStyle/>
          <a:p>
            <a:endParaRPr lang="ja-JP" altLang="en-US" sz="1502"/>
          </a:p>
        </p:txBody>
      </p:sp>
      <p:sp>
        <p:nvSpPr>
          <p:cNvPr id="15" name="Text 2"/>
          <p:cNvSpPr txBox="1"/>
          <p:nvPr/>
        </p:nvSpPr>
        <p:spPr>
          <a:xfrm>
            <a:off x="533922" y="268163"/>
            <a:ext cx="4895003"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新戦略の詳細機能と提供スケジュール</a:t>
            </a:r>
            <a:endParaRPr lang="en-US" sz="2088" dirty="0"/>
          </a:p>
        </p:txBody>
      </p:sp>
    </p:spTree>
    <p:extLst>
      <p:ext uri="{BB962C8B-B14F-4D97-AF65-F5344CB8AC3E}">
        <p14:creationId xmlns:p14="http://schemas.microsoft.com/office/powerpoint/2010/main" val="192955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447580" y="899134"/>
            <a:ext cx="9019559" cy="17434"/>
          </a:xfrm>
          <a:prstGeom prst="rect">
            <a:avLst/>
          </a:prstGeom>
          <a:solidFill>
            <a:srgbClr val="0056B3"/>
          </a:solidFill>
          <a:ln/>
        </p:spPr>
        <p:txBody>
          <a:bodyPr/>
          <a:lstStyle/>
          <a:p>
            <a:endParaRPr lang="ja-JP" altLang="en-US" sz="1502"/>
          </a:p>
        </p:txBody>
      </p:sp>
      <p:sp>
        <p:nvSpPr>
          <p:cNvPr id="4" name="Text 2"/>
          <p:cNvSpPr txBox="1"/>
          <p:nvPr/>
        </p:nvSpPr>
        <p:spPr>
          <a:xfrm>
            <a:off x="447580" y="268163"/>
            <a:ext cx="3330030" cy="346204"/>
          </a:xfrm>
          <a:prstGeom prst="rect">
            <a:avLst/>
          </a:prstGeom>
          <a:noFill/>
          <a:ln/>
        </p:spPr>
        <p:txBody>
          <a:bodyPr wrap="square" lIns="0" tIns="0" rIns="0" bIns="0" rtlCol="0" anchor="ctr"/>
          <a:lstStyle/>
          <a:p>
            <a:r>
              <a:rPr lang="en-US" sz="1816" b="1" dirty="0">
                <a:solidFill>
                  <a:srgbClr val="0056B3"/>
                </a:solidFill>
                <a:latin typeface="Meiryo UI" pitchFamily="34" charset="0"/>
                <a:ea typeface="Meiryo UI" pitchFamily="34" charset="-122"/>
                <a:cs typeface="Meiryo UI" pitchFamily="34" charset="-120"/>
              </a:rPr>
              <a:t>生成AIで会議データを資産化</a:t>
            </a:r>
            <a:endParaRPr lang="en-US" sz="1816" dirty="0"/>
          </a:p>
        </p:txBody>
      </p:sp>
      <p:sp>
        <p:nvSpPr>
          <p:cNvPr id="5" name="Text 3"/>
          <p:cNvSpPr txBox="1"/>
          <p:nvPr/>
        </p:nvSpPr>
        <p:spPr>
          <a:xfrm>
            <a:off x="447580" y="648406"/>
            <a:ext cx="4752205" cy="173517"/>
          </a:xfrm>
          <a:prstGeom prst="rect">
            <a:avLst/>
          </a:prstGeom>
          <a:noFill/>
          <a:ln/>
        </p:spPr>
        <p:txBody>
          <a:bodyPr wrap="square" lIns="0" tIns="0" rIns="0" bIns="0" rtlCol="0" anchor="ctr"/>
          <a:lstStyle/>
          <a:p>
            <a:r>
              <a:rPr lang="en-US" sz="908" dirty="0">
                <a:solidFill>
                  <a:srgbClr val="666666"/>
                </a:solidFill>
                <a:latin typeface="Meiryo UI" pitchFamily="34" charset="0"/>
                <a:ea typeface="Meiryo UI" pitchFamily="34" charset="-122"/>
                <a:cs typeface="Meiryo UI" pitchFamily="34" charset="-120"/>
              </a:rPr>
              <a:t>Microsoft Copilot や Google Gemini 等と連携し、過去の議事録から新たな価値を創出</a:t>
            </a:r>
            <a:endParaRPr lang="en-US" sz="908" dirty="0"/>
          </a:p>
        </p:txBody>
      </p:sp>
      <p:sp>
        <p:nvSpPr>
          <p:cNvPr id="6" name="Shape 4"/>
          <p:cNvSpPr/>
          <p:nvPr/>
        </p:nvSpPr>
        <p:spPr>
          <a:xfrm>
            <a:off x="447580" y="1060911"/>
            <a:ext cx="3502717" cy="337071"/>
          </a:xfrm>
          <a:prstGeom prst="rect">
            <a:avLst/>
          </a:prstGeom>
          <a:solidFill>
            <a:srgbClr val="F0F7FF"/>
          </a:solidFill>
          <a:ln/>
        </p:spPr>
        <p:txBody>
          <a:bodyPr/>
          <a:lstStyle/>
          <a:p>
            <a:endParaRPr lang="ja-JP" altLang="en-US" sz="1502"/>
          </a:p>
        </p:txBody>
      </p:sp>
      <p:sp>
        <p:nvSpPr>
          <p:cNvPr id="7" name="Shape 5"/>
          <p:cNvSpPr/>
          <p:nvPr/>
        </p:nvSpPr>
        <p:spPr>
          <a:xfrm>
            <a:off x="447580" y="1060911"/>
            <a:ext cx="34870" cy="337071"/>
          </a:xfrm>
          <a:prstGeom prst="rect">
            <a:avLst/>
          </a:prstGeom>
          <a:solidFill>
            <a:srgbClr val="0056B3"/>
          </a:solidFill>
          <a:ln/>
        </p:spPr>
        <p:txBody>
          <a:bodyPr/>
          <a:lstStyle/>
          <a:p>
            <a:endParaRPr lang="ja-JP" altLang="en-US" sz="1502"/>
          </a:p>
        </p:txBody>
      </p:sp>
      <p:pic>
        <p:nvPicPr>
          <p:cNvPr id="8" name="Image 0" descr="preencoded.png"/>
          <p:cNvPicPr>
            <a:picLocks noChangeAspect="1"/>
          </p:cNvPicPr>
          <p:nvPr/>
        </p:nvPicPr>
        <p:blipFill>
          <a:blip r:embed="rId3"/>
          <a:srcRect t="-571" b="-571"/>
          <a:stretch/>
        </p:blipFill>
        <p:spPr>
          <a:xfrm>
            <a:off x="585397" y="1152236"/>
            <a:ext cx="172687" cy="155252"/>
          </a:xfrm>
          <a:prstGeom prst="rect">
            <a:avLst/>
          </a:prstGeom>
        </p:spPr>
      </p:pic>
      <p:sp>
        <p:nvSpPr>
          <p:cNvPr id="9" name="Text 6"/>
          <p:cNvSpPr txBox="1"/>
          <p:nvPr/>
        </p:nvSpPr>
        <p:spPr>
          <a:xfrm>
            <a:off x="758914" y="1113216"/>
            <a:ext cx="1362398" cy="234123"/>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自動連携の仕組み</a:t>
            </a:r>
            <a:endParaRPr lang="en-US" sz="1180" dirty="0"/>
          </a:p>
        </p:txBody>
      </p:sp>
      <p:sp>
        <p:nvSpPr>
          <p:cNvPr id="10" name="Text 7"/>
          <p:cNvSpPr txBox="1"/>
          <p:nvPr/>
        </p:nvSpPr>
        <p:spPr>
          <a:xfrm>
            <a:off x="1343391" y="5212034"/>
            <a:ext cx="2681625" cy="130345"/>
          </a:xfrm>
          <a:prstGeom prst="rect">
            <a:avLst/>
          </a:prstGeom>
          <a:noFill/>
          <a:ln/>
        </p:spPr>
        <p:txBody>
          <a:bodyPr wrap="square" lIns="0" tIns="0" rIns="0" bIns="0" rtlCol="0" anchor="ctr"/>
          <a:lstStyle/>
          <a:p>
            <a:pPr algn="r"/>
            <a:r>
              <a:rPr lang="en-US" sz="726" i="1" dirty="0">
                <a:solidFill>
                  <a:srgbClr val="666666"/>
                </a:solidFill>
                <a:latin typeface="Meiryo UI" pitchFamily="34" charset="0"/>
                <a:ea typeface="Meiryo UI" pitchFamily="34" charset="-122"/>
                <a:cs typeface="Meiryo UI" pitchFamily="34" charset="-120"/>
              </a:rPr>
              <a:t>※AutoMemoからSharePointへの直接連携は、今後実装予定です。</a:t>
            </a:r>
            <a:endParaRPr lang="en-US" sz="726" dirty="0"/>
          </a:p>
        </p:txBody>
      </p:sp>
      <p:sp>
        <p:nvSpPr>
          <p:cNvPr id="11" name="Shape 8"/>
          <p:cNvSpPr/>
          <p:nvPr/>
        </p:nvSpPr>
        <p:spPr>
          <a:xfrm>
            <a:off x="4303973" y="1052736"/>
            <a:ext cx="5257811" cy="337071"/>
          </a:xfrm>
          <a:prstGeom prst="rect">
            <a:avLst/>
          </a:prstGeom>
          <a:solidFill>
            <a:srgbClr val="F0F7FF"/>
          </a:solidFill>
          <a:ln/>
        </p:spPr>
        <p:txBody>
          <a:bodyPr/>
          <a:lstStyle/>
          <a:p>
            <a:endParaRPr lang="ja-JP" altLang="en-US" sz="1502"/>
          </a:p>
        </p:txBody>
      </p:sp>
      <p:sp>
        <p:nvSpPr>
          <p:cNvPr id="12" name="Shape 9"/>
          <p:cNvSpPr/>
          <p:nvPr/>
        </p:nvSpPr>
        <p:spPr>
          <a:xfrm>
            <a:off x="4303973" y="1052736"/>
            <a:ext cx="34870" cy="337071"/>
          </a:xfrm>
          <a:prstGeom prst="rect">
            <a:avLst/>
          </a:prstGeom>
          <a:solidFill>
            <a:srgbClr val="0056B3"/>
          </a:solidFill>
          <a:ln/>
        </p:spPr>
        <p:txBody>
          <a:bodyPr/>
          <a:lstStyle/>
          <a:p>
            <a:endParaRPr lang="ja-JP" altLang="en-US" sz="1502"/>
          </a:p>
        </p:txBody>
      </p:sp>
      <p:pic>
        <p:nvPicPr>
          <p:cNvPr id="13" name="Image 1" descr="preencoded.png"/>
          <p:cNvPicPr>
            <a:picLocks noChangeAspect="1"/>
          </p:cNvPicPr>
          <p:nvPr/>
        </p:nvPicPr>
        <p:blipFill>
          <a:blip r:embed="rId4"/>
          <a:srcRect l="-2050" r="-2050"/>
          <a:stretch/>
        </p:blipFill>
        <p:spPr>
          <a:xfrm>
            <a:off x="4441790" y="1144061"/>
            <a:ext cx="121212" cy="155252"/>
          </a:xfrm>
          <a:prstGeom prst="rect">
            <a:avLst/>
          </a:prstGeom>
        </p:spPr>
      </p:pic>
      <p:sp>
        <p:nvSpPr>
          <p:cNvPr id="14" name="Text 10"/>
          <p:cNvSpPr txBox="1"/>
          <p:nvPr/>
        </p:nvSpPr>
        <p:spPr>
          <a:xfrm>
            <a:off x="4563003" y="1105041"/>
            <a:ext cx="1085933" cy="234123"/>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生成AI 活用例</a:t>
            </a:r>
            <a:endParaRPr lang="en-US" sz="1180" dirty="0"/>
          </a:p>
        </p:txBody>
      </p:sp>
      <p:sp>
        <p:nvSpPr>
          <p:cNvPr id="15" name="Text 11"/>
          <p:cNvSpPr txBox="1"/>
          <p:nvPr/>
        </p:nvSpPr>
        <p:spPr>
          <a:xfrm>
            <a:off x="4303972" y="1431400"/>
            <a:ext cx="5275247" cy="285598"/>
          </a:xfrm>
          <a:prstGeom prst="rect">
            <a:avLst/>
          </a:prstGeom>
          <a:noFill/>
          <a:ln/>
        </p:spPr>
        <p:txBody>
          <a:bodyPr wrap="square" lIns="0" tIns="0" rIns="0" bIns="0" rtlCol="0" anchor="ctr"/>
          <a:lstStyle/>
          <a:p>
            <a:r>
              <a:rPr lang="en-US" sz="726" dirty="0" err="1">
                <a:solidFill>
                  <a:srgbClr val="4B5563"/>
                </a:solidFill>
                <a:latin typeface="Meiryo UI" pitchFamily="34" charset="0"/>
                <a:ea typeface="Meiryo UI" pitchFamily="34" charset="-122"/>
                <a:cs typeface="Meiryo UI" pitchFamily="34" charset="-120"/>
              </a:rPr>
              <a:t>会議データをSharePointなどに蓄積し、アクセス権を持つメンバーが生成AIツールを通じて検索・分析することで</a:t>
            </a:r>
            <a:r>
              <a:rPr lang="en-US" sz="726" dirty="0">
                <a:solidFill>
                  <a:srgbClr val="4B5563"/>
                </a:solidFill>
                <a:latin typeface="Meiryo UI" pitchFamily="34" charset="0"/>
                <a:ea typeface="Meiryo UI" pitchFamily="34" charset="-122"/>
                <a:cs typeface="Meiryo UI" pitchFamily="34" charset="-120"/>
              </a:rPr>
              <a:t>、</a:t>
            </a:r>
          </a:p>
          <a:p>
            <a:r>
              <a:rPr lang="en-US" sz="726" dirty="0" err="1">
                <a:solidFill>
                  <a:srgbClr val="4B5563"/>
                </a:solidFill>
                <a:latin typeface="Meiryo UI" pitchFamily="34" charset="0"/>
                <a:ea typeface="Meiryo UI" pitchFamily="34" charset="-122"/>
                <a:cs typeface="Meiryo UI" pitchFamily="34" charset="-120"/>
              </a:rPr>
              <a:t>組織全体のナレッジとして活用できます</a:t>
            </a:r>
            <a:r>
              <a:rPr lang="en-US" sz="726" dirty="0">
                <a:solidFill>
                  <a:srgbClr val="4B5563"/>
                </a:solidFill>
                <a:latin typeface="Meiryo UI" pitchFamily="34" charset="0"/>
                <a:ea typeface="Meiryo UI" pitchFamily="34" charset="-122"/>
                <a:cs typeface="Meiryo UI" pitchFamily="34" charset="-120"/>
              </a:rPr>
              <a:t>。</a:t>
            </a:r>
            <a:endParaRPr lang="en-US" sz="726" dirty="0"/>
          </a:p>
        </p:txBody>
      </p:sp>
      <p:sp>
        <p:nvSpPr>
          <p:cNvPr id="16" name="Shape 12"/>
          <p:cNvSpPr/>
          <p:nvPr/>
        </p:nvSpPr>
        <p:spPr>
          <a:xfrm>
            <a:off x="4303972" y="1827444"/>
            <a:ext cx="2577017" cy="1012044"/>
          </a:xfrm>
          <a:prstGeom prst="roundRect">
            <a:avLst>
              <a:gd name="adj" fmla="val 4207"/>
            </a:avLst>
          </a:prstGeom>
          <a:solidFill>
            <a:srgbClr val="FFFFFF"/>
          </a:solidFill>
          <a:ln w="12699">
            <a:solidFill>
              <a:srgbClr val="EEEEEE"/>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17" name="Shape 13"/>
          <p:cNvSpPr/>
          <p:nvPr/>
        </p:nvSpPr>
        <p:spPr>
          <a:xfrm>
            <a:off x="4416053" y="2225121"/>
            <a:ext cx="2352026" cy="8302"/>
          </a:xfrm>
          <a:prstGeom prst="rect">
            <a:avLst/>
          </a:prstGeom>
          <a:solidFill>
            <a:srgbClr val="F0F0F0"/>
          </a:solidFill>
          <a:ln/>
        </p:spPr>
        <p:txBody>
          <a:bodyPr/>
          <a:lstStyle/>
          <a:p>
            <a:endParaRPr lang="ja-JP" altLang="en-US" sz="1502"/>
          </a:p>
        </p:txBody>
      </p:sp>
      <p:sp>
        <p:nvSpPr>
          <p:cNvPr id="18" name="Shape 14"/>
          <p:cNvSpPr/>
          <p:nvPr/>
        </p:nvSpPr>
        <p:spPr>
          <a:xfrm>
            <a:off x="4416053" y="1939525"/>
            <a:ext cx="242426" cy="242426"/>
          </a:xfrm>
          <a:prstGeom prst="roundRect">
            <a:avLst>
              <a:gd name="adj" fmla="val 73385"/>
            </a:avLst>
          </a:prstGeom>
          <a:solidFill>
            <a:srgbClr val="E6F2FF"/>
          </a:solidFill>
          <a:ln/>
        </p:spPr>
        <p:txBody>
          <a:bodyPr/>
          <a:lstStyle/>
          <a:p>
            <a:endParaRPr lang="ja-JP" altLang="en-US" sz="1502"/>
          </a:p>
        </p:txBody>
      </p:sp>
      <p:pic>
        <p:nvPicPr>
          <p:cNvPr id="19" name="Image 2" descr="preencoded.png"/>
          <p:cNvPicPr>
            <a:picLocks noChangeAspect="1"/>
          </p:cNvPicPr>
          <p:nvPr/>
        </p:nvPicPr>
        <p:blipFill>
          <a:blip r:embed="rId5"/>
          <a:srcRect/>
          <a:stretch/>
        </p:blipFill>
        <p:spPr>
          <a:xfrm>
            <a:off x="4476659" y="2000131"/>
            <a:ext cx="121212" cy="121212"/>
          </a:xfrm>
          <a:prstGeom prst="rect">
            <a:avLst/>
          </a:prstGeom>
        </p:spPr>
      </p:pic>
      <p:sp>
        <p:nvSpPr>
          <p:cNvPr id="20" name="Text 15"/>
          <p:cNvSpPr txBox="1"/>
          <p:nvPr/>
        </p:nvSpPr>
        <p:spPr>
          <a:xfrm>
            <a:off x="4744823" y="1970242"/>
            <a:ext cx="1180579" cy="173517"/>
          </a:xfrm>
          <a:prstGeom prst="rect">
            <a:avLst/>
          </a:prstGeom>
          <a:noFill/>
          <a:ln/>
        </p:spPr>
        <p:txBody>
          <a:bodyPr wrap="square" lIns="0" tIns="0" rIns="0" bIns="0" rtlCol="0" anchor="ctr"/>
          <a:lstStyle/>
          <a:p>
            <a:r>
              <a:rPr lang="en-US" sz="908" b="1" dirty="0">
                <a:solidFill>
                  <a:srgbClr val="333333"/>
                </a:solidFill>
                <a:latin typeface="Meiryo UI" pitchFamily="34" charset="0"/>
                <a:ea typeface="Meiryo UI" pitchFamily="34" charset="-122"/>
                <a:cs typeface="Meiryo UI" pitchFamily="34" charset="-120"/>
              </a:rPr>
              <a:t>重要事項の自動抽出</a:t>
            </a:r>
            <a:endParaRPr lang="en-US" sz="908" dirty="0"/>
          </a:p>
        </p:txBody>
      </p:sp>
      <p:sp>
        <p:nvSpPr>
          <p:cNvPr id="21" name="Text 16"/>
          <p:cNvSpPr txBox="1"/>
          <p:nvPr/>
        </p:nvSpPr>
        <p:spPr>
          <a:xfrm>
            <a:off x="4416052" y="2276595"/>
            <a:ext cx="2370291" cy="441680"/>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膨大な議事録から、重要な発言や決定事項、未決タスクをAIが自動でリストアップ。確認漏れ防止。</a:t>
            </a:r>
            <a:endParaRPr lang="en-US" sz="726" dirty="0"/>
          </a:p>
        </p:txBody>
      </p:sp>
      <p:sp>
        <p:nvSpPr>
          <p:cNvPr id="22" name="Shape 17"/>
          <p:cNvSpPr/>
          <p:nvPr/>
        </p:nvSpPr>
        <p:spPr>
          <a:xfrm>
            <a:off x="6982277" y="1827444"/>
            <a:ext cx="2577017" cy="1012044"/>
          </a:xfrm>
          <a:prstGeom prst="roundRect">
            <a:avLst>
              <a:gd name="adj" fmla="val 4207"/>
            </a:avLst>
          </a:prstGeom>
          <a:solidFill>
            <a:srgbClr val="FFFFFF"/>
          </a:solidFill>
          <a:ln w="12699">
            <a:solidFill>
              <a:srgbClr val="EEEEEE"/>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23" name="Shape 18"/>
          <p:cNvSpPr/>
          <p:nvPr/>
        </p:nvSpPr>
        <p:spPr>
          <a:xfrm>
            <a:off x="7095187" y="2225121"/>
            <a:ext cx="2352026" cy="8302"/>
          </a:xfrm>
          <a:prstGeom prst="rect">
            <a:avLst/>
          </a:prstGeom>
          <a:solidFill>
            <a:srgbClr val="F0F0F0"/>
          </a:solidFill>
          <a:ln/>
        </p:spPr>
        <p:txBody>
          <a:bodyPr/>
          <a:lstStyle/>
          <a:p>
            <a:endParaRPr lang="ja-JP" altLang="en-US" sz="1502"/>
          </a:p>
        </p:txBody>
      </p:sp>
      <p:sp>
        <p:nvSpPr>
          <p:cNvPr id="24" name="Shape 19"/>
          <p:cNvSpPr/>
          <p:nvPr/>
        </p:nvSpPr>
        <p:spPr>
          <a:xfrm>
            <a:off x="7095187" y="1939525"/>
            <a:ext cx="242426" cy="242426"/>
          </a:xfrm>
          <a:prstGeom prst="roundRect">
            <a:avLst>
              <a:gd name="adj" fmla="val 73385"/>
            </a:avLst>
          </a:prstGeom>
          <a:solidFill>
            <a:srgbClr val="E6F2FF"/>
          </a:solidFill>
          <a:ln/>
        </p:spPr>
        <p:txBody>
          <a:bodyPr/>
          <a:lstStyle/>
          <a:p>
            <a:endParaRPr lang="ja-JP" altLang="en-US" sz="1502"/>
          </a:p>
        </p:txBody>
      </p:sp>
      <p:pic>
        <p:nvPicPr>
          <p:cNvPr id="25" name="Image 3" descr="preencoded.png"/>
          <p:cNvPicPr>
            <a:picLocks noChangeAspect="1"/>
          </p:cNvPicPr>
          <p:nvPr/>
        </p:nvPicPr>
        <p:blipFill>
          <a:blip r:embed="rId6"/>
          <a:srcRect/>
          <a:stretch/>
        </p:blipFill>
        <p:spPr>
          <a:xfrm>
            <a:off x="7154964" y="2000131"/>
            <a:ext cx="121212" cy="121212"/>
          </a:xfrm>
          <a:prstGeom prst="rect">
            <a:avLst/>
          </a:prstGeom>
        </p:spPr>
      </p:pic>
      <p:sp>
        <p:nvSpPr>
          <p:cNvPr id="26" name="Text 20"/>
          <p:cNvSpPr txBox="1"/>
          <p:nvPr/>
        </p:nvSpPr>
        <p:spPr>
          <a:xfrm>
            <a:off x="7423126" y="1970242"/>
            <a:ext cx="1301792" cy="173517"/>
          </a:xfrm>
          <a:prstGeom prst="rect">
            <a:avLst/>
          </a:prstGeom>
          <a:noFill/>
          <a:ln/>
        </p:spPr>
        <p:txBody>
          <a:bodyPr wrap="square" lIns="0" tIns="0" rIns="0" bIns="0" rtlCol="0" anchor="ctr"/>
          <a:lstStyle/>
          <a:p>
            <a:r>
              <a:rPr lang="en-US" sz="908" b="1" dirty="0">
                <a:solidFill>
                  <a:srgbClr val="333333"/>
                </a:solidFill>
                <a:latin typeface="Meiryo UI" pitchFamily="34" charset="0"/>
                <a:ea typeface="Meiryo UI" pitchFamily="34" charset="-122"/>
                <a:cs typeface="Meiryo UI" pitchFamily="34" charset="-120"/>
              </a:rPr>
              <a:t>業務課題の発見・分析</a:t>
            </a:r>
            <a:endParaRPr lang="en-US" sz="908" dirty="0"/>
          </a:p>
        </p:txBody>
      </p:sp>
      <p:sp>
        <p:nvSpPr>
          <p:cNvPr id="27" name="Text 21"/>
          <p:cNvSpPr txBox="1"/>
          <p:nvPr/>
        </p:nvSpPr>
        <p:spPr>
          <a:xfrm>
            <a:off x="7095187" y="2276595"/>
            <a:ext cx="2370291" cy="294730"/>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複数の会議データから共通する課題や懸念点を分析し、組織的なボトルネックを早期発見。</a:t>
            </a:r>
            <a:endParaRPr lang="en-US" sz="726" dirty="0"/>
          </a:p>
        </p:txBody>
      </p:sp>
      <p:sp>
        <p:nvSpPr>
          <p:cNvPr id="28" name="Shape 22"/>
          <p:cNvSpPr/>
          <p:nvPr/>
        </p:nvSpPr>
        <p:spPr>
          <a:xfrm>
            <a:off x="4303972" y="2937454"/>
            <a:ext cx="2577017" cy="865094"/>
          </a:xfrm>
          <a:prstGeom prst="roundRect">
            <a:avLst>
              <a:gd name="adj" fmla="val 5758"/>
            </a:avLst>
          </a:prstGeom>
          <a:solidFill>
            <a:srgbClr val="FFFFFF"/>
          </a:solidFill>
          <a:ln w="12699">
            <a:solidFill>
              <a:srgbClr val="EEEEEE"/>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29" name="Shape 23"/>
          <p:cNvSpPr/>
          <p:nvPr/>
        </p:nvSpPr>
        <p:spPr>
          <a:xfrm>
            <a:off x="4416053" y="3335131"/>
            <a:ext cx="2352026" cy="8302"/>
          </a:xfrm>
          <a:prstGeom prst="rect">
            <a:avLst/>
          </a:prstGeom>
          <a:solidFill>
            <a:srgbClr val="F0F0F0"/>
          </a:solidFill>
          <a:ln/>
        </p:spPr>
        <p:txBody>
          <a:bodyPr/>
          <a:lstStyle/>
          <a:p>
            <a:endParaRPr lang="ja-JP" altLang="en-US" sz="1502"/>
          </a:p>
        </p:txBody>
      </p:sp>
      <p:sp>
        <p:nvSpPr>
          <p:cNvPr id="30" name="Shape 24"/>
          <p:cNvSpPr/>
          <p:nvPr/>
        </p:nvSpPr>
        <p:spPr>
          <a:xfrm>
            <a:off x="4416053" y="3049534"/>
            <a:ext cx="242426" cy="242426"/>
          </a:xfrm>
          <a:prstGeom prst="roundRect">
            <a:avLst>
              <a:gd name="adj" fmla="val 73385"/>
            </a:avLst>
          </a:prstGeom>
          <a:solidFill>
            <a:srgbClr val="E6F2FF"/>
          </a:solidFill>
          <a:ln/>
        </p:spPr>
        <p:txBody>
          <a:bodyPr/>
          <a:lstStyle/>
          <a:p>
            <a:endParaRPr lang="ja-JP" altLang="en-US" sz="1502"/>
          </a:p>
        </p:txBody>
      </p:sp>
      <p:pic>
        <p:nvPicPr>
          <p:cNvPr id="31" name="Image 4" descr="preencoded.png"/>
          <p:cNvPicPr>
            <a:picLocks noChangeAspect="1"/>
          </p:cNvPicPr>
          <p:nvPr/>
        </p:nvPicPr>
        <p:blipFill>
          <a:blip r:embed="rId7"/>
          <a:srcRect l="-2512" r="-2512"/>
          <a:stretch/>
        </p:blipFill>
        <p:spPr>
          <a:xfrm>
            <a:off x="4489943" y="3110141"/>
            <a:ext cx="95476" cy="121212"/>
          </a:xfrm>
          <a:prstGeom prst="rect">
            <a:avLst/>
          </a:prstGeom>
        </p:spPr>
      </p:pic>
      <p:sp>
        <p:nvSpPr>
          <p:cNvPr id="32" name="Text 25"/>
          <p:cNvSpPr txBox="1"/>
          <p:nvPr/>
        </p:nvSpPr>
        <p:spPr>
          <a:xfrm>
            <a:off x="4744822" y="3080252"/>
            <a:ext cx="1301792" cy="173517"/>
          </a:xfrm>
          <a:prstGeom prst="rect">
            <a:avLst/>
          </a:prstGeom>
          <a:noFill/>
          <a:ln/>
        </p:spPr>
        <p:txBody>
          <a:bodyPr wrap="square" lIns="0" tIns="0" rIns="0" bIns="0" rtlCol="0" anchor="ctr"/>
          <a:lstStyle/>
          <a:p>
            <a:r>
              <a:rPr lang="en-US" sz="908" b="1" dirty="0">
                <a:solidFill>
                  <a:srgbClr val="333333"/>
                </a:solidFill>
                <a:latin typeface="Meiryo UI" pitchFamily="34" charset="0"/>
                <a:ea typeface="Meiryo UI" pitchFamily="34" charset="-122"/>
                <a:cs typeface="Meiryo UI" pitchFamily="34" charset="-120"/>
              </a:rPr>
              <a:t>営業資料への知見反映</a:t>
            </a:r>
            <a:endParaRPr lang="en-US" sz="908" dirty="0"/>
          </a:p>
        </p:txBody>
      </p:sp>
      <p:sp>
        <p:nvSpPr>
          <p:cNvPr id="33" name="Text 26"/>
          <p:cNvSpPr txBox="1"/>
          <p:nvPr/>
        </p:nvSpPr>
        <p:spPr>
          <a:xfrm>
            <a:off x="4416052" y="3387435"/>
            <a:ext cx="2266513" cy="294730"/>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商談記録から顧客の反応や要望（VOC）を抽出し、提案資料や製品開発にダイレクトに反映。</a:t>
            </a:r>
            <a:endParaRPr lang="en-US" sz="726" dirty="0"/>
          </a:p>
        </p:txBody>
      </p:sp>
      <p:sp>
        <p:nvSpPr>
          <p:cNvPr id="34" name="Shape 27"/>
          <p:cNvSpPr/>
          <p:nvPr/>
        </p:nvSpPr>
        <p:spPr>
          <a:xfrm>
            <a:off x="6982277" y="2937454"/>
            <a:ext cx="2577017" cy="865094"/>
          </a:xfrm>
          <a:prstGeom prst="roundRect">
            <a:avLst>
              <a:gd name="adj" fmla="val 5758"/>
            </a:avLst>
          </a:prstGeom>
          <a:solidFill>
            <a:srgbClr val="FFFFFF"/>
          </a:solidFill>
          <a:ln w="12699">
            <a:solidFill>
              <a:srgbClr val="EEEEEE"/>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35" name="Shape 28"/>
          <p:cNvSpPr/>
          <p:nvPr/>
        </p:nvSpPr>
        <p:spPr>
          <a:xfrm>
            <a:off x="7095187" y="3335131"/>
            <a:ext cx="2352026" cy="8302"/>
          </a:xfrm>
          <a:prstGeom prst="rect">
            <a:avLst/>
          </a:prstGeom>
          <a:solidFill>
            <a:srgbClr val="F0F0F0"/>
          </a:solidFill>
          <a:ln/>
        </p:spPr>
        <p:txBody>
          <a:bodyPr/>
          <a:lstStyle/>
          <a:p>
            <a:endParaRPr lang="ja-JP" altLang="en-US" sz="1502"/>
          </a:p>
        </p:txBody>
      </p:sp>
      <p:sp>
        <p:nvSpPr>
          <p:cNvPr id="36" name="Shape 29"/>
          <p:cNvSpPr/>
          <p:nvPr/>
        </p:nvSpPr>
        <p:spPr>
          <a:xfrm>
            <a:off x="7095187" y="3049534"/>
            <a:ext cx="242426" cy="242426"/>
          </a:xfrm>
          <a:prstGeom prst="roundRect">
            <a:avLst>
              <a:gd name="adj" fmla="val 73385"/>
            </a:avLst>
          </a:prstGeom>
          <a:solidFill>
            <a:srgbClr val="E6F2FF"/>
          </a:solidFill>
          <a:ln/>
        </p:spPr>
        <p:txBody>
          <a:bodyPr/>
          <a:lstStyle/>
          <a:p>
            <a:endParaRPr lang="ja-JP" altLang="en-US" sz="1502"/>
          </a:p>
        </p:txBody>
      </p:sp>
      <p:pic>
        <p:nvPicPr>
          <p:cNvPr id="37" name="Image 5" descr="preencoded.png"/>
          <p:cNvPicPr>
            <a:picLocks noChangeAspect="1"/>
          </p:cNvPicPr>
          <p:nvPr/>
        </p:nvPicPr>
        <p:blipFill>
          <a:blip r:embed="rId8"/>
          <a:srcRect l="-1233" r="-1233"/>
          <a:stretch/>
        </p:blipFill>
        <p:spPr>
          <a:xfrm>
            <a:off x="7138359" y="3110141"/>
            <a:ext cx="155252" cy="121212"/>
          </a:xfrm>
          <a:prstGeom prst="rect">
            <a:avLst/>
          </a:prstGeom>
        </p:spPr>
      </p:pic>
      <p:sp>
        <p:nvSpPr>
          <p:cNvPr id="38" name="Text 30"/>
          <p:cNvSpPr txBox="1"/>
          <p:nvPr/>
        </p:nvSpPr>
        <p:spPr>
          <a:xfrm>
            <a:off x="7423126" y="3080252"/>
            <a:ext cx="1180579" cy="173517"/>
          </a:xfrm>
          <a:prstGeom prst="rect">
            <a:avLst/>
          </a:prstGeom>
          <a:noFill/>
          <a:ln/>
        </p:spPr>
        <p:txBody>
          <a:bodyPr wrap="square" lIns="0" tIns="0" rIns="0" bIns="0" rtlCol="0" anchor="ctr"/>
          <a:lstStyle/>
          <a:p>
            <a:r>
              <a:rPr lang="en-US" sz="908" b="1" dirty="0">
                <a:solidFill>
                  <a:srgbClr val="333333"/>
                </a:solidFill>
                <a:latin typeface="Meiryo UI" pitchFamily="34" charset="0"/>
                <a:ea typeface="Meiryo UI" pitchFamily="34" charset="-122"/>
                <a:cs typeface="Meiryo UI" pitchFamily="34" charset="-120"/>
              </a:rPr>
              <a:t>社内FAQの自動生成</a:t>
            </a:r>
            <a:endParaRPr lang="en-US" sz="908" dirty="0"/>
          </a:p>
        </p:txBody>
      </p:sp>
      <p:sp>
        <p:nvSpPr>
          <p:cNvPr id="39" name="Text 31"/>
          <p:cNvSpPr txBox="1"/>
          <p:nvPr/>
        </p:nvSpPr>
        <p:spPr>
          <a:xfrm>
            <a:off x="7095187" y="3387435"/>
            <a:ext cx="2361159" cy="294730"/>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過去の問い合わせ対応や議論の内容をベースに、社内FAQシステムを構築し対応効率化。</a:t>
            </a:r>
            <a:endParaRPr lang="en-US" sz="726" dirty="0"/>
          </a:p>
        </p:txBody>
      </p:sp>
      <p:pic>
        <p:nvPicPr>
          <p:cNvPr id="44" name="Image 7" descr="preencoded.png"/>
          <p:cNvPicPr>
            <a:picLocks noChangeAspect="1"/>
          </p:cNvPicPr>
          <p:nvPr/>
        </p:nvPicPr>
        <p:blipFill>
          <a:blip r:embed="rId9"/>
          <a:srcRect t="-100" b="-100"/>
          <a:stretch/>
        </p:blipFill>
        <p:spPr>
          <a:xfrm>
            <a:off x="2146218" y="2176733"/>
            <a:ext cx="103778" cy="138648"/>
          </a:xfrm>
          <a:prstGeom prst="rect">
            <a:avLst/>
          </a:prstGeom>
        </p:spPr>
      </p:pic>
      <p:pic>
        <p:nvPicPr>
          <p:cNvPr id="45" name="Image 8" descr="preencoded.png"/>
          <p:cNvPicPr>
            <a:picLocks noChangeAspect="1"/>
          </p:cNvPicPr>
          <p:nvPr/>
        </p:nvPicPr>
        <p:blipFill>
          <a:blip r:embed="rId9"/>
          <a:srcRect t="-100" b="-100"/>
          <a:stretch/>
        </p:blipFill>
        <p:spPr>
          <a:xfrm>
            <a:off x="2146218" y="3119868"/>
            <a:ext cx="103778" cy="138648"/>
          </a:xfrm>
          <a:prstGeom prst="rect">
            <a:avLst/>
          </a:prstGeom>
        </p:spPr>
      </p:pic>
      <p:pic>
        <p:nvPicPr>
          <p:cNvPr id="46" name="Image 9" descr="preencoded.png"/>
          <p:cNvPicPr>
            <a:picLocks noChangeAspect="1"/>
          </p:cNvPicPr>
          <p:nvPr/>
        </p:nvPicPr>
        <p:blipFill>
          <a:blip r:embed="rId9"/>
          <a:srcRect t="-100" b="-100"/>
          <a:stretch/>
        </p:blipFill>
        <p:spPr>
          <a:xfrm>
            <a:off x="2146218" y="4113647"/>
            <a:ext cx="103778" cy="138648"/>
          </a:xfrm>
          <a:prstGeom prst="rect">
            <a:avLst/>
          </a:prstGeom>
        </p:spPr>
      </p:pic>
      <p:sp>
        <p:nvSpPr>
          <p:cNvPr id="47" name="Shape 35"/>
          <p:cNvSpPr/>
          <p:nvPr/>
        </p:nvSpPr>
        <p:spPr>
          <a:xfrm>
            <a:off x="447580" y="1614671"/>
            <a:ext cx="3502717" cy="527193"/>
          </a:xfrm>
          <a:prstGeom prst="roundRect">
            <a:avLst>
              <a:gd name="adj" fmla="val 15490"/>
            </a:avLst>
          </a:prstGeom>
          <a:solidFill>
            <a:srgbClr val="FFFFFF"/>
          </a:solidFill>
          <a:ln w="12699">
            <a:solidFill>
              <a:srgbClr val="E0E7FF"/>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48" name="Shape 36"/>
          <p:cNvSpPr/>
          <p:nvPr/>
        </p:nvSpPr>
        <p:spPr>
          <a:xfrm>
            <a:off x="559660" y="1792339"/>
            <a:ext cx="172687" cy="172687"/>
          </a:xfrm>
          <a:prstGeom prst="ellipse">
            <a:avLst/>
          </a:prstGeom>
          <a:solidFill>
            <a:srgbClr val="0056B3"/>
          </a:solidFill>
          <a:ln/>
        </p:spPr>
        <p:txBody>
          <a:bodyPr/>
          <a:lstStyle/>
          <a:p>
            <a:endParaRPr lang="ja-JP" altLang="en-US" sz="1502"/>
          </a:p>
        </p:txBody>
      </p:sp>
      <p:sp>
        <p:nvSpPr>
          <p:cNvPr id="49" name="Text 37"/>
          <p:cNvSpPr txBox="1"/>
          <p:nvPr/>
        </p:nvSpPr>
        <p:spPr>
          <a:xfrm>
            <a:off x="615285" y="1800641"/>
            <a:ext cx="147780"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1</a:t>
            </a:r>
            <a:endParaRPr lang="en-US" sz="726" dirty="0"/>
          </a:p>
        </p:txBody>
      </p:sp>
      <p:pic>
        <p:nvPicPr>
          <p:cNvPr id="50" name="Image 10" descr="preencoded.png"/>
          <p:cNvPicPr>
            <a:picLocks noChangeAspect="1"/>
          </p:cNvPicPr>
          <p:nvPr/>
        </p:nvPicPr>
        <p:blipFill>
          <a:blip r:embed="rId10"/>
          <a:srcRect/>
          <a:stretch/>
        </p:blipFill>
        <p:spPr>
          <a:xfrm>
            <a:off x="3707871" y="1792339"/>
            <a:ext cx="129515" cy="172687"/>
          </a:xfrm>
          <a:prstGeom prst="rect">
            <a:avLst/>
          </a:prstGeom>
        </p:spPr>
      </p:pic>
      <p:sp>
        <p:nvSpPr>
          <p:cNvPr id="51" name="Text 38"/>
          <p:cNvSpPr txBox="1"/>
          <p:nvPr/>
        </p:nvSpPr>
        <p:spPr>
          <a:xfrm>
            <a:off x="819520" y="1710147"/>
            <a:ext cx="1059366" cy="173517"/>
          </a:xfrm>
          <a:prstGeom prst="rect">
            <a:avLst/>
          </a:prstGeom>
          <a:noFill/>
          <a:ln/>
        </p:spPr>
        <p:txBody>
          <a:bodyPr wrap="square" lIns="0" tIns="0" rIns="0" bIns="0" rtlCol="0" anchor="ctr"/>
          <a:lstStyle/>
          <a:p>
            <a:r>
              <a:rPr lang="en-US" sz="908" b="1" dirty="0">
                <a:solidFill>
                  <a:srgbClr val="1E3A8A"/>
                </a:solidFill>
                <a:latin typeface="Meiryo UI" pitchFamily="34" charset="0"/>
                <a:ea typeface="Meiryo UI" pitchFamily="34" charset="-122"/>
                <a:cs typeface="Meiryo UI" pitchFamily="34" charset="-120"/>
              </a:rPr>
              <a:t>文字起こし・要約</a:t>
            </a:r>
            <a:endParaRPr lang="en-US" sz="908" dirty="0"/>
          </a:p>
        </p:txBody>
      </p:sp>
      <p:sp>
        <p:nvSpPr>
          <p:cNvPr id="52" name="Text 39"/>
          <p:cNvSpPr txBox="1"/>
          <p:nvPr/>
        </p:nvSpPr>
        <p:spPr>
          <a:xfrm>
            <a:off x="819520" y="1900268"/>
            <a:ext cx="1730188"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会議終了後、AIが自動でテキスト化</a:t>
            </a:r>
            <a:endParaRPr lang="en-US" sz="726" dirty="0"/>
          </a:p>
        </p:txBody>
      </p:sp>
      <p:sp>
        <p:nvSpPr>
          <p:cNvPr id="53" name="Shape 40"/>
          <p:cNvSpPr/>
          <p:nvPr/>
        </p:nvSpPr>
        <p:spPr>
          <a:xfrm>
            <a:off x="447580" y="2349420"/>
            <a:ext cx="3502717" cy="734749"/>
          </a:xfrm>
          <a:prstGeom prst="roundRect">
            <a:avLst>
              <a:gd name="adj" fmla="val 7976"/>
            </a:avLst>
          </a:prstGeom>
          <a:solidFill>
            <a:srgbClr val="FFFFFF"/>
          </a:solidFill>
          <a:ln w="12699">
            <a:solidFill>
              <a:srgbClr val="E0E7FF"/>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54" name="Shape 41"/>
          <p:cNvSpPr/>
          <p:nvPr/>
        </p:nvSpPr>
        <p:spPr>
          <a:xfrm>
            <a:off x="559660" y="2630865"/>
            <a:ext cx="172687" cy="172687"/>
          </a:xfrm>
          <a:prstGeom prst="ellipse">
            <a:avLst/>
          </a:prstGeom>
          <a:solidFill>
            <a:srgbClr val="0056B3"/>
          </a:solidFill>
          <a:ln/>
        </p:spPr>
        <p:txBody>
          <a:bodyPr/>
          <a:lstStyle/>
          <a:p>
            <a:endParaRPr lang="ja-JP" altLang="en-US" sz="1502"/>
          </a:p>
        </p:txBody>
      </p:sp>
      <p:sp>
        <p:nvSpPr>
          <p:cNvPr id="55" name="Text 42"/>
          <p:cNvSpPr txBox="1"/>
          <p:nvPr/>
        </p:nvSpPr>
        <p:spPr>
          <a:xfrm>
            <a:off x="615285" y="2639168"/>
            <a:ext cx="147780"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2</a:t>
            </a:r>
            <a:endParaRPr lang="en-US" sz="726" dirty="0"/>
          </a:p>
        </p:txBody>
      </p:sp>
      <p:sp>
        <p:nvSpPr>
          <p:cNvPr id="56" name="Shape 43"/>
          <p:cNvSpPr/>
          <p:nvPr/>
        </p:nvSpPr>
        <p:spPr>
          <a:xfrm>
            <a:off x="819520" y="2825139"/>
            <a:ext cx="440849" cy="164384"/>
          </a:xfrm>
          <a:prstGeom prst="roundRect">
            <a:avLst>
              <a:gd name="adj" fmla="val 106327"/>
            </a:avLst>
          </a:prstGeom>
          <a:solidFill>
            <a:srgbClr val="F3F4F6"/>
          </a:solidFill>
          <a:ln/>
        </p:spPr>
        <p:txBody>
          <a:bodyPr/>
          <a:lstStyle/>
          <a:p>
            <a:endParaRPr lang="ja-JP" altLang="en-US" sz="1502"/>
          </a:p>
        </p:txBody>
      </p:sp>
      <p:pic>
        <p:nvPicPr>
          <p:cNvPr id="57" name="Image 11" descr="preencoded.png"/>
          <p:cNvPicPr>
            <a:picLocks noChangeAspect="1"/>
          </p:cNvPicPr>
          <p:nvPr/>
        </p:nvPicPr>
        <p:blipFill>
          <a:blip r:embed="rId11"/>
          <a:srcRect/>
          <a:stretch/>
        </p:blipFill>
        <p:spPr>
          <a:xfrm>
            <a:off x="870994" y="2864159"/>
            <a:ext cx="86344" cy="86344"/>
          </a:xfrm>
          <a:prstGeom prst="rect">
            <a:avLst/>
          </a:prstGeom>
        </p:spPr>
      </p:pic>
      <p:sp>
        <p:nvSpPr>
          <p:cNvPr id="58" name="Text 44"/>
          <p:cNvSpPr txBox="1"/>
          <p:nvPr/>
        </p:nvSpPr>
        <p:spPr>
          <a:xfrm>
            <a:off x="992206" y="2842573"/>
            <a:ext cx="285598" cy="130345"/>
          </a:xfrm>
          <a:prstGeom prst="rect">
            <a:avLst/>
          </a:prstGeom>
          <a:noFill/>
          <a:ln/>
        </p:spPr>
        <p:txBody>
          <a:bodyPr wrap="square" lIns="0" tIns="0" rIns="0" bIns="0" rtlCol="0" anchor="ctr"/>
          <a:lstStyle/>
          <a:p>
            <a:r>
              <a:rPr lang="en-US" sz="726" dirty="0">
                <a:solidFill>
                  <a:srgbClr val="555555"/>
                </a:solidFill>
                <a:latin typeface="Meiryo UI" pitchFamily="34" charset="0"/>
                <a:ea typeface="Meiryo UI" pitchFamily="34" charset="-122"/>
                <a:cs typeface="Meiryo UI" pitchFamily="34" charset="-120"/>
              </a:rPr>
              <a:t>Drive</a:t>
            </a:r>
            <a:endParaRPr lang="en-US" sz="726" dirty="0"/>
          </a:p>
        </p:txBody>
      </p:sp>
      <p:sp>
        <p:nvSpPr>
          <p:cNvPr id="59" name="Shape 45"/>
          <p:cNvSpPr/>
          <p:nvPr/>
        </p:nvSpPr>
        <p:spPr>
          <a:xfrm>
            <a:off x="1322636" y="2825139"/>
            <a:ext cx="570364" cy="164384"/>
          </a:xfrm>
          <a:prstGeom prst="roundRect">
            <a:avLst>
              <a:gd name="adj" fmla="val 106327"/>
            </a:avLst>
          </a:prstGeom>
          <a:solidFill>
            <a:srgbClr val="F3F4F6"/>
          </a:solidFill>
          <a:ln/>
        </p:spPr>
        <p:txBody>
          <a:bodyPr/>
          <a:lstStyle/>
          <a:p>
            <a:endParaRPr lang="ja-JP" altLang="en-US" sz="1502"/>
          </a:p>
        </p:txBody>
      </p:sp>
      <p:pic>
        <p:nvPicPr>
          <p:cNvPr id="60" name="Image 12" descr="preencoded.png"/>
          <p:cNvPicPr>
            <a:picLocks noChangeAspect="1"/>
          </p:cNvPicPr>
          <p:nvPr/>
        </p:nvPicPr>
        <p:blipFill>
          <a:blip r:embed="rId12"/>
          <a:srcRect t="-1562" b="-1562"/>
          <a:stretch/>
        </p:blipFill>
        <p:spPr>
          <a:xfrm>
            <a:off x="1374110" y="2864159"/>
            <a:ext cx="86344" cy="86344"/>
          </a:xfrm>
          <a:prstGeom prst="rect">
            <a:avLst/>
          </a:prstGeom>
        </p:spPr>
      </p:pic>
      <p:sp>
        <p:nvSpPr>
          <p:cNvPr id="61" name="Text 46"/>
          <p:cNvSpPr txBox="1"/>
          <p:nvPr/>
        </p:nvSpPr>
        <p:spPr>
          <a:xfrm>
            <a:off x="1495323" y="2842573"/>
            <a:ext cx="415112" cy="130345"/>
          </a:xfrm>
          <a:prstGeom prst="rect">
            <a:avLst/>
          </a:prstGeom>
          <a:noFill/>
          <a:ln/>
        </p:spPr>
        <p:txBody>
          <a:bodyPr wrap="square" lIns="0" tIns="0" rIns="0" bIns="0" rtlCol="0" anchor="ctr"/>
          <a:lstStyle/>
          <a:p>
            <a:r>
              <a:rPr lang="en-US" sz="726" dirty="0">
                <a:solidFill>
                  <a:srgbClr val="555555"/>
                </a:solidFill>
                <a:latin typeface="Meiryo UI" pitchFamily="34" charset="0"/>
                <a:ea typeface="Meiryo UI" pitchFamily="34" charset="-122"/>
                <a:cs typeface="Meiryo UI" pitchFamily="34" charset="-120"/>
              </a:rPr>
              <a:t>Dropbox</a:t>
            </a:r>
            <a:endParaRPr lang="en-US" sz="726" dirty="0"/>
          </a:p>
        </p:txBody>
      </p:sp>
      <p:sp>
        <p:nvSpPr>
          <p:cNvPr id="62" name="Shape 47"/>
          <p:cNvSpPr/>
          <p:nvPr/>
        </p:nvSpPr>
        <p:spPr>
          <a:xfrm>
            <a:off x="1961078" y="2825139"/>
            <a:ext cx="596932" cy="164384"/>
          </a:xfrm>
          <a:prstGeom prst="roundRect">
            <a:avLst>
              <a:gd name="adj" fmla="val 106327"/>
            </a:avLst>
          </a:prstGeom>
          <a:solidFill>
            <a:srgbClr val="F3F4F6"/>
          </a:solidFill>
          <a:ln/>
        </p:spPr>
        <p:txBody>
          <a:bodyPr/>
          <a:lstStyle/>
          <a:p>
            <a:endParaRPr lang="ja-JP" altLang="en-US" sz="1502"/>
          </a:p>
        </p:txBody>
      </p:sp>
      <p:pic>
        <p:nvPicPr>
          <p:cNvPr id="63" name="Image 13" descr="preencoded.png"/>
          <p:cNvPicPr>
            <a:picLocks noChangeAspect="1"/>
          </p:cNvPicPr>
          <p:nvPr/>
        </p:nvPicPr>
        <p:blipFill>
          <a:blip r:embed="rId13"/>
          <a:srcRect l="-1648" r="-1648"/>
          <a:stretch/>
        </p:blipFill>
        <p:spPr>
          <a:xfrm>
            <a:off x="2013383" y="2864159"/>
            <a:ext cx="78041" cy="86344"/>
          </a:xfrm>
          <a:prstGeom prst="rect">
            <a:avLst/>
          </a:prstGeom>
        </p:spPr>
      </p:pic>
      <p:sp>
        <p:nvSpPr>
          <p:cNvPr id="64" name="Text 48"/>
          <p:cNvSpPr txBox="1"/>
          <p:nvPr/>
        </p:nvSpPr>
        <p:spPr>
          <a:xfrm>
            <a:off x="2125463" y="2842573"/>
            <a:ext cx="449982" cy="130345"/>
          </a:xfrm>
          <a:prstGeom prst="rect">
            <a:avLst/>
          </a:prstGeom>
          <a:noFill/>
          <a:ln/>
        </p:spPr>
        <p:txBody>
          <a:bodyPr wrap="square" lIns="0" tIns="0" rIns="0" bIns="0" rtlCol="0" anchor="ctr"/>
          <a:lstStyle/>
          <a:p>
            <a:r>
              <a:rPr lang="en-US" sz="726" dirty="0">
                <a:solidFill>
                  <a:srgbClr val="555555"/>
                </a:solidFill>
                <a:latin typeface="Meiryo UI" pitchFamily="34" charset="0"/>
                <a:ea typeface="Meiryo UI" pitchFamily="34" charset="-122"/>
                <a:cs typeface="Meiryo UI" pitchFamily="34" charset="-120"/>
              </a:rPr>
              <a:t>OneDrive</a:t>
            </a:r>
            <a:endParaRPr lang="en-US" sz="726" dirty="0"/>
          </a:p>
        </p:txBody>
      </p:sp>
      <p:sp>
        <p:nvSpPr>
          <p:cNvPr id="65" name="Text 49"/>
          <p:cNvSpPr txBox="1"/>
          <p:nvPr/>
        </p:nvSpPr>
        <p:spPr>
          <a:xfrm>
            <a:off x="819520" y="2444896"/>
            <a:ext cx="1059366" cy="173517"/>
          </a:xfrm>
          <a:prstGeom prst="rect">
            <a:avLst/>
          </a:prstGeom>
          <a:noFill/>
          <a:ln/>
        </p:spPr>
        <p:txBody>
          <a:bodyPr wrap="square" lIns="0" tIns="0" rIns="0" bIns="0" rtlCol="0" anchor="ctr"/>
          <a:lstStyle/>
          <a:p>
            <a:r>
              <a:rPr lang="en-US" sz="908" b="1" dirty="0">
                <a:solidFill>
                  <a:srgbClr val="1E3A8A"/>
                </a:solidFill>
                <a:latin typeface="Meiryo UI" pitchFamily="34" charset="0"/>
                <a:ea typeface="Meiryo UI" pitchFamily="34" charset="-122"/>
                <a:cs typeface="Meiryo UI" pitchFamily="34" charset="-120"/>
              </a:rPr>
              <a:t>クラウド自動保存</a:t>
            </a:r>
            <a:endParaRPr lang="en-US" sz="908" dirty="0"/>
          </a:p>
        </p:txBody>
      </p:sp>
      <p:sp>
        <p:nvSpPr>
          <p:cNvPr id="66" name="Text 50"/>
          <p:cNvSpPr txBox="1"/>
          <p:nvPr/>
        </p:nvSpPr>
        <p:spPr>
          <a:xfrm>
            <a:off x="819520" y="2635017"/>
            <a:ext cx="1530934"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音声・テキストを連携先へ転送</a:t>
            </a:r>
            <a:endParaRPr lang="en-US" sz="726" dirty="0"/>
          </a:p>
        </p:txBody>
      </p:sp>
      <p:sp>
        <p:nvSpPr>
          <p:cNvPr id="67" name="Shape 51"/>
          <p:cNvSpPr/>
          <p:nvPr/>
        </p:nvSpPr>
        <p:spPr>
          <a:xfrm>
            <a:off x="447580" y="3292555"/>
            <a:ext cx="3502717" cy="787053"/>
          </a:xfrm>
          <a:prstGeom prst="roundRect">
            <a:avLst>
              <a:gd name="adj" fmla="val 6955"/>
            </a:avLst>
          </a:prstGeom>
          <a:solidFill>
            <a:srgbClr val="FFFFFF"/>
          </a:solidFill>
          <a:ln w="12699">
            <a:solidFill>
              <a:srgbClr val="E0E7FF"/>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68" name="Shape 52"/>
          <p:cNvSpPr/>
          <p:nvPr/>
        </p:nvSpPr>
        <p:spPr>
          <a:xfrm>
            <a:off x="559660" y="3599738"/>
            <a:ext cx="172687" cy="172687"/>
          </a:xfrm>
          <a:prstGeom prst="ellipse">
            <a:avLst/>
          </a:prstGeom>
          <a:solidFill>
            <a:srgbClr val="0056B3"/>
          </a:solidFill>
          <a:ln/>
        </p:spPr>
        <p:txBody>
          <a:bodyPr/>
          <a:lstStyle/>
          <a:p>
            <a:endParaRPr lang="ja-JP" altLang="en-US" sz="1502"/>
          </a:p>
        </p:txBody>
      </p:sp>
      <p:sp>
        <p:nvSpPr>
          <p:cNvPr id="69" name="Text 53"/>
          <p:cNvSpPr txBox="1"/>
          <p:nvPr/>
        </p:nvSpPr>
        <p:spPr>
          <a:xfrm>
            <a:off x="615285" y="3608040"/>
            <a:ext cx="147780"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3</a:t>
            </a:r>
            <a:endParaRPr lang="en-US" sz="726" dirty="0"/>
          </a:p>
        </p:txBody>
      </p:sp>
      <p:sp>
        <p:nvSpPr>
          <p:cNvPr id="70" name="Shape 54"/>
          <p:cNvSpPr/>
          <p:nvPr/>
        </p:nvSpPr>
        <p:spPr>
          <a:xfrm>
            <a:off x="819520" y="3759141"/>
            <a:ext cx="1331680" cy="224990"/>
          </a:xfrm>
          <a:prstGeom prst="roundRect">
            <a:avLst>
              <a:gd name="adj" fmla="val 56770"/>
            </a:avLst>
          </a:prstGeom>
          <a:solidFill>
            <a:srgbClr val="F9FAFB"/>
          </a:solidFill>
          <a:ln w="12699">
            <a:solidFill>
              <a:srgbClr val="E5E7EB"/>
            </a:solidFill>
            <a:prstDash val="solid"/>
          </a:ln>
        </p:spPr>
        <p:txBody>
          <a:bodyPr/>
          <a:lstStyle/>
          <a:p>
            <a:endParaRPr lang="ja-JP" altLang="en-US" sz="1502"/>
          </a:p>
        </p:txBody>
      </p:sp>
      <p:pic>
        <p:nvPicPr>
          <p:cNvPr id="71" name="Image 14" descr="preencoded.png"/>
          <p:cNvPicPr>
            <a:picLocks noChangeAspect="1"/>
          </p:cNvPicPr>
          <p:nvPr/>
        </p:nvPicPr>
        <p:blipFill>
          <a:blip r:embed="rId14"/>
          <a:srcRect/>
          <a:stretch/>
        </p:blipFill>
        <p:spPr>
          <a:xfrm>
            <a:off x="862692" y="3819747"/>
            <a:ext cx="103778" cy="103778"/>
          </a:xfrm>
          <a:prstGeom prst="rect">
            <a:avLst/>
          </a:prstGeom>
        </p:spPr>
      </p:pic>
      <p:sp>
        <p:nvSpPr>
          <p:cNvPr id="72" name="Text 55"/>
          <p:cNvSpPr txBox="1"/>
          <p:nvPr/>
        </p:nvSpPr>
        <p:spPr>
          <a:xfrm>
            <a:off x="819521" y="3387200"/>
            <a:ext cx="1180579" cy="173517"/>
          </a:xfrm>
          <a:prstGeom prst="rect">
            <a:avLst/>
          </a:prstGeom>
          <a:noFill/>
          <a:ln/>
        </p:spPr>
        <p:txBody>
          <a:bodyPr wrap="square" lIns="0" tIns="0" rIns="0" bIns="0" rtlCol="0" anchor="ctr"/>
          <a:lstStyle/>
          <a:p>
            <a:r>
              <a:rPr lang="en-US" sz="908" b="1" dirty="0">
                <a:solidFill>
                  <a:srgbClr val="1E3A8A"/>
                </a:solidFill>
                <a:latin typeface="Meiryo UI" pitchFamily="34" charset="0"/>
                <a:ea typeface="Meiryo UI" pitchFamily="34" charset="-122"/>
                <a:cs typeface="Meiryo UI" pitchFamily="34" charset="-120"/>
              </a:rPr>
              <a:t>社内保管場所へ集約</a:t>
            </a:r>
            <a:endParaRPr lang="en-US" sz="908" dirty="0"/>
          </a:p>
        </p:txBody>
      </p:sp>
      <p:sp>
        <p:nvSpPr>
          <p:cNvPr id="73" name="Text 56"/>
          <p:cNvSpPr txBox="1"/>
          <p:nvPr/>
        </p:nvSpPr>
        <p:spPr>
          <a:xfrm>
            <a:off x="819520" y="3578152"/>
            <a:ext cx="1712753"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Power Automate等で自動振り分け</a:t>
            </a:r>
            <a:endParaRPr lang="en-US" sz="726" dirty="0"/>
          </a:p>
        </p:txBody>
      </p:sp>
      <p:sp>
        <p:nvSpPr>
          <p:cNvPr id="74" name="Text 57"/>
          <p:cNvSpPr txBox="1"/>
          <p:nvPr/>
        </p:nvSpPr>
        <p:spPr>
          <a:xfrm>
            <a:off x="1035378" y="3794011"/>
            <a:ext cx="1150691" cy="147780"/>
          </a:xfrm>
          <a:prstGeom prst="rect">
            <a:avLst/>
          </a:prstGeom>
          <a:noFill/>
          <a:ln/>
        </p:spPr>
        <p:txBody>
          <a:bodyPr wrap="square" lIns="0" tIns="0" rIns="0" bIns="0" rtlCol="0" anchor="ctr"/>
          <a:lstStyle/>
          <a:p>
            <a:r>
              <a:rPr lang="en-US" sz="726" b="1" dirty="0">
                <a:solidFill>
                  <a:srgbClr val="374151"/>
                </a:solidFill>
                <a:latin typeface="Meiryo UI" pitchFamily="34" charset="0"/>
                <a:ea typeface="Meiryo UI" pitchFamily="34" charset="-122"/>
                <a:cs typeface="Meiryo UI" pitchFamily="34" charset="-120"/>
              </a:rPr>
              <a:t>SharePoint / サーバー</a:t>
            </a:r>
            <a:endParaRPr lang="en-US" sz="726" dirty="0"/>
          </a:p>
        </p:txBody>
      </p:sp>
      <p:sp>
        <p:nvSpPr>
          <p:cNvPr id="75" name="Shape 58"/>
          <p:cNvSpPr/>
          <p:nvPr/>
        </p:nvSpPr>
        <p:spPr>
          <a:xfrm>
            <a:off x="447580" y="4287163"/>
            <a:ext cx="3502717" cy="752183"/>
          </a:xfrm>
          <a:prstGeom prst="roundRect">
            <a:avLst>
              <a:gd name="adj" fmla="val 7612"/>
            </a:avLst>
          </a:prstGeom>
          <a:solidFill>
            <a:srgbClr val="F0F9FF"/>
          </a:solidFill>
          <a:ln w="12699">
            <a:solidFill>
              <a:srgbClr val="BAE6FD"/>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76" name="Shape 59"/>
          <p:cNvSpPr/>
          <p:nvPr/>
        </p:nvSpPr>
        <p:spPr>
          <a:xfrm>
            <a:off x="559660" y="4576912"/>
            <a:ext cx="172687" cy="172687"/>
          </a:xfrm>
          <a:prstGeom prst="ellipse">
            <a:avLst/>
          </a:prstGeom>
          <a:solidFill>
            <a:srgbClr val="0284C7"/>
          </a:solidFill>
          <a:ln/>
        </p:spPr>
        <p:txBody>
          <a:bodyPr/>
          <a:lstStyle/>
          <a:p>
            <a:endParaRPr lang="ja-JP" altLang="en-US" sz="1502"/>
          </a:p>
        </p:txBody>
      </p:sp>
      <p:sp>
        <p:nvSpPr>
          <p:cNvPr id="77" name="Text 60"/>
          <p:cNvSpPr txBox="1"/>
          <p:nvPr/>
        </p:nvSpPr>
        <p:spPr>
          <a:xfrm>
            <a:off x="615285" y="4585214"/>
            <a:ext cx="147780" cy="156082"/>
          </a:xfrm>
          <a:prstGeom prst="rect">
            <a:avLst/>
          </a:prstGeom>
          <a:noFill/>
          <a:ln/>
        </p:spPr>
        <p:txBody>
          <a:bodyPr wrap="square" lIns="0" tIns="0" rIns="0" bIns="0" rtlCol="0" anchor="ctr"/>
          <a:lstStyle/>
          <a:p>
            <a:r>
              <a:rPr lang="en-US" sz="726" b="1" dirty="0">
                <a:solidFill>
                  <a:srgbClr val="FFFFFF"/>
                </a:solidFill>
                <a:latin typeface="Meiryo UI" pitchFamily="34" charset="0"/>
                <a:ea typeface="Meiryo UI" pitchFamily="34" charset="-122"/>
                <a:cs typeface="Meiryo UI" pitchFamily="34" charset="-120"/>
              </a:rPr>
              <a:t>4</a:t>
            </a:r>
            <a:endParaRPr lang="en-US" sz="726" dirty="0"/>
          </a:p>
        </p:txBody>
      </p:sp>
      <p:sp>
        <p:nvSpPr>
          <p:cNvPr id="78" name="Shape 61"/>
          <p:cNvSpPr/>
          <p:nvPr/>
        </p:nvSpPr>
        <p:spPr>
          <a:xfrm>
            <a:off x="819520" y="4753749"/>
            <a:ext cx="527193" cy="190122"/>
          </a:xfrm>
          <a:prstGeom prst="roundRect">
            <a:avLst>
              <a:gd name="adj" fmla="val 79396"/>
            </a:avLst>
          </a:prstGeom>
          <a:solidFill>
            <a:srgbClr val="FFFFFF"/>
          </a:solidFill>
          <a:ln w="12699">
            <a:solidFill>
              <a:srgbClr val="BFDBFE"/>
            </a:solidFill>
            <a:prstDash val="solid"/>
          </a:ln>
        </p:spPr>
        <p:txBody>
          <a:bodyPr/>
          <a:lstStyle/>
          <a:p>
            <a:endParaRPr lang="ja-JP" altLang="en-US" sz="1502"/>
          </a:p>
        </p:txBody>
      </p:sp>
      <p:sp>
        <p:nvSpPr>
          <p:cNvPr id="79" name="Shape 62"/>
          <p:cNvSpPr/>
          <p:nvPr/>
        </p:nvSpPr>
        <p:spPr>
          <a:xfrm>
            <a:off x="1413130" y="4753749"/>
            <a:ext cx="510588" cy="190122"/>
          </a:xfrm>
          <a:prstGeom prst="roundRect">
            <a:avLst>
              <a:gd name="adj" fmla="val 79396"/>
            </a:avLst>
          </a:prstGeom>
          <a:solidFill>
            <a:srgbClr val="FFFFFF"/>
          </a:solidFill>
          <a:ln/>
        </p:spPr>
        <p:txBody>
          <a:bodyPr/>
          <a:lstStyle/>
          <a:p>
            <a:endParaRPr lang="ja-JP" altLang="en-US" sz="1502"/>
          </a:p>
        </p:txBody>
      </p:sp>
      <p:pic>
        <p:nvPicPr>
          <p:cNvPr id="80" name="Image 15" descr="preencoded.png"/>
          <p:cNvPicPr>
            <a:picLocks noChangeAspect="1"/>
          </p:cNvPicPr>
          <p:nvPr/>
        </p:nvPicPr>
        <p:blipFill>
          <a:blip r:embed="rId15"/>
          <a:srcRect/>
          <a:stretch/>
        </p:blipFill>
        <p:spPr>
          <a:xfrm>
            <a:off x="3620698" y="4576912"/>
            <a:ext cx="215858" cy="172687"/>
          </a:xfrm>
          <a:prstGeom prst="rect">
            <a:avLst/>
          </a:prstGeom>
        </p:spPr>
      </p:pic>
      <p:sp>
        <p:nvSpPr>
          <p:cNvPr id="81" name="Text 63"/>
          <p:cNvSpPr txBox="1"/>
          <p:nvPr/>
        </p:nvSpPr>
        <p:spPr>
          <a:xfrm>
            <a:off x="819521" y="4381809"/>
            <a:ext cx="1180579" cy="173517"/>
          </a:xfrm>
          <a:prstGeom prst="rect">
            <a:avLst/>
          </a:prstGeom>
          <a:noFill/>
          <a:ln/>
        </p:spPr>
        <p:txBody>
          <a:bodyPr wrap="square" lIns="0" tIns="0" rIns="0" bIns="0" rtlCol="0" anchor="ctr"/>
          <a:lstStyle/>
          <a:p>
            <a:r>
              <a:rPr lang="en-US" sz="908" b="1" dirty="0">
                <a:solidFill>
                  <a:srgbClr val="1E3A8A"/>
                </a:solidFill>
                <a:latin typeface="Meiryo UI" pitchFamily="34" charset="0"/>
                <a:ea typeface="Meiryo UI" pitchFamily="34" charset="-122"/>
                <a:cs typeface="Meiryo UI" pitchFamily="34" charset="-120"/>
              </a:rPr>
              <a:t>生成AIで「資産化」</a:t>
            </a:r>
            <a:endParaRPr lang="en-US" sz="908" dirty="0"/>
          </a:p>
        </p:txBody>
      </p:sp>
      <p:sp>
        <p:nvSpPr>
          <p:cNvPr id="82" name="Text 64"/>
          <p:cNvSpPr txBox="1"/>
          <p:nvPr/>
        </p:nvSpPr>
        <p:spPr>
          <a:xfrm>
            <a:off x="819520" y="4571930"/>
            <a:ext cx="1643844" cy="147780"/>
          </a:xfrm>
          <a:prstGeom prst="rect">
            <a:avLst/>
          </a:prstGeom>
          <a:noFill/>
          <a:ln/>
        </p:spPr>
        <p:txBody>
          <a:bodyPr wrap="square" lIns="0" tIns="0" rIns="0" bIns="0" rtlCol="0" anchor="ctr"/>
          <a:lstStyle/>
          <a:p>
            <a:r>
              <a:rPr lang="en-US" sz="726" dirty="0">
                <a:solidFill>
                  <a:srgbClr val="4B5563"/>
                </a:solidFill>
                <a:latin typeface="Meiryo UI" pitchFamily="34" charset="0"/>
                <a:ea typeface="Meiryo UI" pitchFamily="34" charset="-122"/>
                <a:cs typeface="Meiryo UI" pitchFamily="34" charset="-120"/>
              </a:rPr>
              <a:t>蓄積データから知見を抽出・活用</a:t>
            </a:r>
            <a:endParaRPr lang="en-US" sz="726" dirty="0"/>
          </a:p>
        </p:txBody>
      </p:sp>
      <p:sp>
        <p:nvSpPr>
          <p:cNvPr id="83" name="Text 65"/>
          <p:cNvSpPr txBox="1"/>
          <p:nvPr/>
        </p:nvSpPr>
        <p:spPr>
          <a:xfrm>
            <a:off x="896731" y="4771184"/>
            <a:ext cx="449982" cy="147780"/>
          </a:xfrm>
          <a:prstGeom prst="rect">
            <a:avLst/>
          </a:prstGeom>
          <a:noFill/>
          <a:ln/>
        </p:spPr>
        <p:txBody>
          <a:bodyPr wrap="square" lIns="0" tIns="0" rIns="0" bIns="0" rtlCol="0" anchor="ctr"/>
          <a:lstStyle/>
          <a:p>
            <a:r>
              <a:rPr lang="en-US" sz="726" b="1" dirty="0">
                <a:solidFill>
                  <a:srgbClr val="1E40AF"/>
                </a:solidFill>
                <a:latin typeface="Meiryo UI" pitchFamily="34" charset="0"/>
                <a:ea typeface="Meiryo UI" pitchFamily="34" charset="-122"/>
                <a:cs typeface="Meiryo UI" pitchFamily="34" charset="-120"/>
              </a:rPr>
              <a:t>Copilot</a:t>
            </a:r>
            <a:endParaRPr lang="en-US" sz="726" dirty="0"/>
          </a:p>
        </p:txBody>
      </p:sp>
      <p:sp>
        <p:nvSpPr>
          <p:cNvPr id="84" name="Text 66"/>
          <p:cNvSpPr txBox="1"/>
          <p:nvPr/>
        </p:nvSpPr>
        <p:spPr>
          <a:xfrm>
            <a:off x="1482870" y="4762882"/>
            <a:ext cx="449982" cy="147780"/>
          </a:xfrm>
          <a:prstGeom prst="rect">
            <a:avLst/>
          </a:prstGeom>
          <a:noFill/>
          <a:ln/>
        </p:spPr>
        <p:txBody>
          <a:bodyPr wrap="square" lIns="0" tIns="0" rIns="0" bIns="0" rtlCol="0" anchor="ctr"/>
          <a:lstStyle/>
          <a:p>
            <a:r>
              <a:rPr lang="en-US" sz="726" b="1" dirty="0">
                <a:solidFill>
                  <a:srgbClr val="1E40AF"/>
                </a:solidFill>
                <a:latin typeface="Meiryo UI" pitchFamily="34" charset="0"/>
                <a:ea typeface="Meiryo UI" pitchFamily="34" charset="-122"/>
                <a:cs typeface="Meiryo UI" pitchFamily="34" charset="-120"/>
              </a:rPr>
              <a:t>Gemini</a:t>
            </a:r>
            <a:endParaRPr lang="en-US" sz="726" dirty="0"/>
          </a:p>
        </p:txBody>
      </p:sp>
      <p:pic>
        <p:nvPicPr>
          <p:cNvPr id="85" name="図 84" descr="ダイアグラム&#10;&#10;AI 生成コンテンツは誤りを含む可能性があります。">
            <a:extLst>
              <a:ext uri="{FF2B5EF4-FFF2-40B4-BE49-F238E27FC236}">
                <a16:creationId xmlns:a16="http://schemas.microsoft.com/office/drawing/2014/main" id="{D527C878-C537-BAE3-9219-63D80E47F67F}"/>
              </a:ext>
            </a:extLst>
          </p:cNvPr>
          <p:cNvPicPr>
            <a:picLocks noChangeAspect="1"/>
          </p:cNvPicPr>
          <p:nvPr/>
        </p:nvPicPr>
        <p:blipFill>
          <a:blip r:embed="rId16" cstate="print">
            <a:extLst>
              <a:ext uri="{28A0092B-C50C-407E-A947-70E740481C1C}">
                <a14:useLocalDpi xmlns:a14="http://schemas.microsoft.com/office/drawing/2010/main" val="0"/>
              </a:ext>
            </a:extLst>
          </a:blip>
          <a:srcRect l="9292" t="4130" r="4530" b="1248"/>
          <a:stretch>
            <a:fillRect/>
          </a:stretch>
        </p:blipFill>
        <p:spPr>
          <a:xfrm>
            <a:off x="4345308" y="3914628"/>
            <a:ext cx="4379609" cy="25453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533922" y="847659"/>
            <a:ext cx="8846872" cy="17434"/>
          </a:xfrm>
          <a:prstGeom prst="rect">
            <a:avLst/>
          </a:prstGeom>
          <a:solidFill>
            <a:srgbClr val="0056B3"/>
          </a:solidFill>
          <a:ln/>
        </p:spPr>
        <p:txBody>
          <a:bodyPr/>
          <a:lstStyle/>
          <a:p>
            <a:endParaRPr lang="ja-JP" altLang="en-US" sz="1502"/>
          </a:p>
        </p:txBody>
      </p:sp>
      <p:sp>
        <p:nvSpPr>
          <p:cNvPr id="4" name="Text 2"/>
          <p:cNvSpPr txBox="1"/>
          <p:nvPr/>
        </p:nvSpPr>
        <p:spPr>
          <a:xfrm>
            <a:off x="533922" y="354506"/>
            <a:ext cx="2153603"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実績・導入事例</a:t>
            </a:r>
            <a:endParaRPr lang="en-US" sz="2088" dirty="0"/>
          </a:p>
        </p:txBody>
      </p:sp>
      <p:sp>
        <p:nvSpPr>
          <p:cNvPr id="5" name="Shape 3"/>
          <p:cNvSpPr/>
          <p:nvPr/>
        </p:nvSpPr>
        <p:spPr>
          <a:xfrm>
            <a:off x="533923" y="1037781"/>
            <a:ext cx="2862614" cy="777921"/>
          </a:xfrm>
          <a:prstGeom prst="roundRect">
            <a:avLst>
              <a:gd name="adj" fmla="val 11858"/>
            </a:avLst>
          </a:prstGeom>
          <a:solidFill>
            <a:srgbClr val="F8FBFF"/>
          </a:solidFill>
          <a:ln w="12699">
            <a:solidFill>
              <a:srgbClr val="E0E7FF"/>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6" name="Shape 4"/>
          <p:cNvSpPr/>
          <p:nvPr/>
        </p:nvSpPr>
        <p:spPr>
          <a:xfrm>
            <a:off x="533922" y="1037781"/>
            <a:ext cx="2843519" cy="34870"/>
          </a:xfrm>
          <a:prstGeom prst="rect">
            <a:avLst/>
          </a:prstGeom>
          <a:solidFill>
            <a:srgbClr val="0056B3"/>
          </a:solidFill>
          <a:ln/>
        </p:spPr>
        <p:txBody>
          <a:bodyPr/>
          <a:lstStyle/>
          <a:p>
            <a:endParaRPr lang="ja-JP" altLang="en-US" sz="1502"/>
          </a:p>
        </p:txBody>
      </p:sp>
      <p:sp>
        <p:nvSpPr>
          <p:cNvPr id="7" name="Text 5"/>
          <p:cNvSpPr txBox="1"/>
          <p:nvPr/>
        </p:nvSpPr>
        <p:spPr>
          <a:xfrm>
            <a:off x="1549288" y="1128276"/>
            <a:ext cx="917398" cy="147780"/>
          </a:xfrm>
          <a:prstGeom prst="rect">
            <a:avLst/>
          </a:prstGeom>
          <a:noFill/>
          <a:ln/>
        </p:spPr>
        <p:txBody>
          <a:bodyPr wrap="square" lIns="0" tIns="0" rIns="0" bIns="0" rtlCol="0" anchor="ctr"/>
          <a:lstStyle/>
          <a:p>
            <a:pPr algn="ctr"/>
            <a:r>
              <a:rPr lang="en-US" sz="726" b="1" dirty="0">
                <a:solidFill>
                  <a:srgbClr val="666666"/>
                </a:solidFill>
                <a:latin typeface="Meiryo UI" pitchFamily="34" charset="0"/>
                <a:ea typeface="Meiryo UI" pitchFamily="34" charset="-122"/>
                <a:cs typeface="Meiryo UI" pitchFamily="34" charset="-120"/>
              </a:rPr>
              <a:t>累計アカウント数</a:t>
            </a:r>
            <a:endParaRPr lang="en-US" sz="726" dirty="0"/>
          </a:p>
        </p:txBody>
      </p:sp>
      <p:sp>
        <p:nvSpPr>
          <p:cNvPr id="8" name="Text 6"/>
          <p:cNvSpPr txBox="1"/>
          <p:nvPr/>
        </p:nvSpPr>
        <p:spPr>
          <a:xfrm>
            <a:off x="1380752" y="1241186"/>
            <a:ext cx="1375682" cy="398508"/>
          </a:xfrm>
          <a:prstGeom prst="rect">
            <a:avLst/>
          </a:prstGeom>
          <a:noFill/>
          <a:ln/>
        </p:spPr>
        <p:txBody>
          <a:bodyPr wrap="square" lIns="0" tIns="0" rIns="0" bIns="0" rtlCol="0" anchor="ctr"/>
          <a:lstStyle/>
          <a:p>
            <a:pPr algn="ctr"/>
            <a:r>
              <a:rPr lang="en-US" sz="2088" b="1" dirty="0">
                <a:solidFill>
                  <a:srgbClr val="0056B3"/>
                </a:solidFill>
                <a:latin typeface="Meiryo UI" pitchFamily="34" charset="0"/>
                <a:ea typeface="Meiryo UI" pitchFamily="34" charset="-122"/>
                <a:cs typeface="Meiryo UI" pitchFamily="34" charset="-120"/>
              </a:rPr>
              <a:t>21万突破</a:t>
            </a:r>
            <a:endParaRPr lang="en-US" sz="2088" dirty="0"/>
          </a:p>
        </p:txBody>
      </p:sp>
      <p:sp>
        <p:nvSpPr>
          <p:cNvPr id="9" name="Text 7"/>
          <p:cNvSpPr txBox="1"/>
          <p:nvPr/>
        </p:nvSpPr>
        <p:spPr>
          <a:xfrm>
            <a:off x="1604081" y="1595693"/>
            <a:ext cx="1022007" cy="165214"/>
          </a:xfrm>
          <a:prstGeom prst="rect">
            <a:avLst/>
          </a:prstGeom>
          <a:noFill/>
          <a:ln/>
        </p:spPr>
        <p:txBody>
          <a:bodyPr wrap="square" lIns="0" tIns="0" rIns="0" bIns="0" rtlCol="0" anchor="ctr"/>
          <a:lstStyle/>
          <a:p>
            <a:pPr algn="ctr"/>
            <a:r>
              <a:rPr lang="en-US" sz="726" dirty="0">
                <a:solidFill>
                  <a:srgbClr val="888888"/>
                </a:solidFill>
                <a:latin typeface="Meiryo UI" pitchFamily="34" charset="0"/>
                <a:ea typeface="Meiryo UI" pitchFamily="34" charset="-122"/>
                <a:cs typeface="Meiryo UI" pitchFamily="34" charset="-120"/>
              </a:rPr>
              <a:t>※2025年11月時点</a:t>
            </a:r>
            <a:endParaRPr lang="en-US" sz="726" dirty="0"/>
          </a:p>
        </p:txBody>
      </p:sp>
      <p:sp>
        <p:nvSpPr>
          <p:cNvPr id="10" name="Shape 8"/>
          <p:cNvSpPr/>
          <p:nvPr/>
        </p:nvSpPr>
        <p:spPr>
          <a:xfrm>
            <a:off x="3524391" y="1037781"/>
            <a:ext cx="2862614" cy="777921"/>
          </a:xfrm>
          <a:prstGeom prst="roundRect">
            <a:avLst>
              <a:gd name="adj" fmla="val 11858"/>
            </a:avLst>
          </a:prstGeom>
          <a:solidFill>
            <a:srgbClr val="F8FBFF"/>
          </a:solidFill>
          <a:ln w="12699">
            <a:solidFill>
              <a:srgbClr val="FFEDD5"/>
            </a:solidFill>
            <a:prstDash val="solid"/>
          </a:ln>
          <a:effectLst>
            <a:outerShdw blurRad="25400" dist="12700" dir="5400000" algn="bl" rotWithShape="0">
              <a:srgbClr val="000000">
                <a:alpha val="5000"/>
              </a:srgbClr>
            </a:outerShdw>
          </a:effectLst>
        </p:spPr>
        <p:txBody>
          <a:bodyPr/>
          <a:lstStyle/>
          <a:p>
            <a:endParaRPr lang="ja-JP" altLang="en-US" sz="1502"/>
          </a:p>
        </p:txBody>
      </p:sp>
      <p:sp>
        <p:nvSpPr>
          <p:cNvPr id="11" name="Shape 9"/>
          <p:cNvSpPr/>
          <p:nvPr/>
        </p:nvSpPr>
        <p:spPr>
          <a:xfrm>
            <a:off x="3524391" y="1037781"/>
            <a:ext cx="2843519" cy="34870"/>
          </a:xfrm>
          <a:prstGeom prst="rect">
            <a:avLst/>
          </a:prstGeom>
          <a:solidFill>
            <a:srgbClr val="0056B3"/>
          </a:solidFill>
          <a:ln/>
        </p:spPr>
        <p:txBody>
          <a:bodyPr/>
          <a:lstStyle/>
          <a:p>
            <a:endParaRPr lang="ja-JP" altLang="en-US" sz="1502"/>
          </a:p>
        </p:txBody>
      </p:sp>
      <p:sp>
        <p:nvSpPr>
          <p:cNvPr id="12" name="Shape 10"/>
          <p:cNvSpPr/>
          <p:nvPr/>
        </p:nvSpPr>
        <p:spPr>
          <a:xfrm>
            <a:off x="3533525" y="1046084"/>
            <a:ext cx="2845179" cy="34870"/>
          </a:xfrm>
          <a:prstGeom prst="rect">
            <a:avLst/>
          </a:prstGeom>
          <a:solidFill>
            <a:srgbClr val="F97316"/>
          </a:solidFill>
          <a:ln/>
        </p:spPr>
        <p:txBody>
          <a:bodyPr/>
          <a:lstStyle/>
          <a:p>
            <a:endParaRPr lang="ja-JP" altLang="en-US" sz="1502"/>
          </a:p>
        </p:txBody>
      </p:sp>
      <p:sp>
        <p:nvSpPr>
          <p:cNvPr id="13" name="Text 11"/>
          <p:cNvSpPr txBox="1"/>
          <p:nvPr/>
        </p:nvSpPr>
        <p:spPr>
          <a:xfrm>
            <a:off x="4643533" y="1128276"/>
            <a:ext cx="709842" cy="147780"/>
          </a:xfrm>
          <a:prstGeom prst="rect">
            <a:avLst/>
          </a:prstGeom>
          <a:noFill/>
          <a:ln/>
        </p:spPr>
        <p:txBody>
          <a:bodyPr wrap="square" lIns="0" tIns="0" rIns="0" bIns="0" rtlCol="0" anchor="ctr"/>
          <a:lstStyle/>
          <a:p>
            <a:pPr algn="ctr"/>
            <a:r>
              <a:rPr lang="en-US" sz="726" b="1" dirty="0">
                <a:solidFill>
                  <a:srgbClr val="666666"/>
                </a:solidFill>
                <a:latin typeface="Meiryo UI" pitchFamily="34" charset="0"/>
                <a:ea typeface="Meiryo UI" pitchFamily="34" charset="-122"/>
                <a:cs typeface="Meiryo UI" pitchFamily="34" charset="-120"/>
              </a:rPr>
              <a:t>法人導入実績</a:t>
            </a:r>
            <a:endParaRPr lang="en-US" sz="726" dirty="0"/>
          </a:p>
        </p:txBody>
      </p:sp>
      <p:sp>
        <p:nvSpPr>
          <p:cNvPr id="14" name="Text 12"/>
          <p:cNvSpPr txBox="1"/>
          <p:nvPr/>
        </p:nvSpPr>
        <p:spPr>
          <a:xfrm>
            <a:off x="4154532" y="1241186"/>
            <a:ext cx="1816531" cy="398508"/>
          </a:xfrm>
          <a:prstGeom prst="rect">
            <a:avLst/>
          </a:prstGeom>
          <a:noFill/>
          <a:ln/>
        </p:spPr>
        <p:txBody>
          <a:bodyPr wrap="square" lIns="0" tIns="0" rIns="0" bIns="0" rtlCol="0" anchor="ctr"/>
          <a:lstStyle/>
          <a:p>
            <a:pPr algn="ctr"/>
            <a:r>
              <a:rPr lang="en-US" sz="2088" b="1" dirty="0">
                <a:solidFill>
                  <a:srgbClr val="C2410C"/>
                </a:solidFill>
                <a:latin typeface="Meiryo UI" pitchFamily="34" charset="0"/>
                <a:ea typeface="Meiryo UI" pitchFamily="34" charset="-122"/>
                <a:cs typeface="Meiryo UI" pitchFamily="34" charset="-120"/>
              </a:rPr>
              <a:t>2,500社以上</a:t>
            </a:r>
            <a:endParaRPr lang="en-US" sz="2088" dirty="0"/>
          </a:p>
        </p:txBody>
      </p:sp>
      <p:sp>
        <p:nvSpPr>
          <p:cNvPr id="15" name="Text 13"/>
          <p:cNvSpPr txBox="1"/>
          <p:nvPr/>
        </p:nvSpPr>
        <p:spPr>
          <a:xfrm>
            <a:off x="4609495" y="1595693"/>
            <a:ext cx="761316" cy="130345"/>
          </a:xfrm>
          <a:prstGeom prst="rect">
            <a:avLst/>
          </a:prstGeom>
          <a:noFill/>
          <a:ln/>
        </p:spPr>
        <p:txBody>
          <a:bodyPr wrap="square" lIns="0" tIns="0" rIns="0" bIns="0" rtlCol="0" anchor="ctr"/>
          <a:lstStyle/>
          <a:p>
            <a:pPr algn="ctr"/>
            <a:r>
              <a:rPr lang="en-US" sz="726" dirty="0">
                <a:solidFill>
                  <a:srgbClr val="888888"/>
                </a:solidFill>
                <a:latin typeface="Meiryo UI" pitchFamily="34" charset="0"/>
                <a:ea typeface="Meiryo UI" pitchFamily="34" charset="-122"/>
                <a:cs typeface="Meiryo UI" pitchFamily="34" charset="-120"/>
              </a:rPr>
              <a:t>企業・自治体含む</a:t>
            </a:r>
            <a:endParaRPr lang="en-US" sz="726" dirty="0"/>
          </a:p>
        </p:txBody>
      </p:sp>
      <p:sp>
        <p:nvSpPr>
          <p:cNvPr id="22" name="Shape 20"/>
          <p:cNvSpPr/>
          <p:nvPr/>
        </p:nvSpPr>
        <p:spPr>
          <a:xfrm>
            <a:off x="533923" y="2032390"/>
            <a:ext cx="34870" cy="233293"/>
          </a:xfrm>
          <a:prstGeom prst="rect">
            <a:avLst/>
          </a:prstGeom>
          <a:solidFill>
            <a:srgbClr val="0056B3"/>
          </a:solidFill>
          <a:ln/>
        </p:spPr>
        <p:txBody>
          <a:bodyPr/>
          <a:lstStyle/>
          <a:p>
            <a:endParaRPr lang="ja-JP" altLang="en-US" sz="1502"/>
          </a:p>
        </p:txBody>
      </p:sp>
      <p:sp>
        <p:nvSpPr>
          <p:cNvPr id="23" name="Text 21"/>
          <p:cNvSpPr txBox="1"/>
          <p:nvPr/>
        </p:nvSpPr>
        <p:spPr>
          <a:xfrm>
            <a:off x="671740" y="2032390"/>
            <a:ext cx="1207147" cy="234123"/>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金融・一般企業</a:t>
            </a:r>
            <a:endParaRPr lang="en-US" sz="1180" dirty="0"/>
          </a:p>
        </p:txBody>
      </p:sp>
      <p:pic>
        <p:nvPicPr>
          <p:cNvPr id="24" name="Image 0" descr="preencoded.png"/>
          <p:cNvPicPr>
            <a:picLocks noChangeAspect="1"/>
          </p:cNvPicPr>
          <p:nvPr/>
        </p:nvPicPr>
        <p:blipFill>
          <a:blip r:embed="rId3"/>
          <a:srcRect t="-100" b="-100"/>
          <a:stretch/>
        </p:blipFill>
        <p:spPr>
          <a:xfrm>
            <a:off x="1761825" y="2079713"/>
            <a:ext cx="103778" cy="138648"/>
          </a:xfrm>
          <a:prstGeom prst="rect">
            <a:avLst/>
          </a:prstGeom>
        </p:spPr>
      </p:pic>
      <p:sp>
        <p:nvSpPr>
          <p:cNvPr id="25" name="Shape 22"/>
          <p:cNvSpPr/>
          <p:nvPr/>
        </p:nvSpPr>
        <p:spPr>
          <a:xfrm>
            <a:off x="533923" y="2438370"/>
            <a:ext cx="4315507" cy="1305943"/>
          </a:xfrm>
          <a:prstGeom prst="roundRect">
            <a:avLst>
              <a:gd name="adj" fmla="val 3368"/>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26" name="Shape 23"/>
          <p:cNvSpPr/>
          <p:nvPr/>
        </p:nvSpPr>
        <p:spPr>
          <a:xfrm>
            <a:off x="671740" y="2923221"/>
            <a:ext cx="4038212" cy="8302"/>
          </a:xfrm>
          <a:prstGeom prst="rect">
            <a:avLst/>
          </a:prstGeom>
          <a:solidFill>
            <a:srgbClr val="F0F0F0"/>
          </a:solidFill>
          <a:ln/>
        </p:spPr>
        <p:txBody>
          <a:bodyPr/>
          <a:lstStyle/>
          <a:p>
            <a:endParaRPr lang="ja-JP" altLang="en-US" sz="1502"/>
          </a:p>
        </p:txBody>
      </p:sp>
      <p:sp>
        <p:nvSpPr>
          <p:cNvPr id="27" name="Shape 24"/>
          <p:cNvSpPr/>
          <p:nvPr/>
        </p:nvSpPr>
        <p:spPr>
          <a:xfrm>
            <a:off x="671740" y="2577018"/>
            <a:ext cx="276465" cy="276465"/>
          </a:xfrm>
          <a:prstGeom prst="ellipse">
            <a:avLst/>
          </a:prstGeom>
          <a:solidFill>
            <a:srgbClr val="EFF6FF"/>
          </a:solidFill>
          <a:ln/>
        </p:spPr>
        <p:txBody>
          <a:bodyPr/>
          <a:lstStyle/>
          <a:p>
            <a:endParaRPr lang="ja-JP" altLang="en-US" sz="1502"/>
          </a:p>
        </p:txBody>
      </p:sp>
      <p:pic>
        <p:nvPicPr>
          <p:cNvPr id="28" name="Image 1" descr="preencoded.png"/>
          <p:cNvPicPr>
            <a:picLocks noChangeAspect="1"/>
          </p:cNvPicPr>
          <p:nvPr/>
        </p:nvPicPr>
        <p:blipFill>
          <a:blip r:embed="rId4"/>
          <a:srcRect/>
          <a:stretch/>
        </p:blipFill>
        <p:spPr>
          <a:xfrm>
            <a:off x="749781" y="2655058"/>
            <a:ext cx="121212" cy="121212"/>
          </a:xfrm>
          <a:prstGeom prst="rect">
            <a:avLst/>
          </a:prstGeom>
        </p:spPr>
      </p:pic>
      <p:sp>
        <p:nvSpPr>
          <p:cNvPr id="29" name="Text 25"/>
          <p:cNvSpPr txBox="1"/>
          <p:nvPr/>
        </p:nvSpPr>
        <p:spPr>
          <a:xfrm>
            <a:off x="1035379" y="2626831"/>
            <a:ext cx="1144049" cy="181820"/>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株式会社常陽銀行</a:t>
            </a:r>
            <a:endParaRPr lang="en-US" sz="999" dirty="0"/>
          </a:p>
        </p:txBody>
      </p:sp>
      <p:sp>
        <p:nvSpPr>
          <p:cNvPr id="30" name="Shape 26"/>
          <p:cNvSpPr/>
          <p:nvPr/>
        </p:nvSpPr>
        <p:spPr>
          <a:xfrm>
            <a:off x="2142068" y="2644266"/>
            <a:ext cx="484021" cy="172687"/>
          </a:xfrm>
          <a:prstGeom prst="roundRect">
            <a:avLst>
              <a:gd name="adj" fmla="val 192308"/>
            </a:avLst>
          </a:prstGeom>
          <a:solidFill>
            <a:srgbClr val="F3F4F6"/>
          </a:solidFill>
          <a:ln/>
        </p:spPr>
        <p:txBody>
          <a:bodyPr/>
          <a:lstStyle/>
          <a:p>
            <a:endParaRPr lang="ja-JP" altLang="en-US" sz="1502"/>
          </a:p>
        </p:txBody>
      </p:sp>
      <p:sp>
        <p:nvSpPr>
          <p:cNvPr id="31" name="Text 27"/>
          <p:cNvSpPr txBox="1"/>
          <p:nvPr/>
        </p:nvSpPr>
        <p:spPr>
          <a:xfrm>
            <a:off x="2194371" y="2661700"/>
            <a:ext cx="452472"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地方銀行</a:t>
            </a:r>
            <a:endParaRPr lang="en-US" sz="726" dirty="0"/>
          </a:p>
        </p:txBody>
      </p:sp>
      <p:sp>
        <p:nvSpPr>
          <p:cNvPr id="32" name="Text 28"/>
          <p:cNvSpPr txBox="1"/>
          <p:nvPr/>
        </p:nvSpPr>
        <p:spPr>
          <a:xfrm>
            <a:off x="775518" y="3000432"/>
            <a:ext cx="4019116" cy="337902"/>
          </a:xfrm>
          <a:prstGeom prst="rect">
            <a:avLst/>
          </a:prstGeom>
          <a:noFill/>
          <a:ln/>
        </p:spPr>
        <p:txBody>
          <a:bodyPr wrap="square" lIns="0" tIns="0" rIns="0" bIns="0" rtlCol="0" anchor="ctr"/>
          <a:lstStyle/>
          <a:p>
            <a:r>
              <a:rPr lang="en-US" sz="817" i="1" dirty="0" err="1">
                <a:solidFill>
                  <a:srgbClr val="555555"/>
                </a:solidFill>
                <a:latin typeface="Meiryo UI" pitchFamily="34" charset="0"/>
                <a:ea typeface="Meiryo UI" pitchFamily="34" charset="-122"/>
                <a:cs typeface="Meiryo UI" pitchFamily="34" charset="-120"/>
              </a:rPr>
              <a:t>議事録作成の時間が大幅に短縮され、早急な共有が可能に</a:t>
            </a:r>
            <a:r>
              <a:rPr lang="en-US" sz="817" i="1" dirty="0">
                <a:solidFill>
                  <a:srgbClr val="555555"/>
                </a:solidFill>
                <a:latin typeface="Meiryo UI" pitchFamily="34" charset="0"/>
                <a:ea typeface="Meiryo UI" pitchFamily="34" charset="-122"/>
                <a:cs typeface="Meiryo UI" pitchFamily="34" charset="-120"/>
              </a:rPr>
              <a:t>。</a:t>
            </a:r>
          </a:p>
          <a:p>
            <a:r>
              <a:rPr lang="en-US" sz="817" i="1" dirty="0" err="1">
                <a:solidFill>
                  <a:srgbClr val="555555"/>
                </a:solidFill>
                <a:latin typeface="Meiryo UI" pitchFamily="34" charset="0"/>
                <a:ea typeface="Meiryo UI" pitchFamily="34" charset="-122"/>
                <a:cs typeface="Meiryo UI" pitchFamily="34" charset="-120"/>
              </a:rPr>
              <a:t>端末サイズも手ごろで操作もシンプル、誰でも手軽に使えます</a:t>
            </a:r>
            <a:r>
              <a:rPr lang="en-US" sz="817" i="1" dirty="0">
                <a:solidFill>
                  <a:srgbClr val="555555"/>
                </a:solidFill>
                <a:latin typeface="Meiryo UI" pitchFamily="34" charset="0"/>
                <a:ea typeface="Meiryo UI" pitchFamily="34" charset="-122"/>
                <a:cs typeface="Meiryo UI" pitchFamily="34" charset="-120"/>
              </a:rPr>
              <a:t>。</a:t>
            </a:r>
            <a:endParaRPr lang="en-US" sz="817" dirty="0"/>
          </a:p>
        </p:txBody>
      </p:sp>
      <p:sp>
        <p:nvSpPr>
          <p:cNvPr id="33" name="Shape 29"/>
          <p:cNvSpPr/>
          <p:nvPr/>
        </p:nvSpPr>
        <p:spPr>
          <a:xfrm>
            <a:off x="671740" y="3407242"/>
            <a:ext cx="1219600" cy="199254"/>
          </a:xfrm>
          <a:prstGeom prst="roundRect">
            <a:avLst>
              <a:gd name="adj" fmla="val 72464"/>
            </a:avLst>
          </a:prstGeom>
          <a:solidFill>
            <a:srgbClr val="ECFDF5"/>
          </a:solidFill>
          <a:ln/>
        </p:spPr>
        <p:txBody>
          <a:bodyPr/>
          <a:lstStyle/>
          <a:p>
            <a:endParaRPr lang="ja-JP" altLang="en-US" sz="1502"/>
          </a:p>
        </p:txBody>
      </p:sp>
      <p:pic>
        <p:nvPicPr>
          <p:cNvPr id="34" name="Image 2" descr="preencoded.png"/>
          <p:cNvPicPr>
            <a:picLocks noChangeAspect="1"/>
          </p:cNvPicPr>
          <p:nvPr/>
        </p:nvPicPr>
        <p:blipFill>
          <a:blip r:embed="rId5"/>
          <a:srcRect/>
          <a:stretch/>
        </p:blipFill>
        <p:spPr>
          <a:xfrm>
            <a:off x="741478" y="3457055"/>
            <a:ext cx="95476" cy="95476"/>
          </a:xfrm>
          <a:prstGeom prst="rect">
            <a:avLst/>
          </a:prstGeom>
        </p:spPr>
      </p:pic>
      <p:sp>
        <p:nvSpPr>
          <p:cNvPr id="35" name="Text 30"/>
          <p:cNvSpPr txBox="1"/>
          <p:nvPr/>
        </p:nvSpPr>
        <p:spPr>
          <a:xfrm>
            <a:off x="870994" y="3432979"/>
            <a:ext cx="1022837" cy="147780"/>
          </a:xfrm>
          <a:prstGeom prst="rect">
            <a:avLst/>
          </a:prstGeom>
          <a:noFill/>
          <a:ln/>
        </p:spPr>
        <p:txBody>
          <a:bodyPr wrap="square" lIns="0" tIns="0" rIns="0" bIns="0" rtlCol="0" anchor="ctr"/>
          <a:lstStyle/>
          <a:p>
            <a:r>
              <a:rPr lang="en-US" sz="726" b="1" dirty="0">
                <a:solidFill>
                  <a:srgbClr val="047857"/>
                </a:solidFill>
                <a:latin typeface="Meiryo UI" pitchFamily="34" charset="0"/>
                <a:ea typeface="Meiryo UI" pitchFamily="34" charset="-122"/>
                <a:cs typeface="Meiryo UI" pitchFamily="34" charset="-120"/>
              </a:rPr>
              <a:t>議事録作成時間を半減</a:t>
            </a:r>
            <a:endParaRPr lang="en-US" sz="726" dirty="0"/>
          </a:p>
        </p:txBody>
      </p:sp>
      <p:sp>
        <p:nvSpPr>
          <p:cNvPr id="36" name="Shape 31"/>
          <p:cNvSpPr/>
          <p:nvPr/>
        </p:nvSpPr>
        <p:spPr>
          <a:xfrm>
            <a:off x="533923" y="3869677"/>
            <a:ext cx="4315507" cy="1305943"/>
          </a:xfrm>
          <a:prstGeom prst="roundRect">
            <a:avLst>
              <a:gd name="adj" fmla="val 3368"/>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37" name="Shape 32"/>
          <p:cNvSpPr/>
          <p:nvPr/>
        </p:nvSpPr>
        <p:spPr>
          <a:xfrm>
            <a:off x="671740" y="4354528"/>
            <a:ext cx="4038212" cy="8302"/>
          </a:xfrm>
          <a:prstGeom prst="rect">
            <a:avLst/>
          </a:prstGeom>
          <a:solidFill>
            <a:srgbClr val="F0F0F0"/>
          </a:solidFill>
          <a:ln/>
        </p:spPr>
        <p:txBody>
          <a:bodyPr/>
          <a:lstStyle/>
          <a:p>
            <a:endParaRPr lang="ja-JP" altLang="en-US" sz="1502"/>
          </a:p>
        </p:txBody>
      </p:sp>
      <p:sp>
        <p:nvSpPr>
          <p:cNvPr id="38" name="Shape 33"/>
          <p:cNvSpPr/>
          <p:nvPr/>
        </p:nvSpPr>
        <p:spPr>
          <a:xfrm>
            <a:off x="671740" y="4008324"/>
            <a:ext cx="276465" cy="276465"/>
          </a:xfrm>
          <a:prstGeom prst="ellipse">
            <a:avLst/>
          </a:prstGeom>
          <a:solidFill>
            <a:srgbClr val="EFF6FF"/>
          </a:solidFill>
          <a:ln/>
        </p:spPr>
        <p:txBody>
          <a:bodyPr/>
          <a:lstStyle/>
          <a:p>
            <a:endParaRPr lang="ja-JP" altLang="en-US" sz="1502"/>
          </a:p>
        </p:txBody>
      </p:sp>
      <p:pic>
        <p:nvPicPr>
          <p:cNvPr id="39" name="Image 3" descr="preencoded.png"/>
          <p:cNvPicPr>
            <a:picLocks noChangeAspect="1"/>
          </p:cNvPicPr>
          <p:nvPr/>
        </p:nvPicPr>
        <p:blipFill>
          <a:blip r:embed="rId6"/>
          <a:srcRect t="-1100" b="-1100"/>
          <a:stretch/>
        </p:blipFill>
        <p:spPr>
          <a:xfrm>
            <a:off x="758914" y="4086366"/>
            <a:ext cx="103778" cy="121212"/>
          </a:xfrm>
          <a:prstGeom prst="rect">
            <a:avLst/>
          </a:prstGeom>
        </p:spPr>
      </p:pic>
      <p:sp>
        <p:nvSpPr>
          <p:cNvPr id="40" name="Text 34"/>
          <p:cNvSpPr txBox="1"/>
          <p:nvPr/>
        </p:nvSpPr>
        <p:spPr>
          <a:xfrm>
            <a:off x="1035379" y="4058137"/>
            <a:ext cx="521381" cy="181820"/>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JR九州</a:t>
            </a:r>
            <a:endParaRPr lang="en-US" sz="999" dirty="0"/>
          </a:p>
        </p:txBody>
      </p:sp>
      <p:sp>
        <p:nvSpPr>
          <p:cNvPr id="41" name="Shape 35"/>
          <p:cNvSpPr/>
          <p:nvPr/>
        </p:nvSpPr>
        <p:spPr>
          <a:xfrm>
            <a:off x="1526041" y="4075573"/>
            <a:ext cx="769618" cy="172687"/>
          </a:xfrm>
          <a:prstGeom prst="roundRect">
            <a:avLst>
              <a:gd name="adj" fmla="val 192308"/>
            </a:avLst>
          </a:prstGeom>
          <a:solidFill>
            <a:srgbClr val="F3F4F6"/>
          </a:solidFill>
          <a:ln/>
        </p:spPr>
        <p:txBody>
          <a:bodyPr/>
          <a:lstStyle/>
          <a:p>
            <a:endParaRPr lang="ja-JP" altLang="en-US" sz="1502"/>
          </a:p>
        </p:txBody>
      </p:sp>
      <p:sp>
        <p:nvSpPr>
          <p:cNvPr id="42" name="Text 36"/>
          <p:cNvSpPr txBox="1"/>
          <p:nvPr/>
        </p:nvSpPr>
        <p:spPr>
          <a:xfrm>
            <a:off x="1578346" y="4092177"/>
            <a:ext cx="737239"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鉄道・インフラ</a:t>
            </a:r>
            <a:endParaRPr lang="en-US" sz="726" dirty="0"/>
          </a:p>
        </p:txBody>
      </p:sp>
      <p:sp>
        <p:nvSpPr>
          <p:cNvPr id="43" name="Text 37"/>
          <p:cNvSpPr txBox="1"/>
          <p:nvPr/>
        </p:nvSpPr>
        <p:spPr>
          <a:xfrm>
            <a:off x="775518" y="4431739"/>
            <a:ext cx="4019116" cy="337902"/>
          </a:xfrm>
          <a:prstGeom prst="rect">
            <a:avLst/>
          </a:prstGeom>
          <a:noFill/>
          <a:ln/>
        </p:spPr>
        <p:txBody>
          <a:bodyPr wrap="square" lIns="0" tIns="0" rIns="0" bIns="0" rtlCol="0" anchor="ctr"/>
          <a:lstStyle/>
          <a:p>
            <a:r>
              <a:rPr lang="en-US" sz="817" i="1" dirty="0" err="1">
                <a:solidFill>
                  <a:srgbClr val="555555"/>
                </a:solidFill>
                <a:latin typeface="Meiryo UI" pitchFamily="34" charset="0"/>
                <a:ea typeface="Meiryo UI" pitchFamily="34" charset="-122"/>
                <a:cs typeface="Meiryo UI" pitchFamily="34" charset="-120"/>
              </a:rPr>
              <a:t>無意味なつなぎ言葉が自動削除され、すっきりとした議事録を作成可能</a:t>
            </a:r>
            <a:r>
              <a:rPr lang="en-US" sz="817" i="1" dirty="0">
                <a:solidFill>
                  <a:srgbClr val="555555"/>
                </a:solidFill>
                <a:latin typeface="Meiryo UI" pitchFamily="34" charset="0"/>
                <a:ea typeface="Meiryo UI" pitchFamily="34" charset="-122"/>
                <a:cs typeface="Meiryo UI" pitchFamily="34" charset="-120"/>
              </a:rPr>
              <a:t>。</a:t>
            </a:r>
          </a:p>
          <a:p>
            <a:r>
              <a:rPr lang="en-US" sz="817" i="1" dirty="0" err="1">
                <a:solidFill>
                  <a:srgbClr val="555555"/>
                </a:solidFill>
                <a:latin typeface="Meiryo UI" pitchFamily="34" charset="0"/>
                <a:ea typeface="Meiryo UI" pitchFamily="34" charset="-122"/>
                <a:cs typeface="Meiryo UI" pitchFamily="34" charset="-120"/>
              </a:rPr>
              <a:t>重要な情報の抜け漏れも防げます</a:t>
            </a:r>
            <a:r>
              <a:rPr lang="en-US" sz="817" i="1" dirty="0">
                <a:solidFill>
                  <a:srgbClr val="555555"/>
                </a:solidFill>
                <a:latin typeface="Meiryo UI" pitchFamily="34" charset="0"/>
                <a:ea typeface="Meiryo UI" pitchFamily="34" charset="-122"/>
                <a:cs typeface="Meiryo UI" pitchFamily="34" charset="-120"/>
              </a:rPr>
              <a:t>。</a:t>
            </a:r>
            <a:endParaRPr lang="en-US" sz="817" dirty="0"/>
          </a:p>
        </p:txBody>
      </p:sp>
      <p:sp>
        <p:nvSpPr>
          <p:cNvPr id="44" name="Shape 38"/>
          <p:cNvSpPr/>
          <p:nvPr/>
        </p:nvSpPr>
        <p:spPr>
          <a:xfrm>
            <a:off x="671741" y="4838548"/>
            <a:ext cx="1314245" cy="199254"/>
          </a:xfrm>
          <a:prstGeom prst="roundRect">
            <a:avLst>
              <a:gd name="adj" fmla="val 72464"/>
            </a:avLst>
          </a:prstGeom>
          <a:solidFill>
            <a:srgbClr val="ECFDF5"/>
          </a:solidFill>
          <a:ln/>
        </p:spPr>
        <p:txBody>
          <a:bodyPr/>
          <a:lstStyle/>
          <a:p>
            <a:endParaRPr lang="ja-JP" altLang="en-US" sz="1502"/>
          </a:p>
        </p:txBody>
      </p:sp>
      <p:pic>
        <p:nvPicPr>
          <p:cNvPr id="45" name="Image 4" descr="preencoded.png"/>
          <p:cNvPicPr>
            <a:picLocks noChangeAspect="1"/>
          </p:cNvPicPr>
          <p:nvPr/>
        </p:nvPicPr>
        <p:blipFill>
          <a:blip r:embed="rId7"/>
          <a:srcRect/>
          <a:stretch/>
        </p:blipFill>
        <p:spPr>
          <a:xfrm>
            <a:off x="741478" y="4888362"/>
            <a:ext cx="95476" cy="95476"/>
          </a:xfrm>
          <a:prstGeom prst="rect">
            <a:avLst/>
          </a:prstGeom>
        </p:spPr>
      </p:pic>
      <p:sp>
        <p:nvSpPr>
          <p:cNvPr id="46" name="Text 39"/>
          <p:cNvSpPr txBox="1"/>
          <p:nvPr/>
        </p:nvSpPr>
        <p:spPr>
          <a:xfrm>
            <a:off x="870994" y="4864286"/>
            <a:ext cx="1118313" cy="147780"/>
          </a:xfrm>
          <a:prstGeom prst="rect">
            <a:avLst/>
          </a:prstGeom>
          <a:noFill/>
          <a:ln/>
        </p:spPr>
        <p:txBody>
          <a:bodyPr wrap="square" lIns="0" tIns="0" rIns="0" bIns="0" rtlCol="0" anchor="ctr"/>
          <a:lstStyle/>
          <a:p>
            <a:r>
              <a:rPr lang="en-US" sz="726" b="1" dirty="0">
                <a:solidFill>
                  <a:srgbClr val="047857"/>
                </a:solidFill>
                <a:latin typeface="Meiryo UI" pitchFamily="34" charset="0"/>
                <a:ea typeface="Meiryo UI" pitchFamily="34" charset="-122"/>
                <a:cs typeface="Meiryo UI" pitchFamily="34" charset="-120"/>
              </a:rPr>
              <a:t>フィラー除去で品質向上</a:t>
            </a:r>
            <a:endParaRPr lang="en-US" sz="726" dirty="0"/>
          </a:p>
        </p:txBody>
      </p:sp>
      <p:sp>
        <p:nvSpPr>
          <p:cNvPr id="47" name="Shape 40"/>
          <p:cNvSpPr/>
          <p:nvPr/>
        </p:nvSpPr>
        <p:spPr>
          <a:xfrm>
            <a:off x="5062797" y="2032390"/>
            <a:ext cx="34870" cy="233293"/>
          </a:xfrm>
          <a:prstGeom prst="rect">
            <a:avLst/>
          </a:prstGeom>
          <a:solidFill>
            <a:srgbClr val="0056B3"/>
          </a:solidFill>
          <a:ln/>
        </p:spPr>
        <p:txBody>
          <a:bodyPr/>
          <a:lstStyle/>
          <a:p>
            <a:endParaRPr lang="ja-JP" altLang="en-US" sz="1502"/>
          </a:p>
        </p:txBody>
      </p:sp>
      <p:sp>
        <p:nvSpPr>
          <p:cNvPr id="48" name="Text 41"/>
          <p:cNvSpPr txBox="1"/>
          <p:nvPr/>
        </p:nvSpPr>
        <p:spPr>
          <a:xfrm>
            <a:off x="5201444" y="2032390"/>
            <a:ext cx="1207147" cy="234123"/>
          </a:xfrm>
          <a:prstGeom prst="rect">
            <a:avLst/>
          </a:prstGeom>
          <a:noFill/>
          <a:ln/>
        </p:spPr>
        <p:txBody>
          <a:bodyPr wrap="square" lIns="0" tIns="0" rIns="0" bIns="0" rtlCol="0" anchor="ctr"/>
          <a:lstStyle/>
          <a:p>
            <a:r>
              <a:rPr lang="en-US" sz="1180" b="1" dirty="0">
                <a:solidFill>
                  <a:srgbClr val="333333"/>
                </a:solidFill>
                <a:latin typeface="Meiryo UI" pitchFamily="34" charset="0"/>
                <a:ea typeface="Meiryo UI" pitchFamily="34" charset="-122"/>
                <a:cs typeface="Meiryo UI" pitchFamily="34" charset="-120"/>
              </a:rPr>
              <a:t>自治体・官公庁</a:t>
            </a:r>
            <a:endParaRPr lang="en-US" sz="1180" dirty="0"/>
          </a:p>
        </p:txBody>
      </p:sp>
      <p:pic>
        <p:nvPicPr>
          <p:cNvPr id="49" name="Image 5" descr="preencoded.png"/>
          <p:cNvPicPr>
            <a:picLocks noChangeAspect="1"/>
          </p:cNvPicPr>
          <p:nvPr/>
        </p:nvPicPr>
        <p:blipFill>
          <a:blip r:embed="rId8"/>
          <a:srcRect/>
          <a:stretch/>
        </p:blipFill>
        <p:spPr>
          <a:xfrm>
            <a:off x="6290699" y="2079713"/>
            <a:ext cx="138648" cy="138648"/>
          </a:xfrm>
          <a:prstGeom prst="rect">
            <a:avLst/>
          </a:prstGeom>
        </p:spPr>
      </p:pic>
      <p:sp>
        <p:nvSpPr>
          <p:cNvPr id="50" name="Shape 42"/>
          <p:cNvSpPr/>
          <p:nvPr/>
        </p:nvSpPr>
        <p:spPr>
          <a:xfrm>
            <a:off x="5062797" y="2438370"/>
            <a:ext cx="4315507" cy="1305943"/>
          </a:xfrm>
          <a:prstGeom prst="roundRect">
            <a:avLst>
              <a:gd name="adj" fmla="val 3368"/>
            </a:avLst>
          </a:prstGeom>
          <a:solidFill>
            <a:srgbClr val="FFFFFF"/>
          </a:solidFill>
          <a:ln w="12699">
            <a:solidFill>
              <a:srgbClr val="E5E7EB"/>
            </a:solidFill>
            <a:prstDash val="solid"/>
          </a:ln>
          <a:effectLst>
            <a:outerShdw blurRad="38100" dist="25400" dir="5400000" algn="bl" rotWithShape="0">
              <a:srgbClr val="000000">
                <a:alpha val="5000"/>
              </a:srgbClr>
            </a:outerShdw>
          </a:effectLst>
        </p:spPr>
        <p:txBody>
          <a:bodyPr/>
          <a:lstStyle/>
          <a:p>
            <a:endParaRPr lang="ja-JP" altLang="en-US" sz="1502"/>
          </a:p>
        </p:txBody>
      </p:sp>
      <p:sp>
        <p:nvSpPr>
          <p:cNvPr id="51" name="Shape 43"/>
          <p:cNvSpPr/>
          <p:nvPr/>
        </p:nvSpPr>
        <p:spPr>
          <a:xfrm>
            <a:off x="5201445" y="2923221"/>
            <a:ext cx="4038212" cy="8302"/>
          </a:xfrm>
          <a:prstGeom prst="rect">
            <a:avLst/>
          </a:prstGeom>
          <a:solidFill>
            <a:srgbClr val="F0F0F0"/>
          </a:solidFill>
          <a:ln/>
        </p:spPr>
        <p:txBody>
          <a:bodyPr/>
          <a:lstStyle/>
          <a:p>
            <a:endParaRPr lang="ja-JP" altLang="en-US" sz="1502"/>
          </a:p>
        </p:txBody>
      </p:sp>
      <p:sp>
        <p:nvSpPr>
          <p:cNvPr id="52" name="Shape 44"/>
          <p:cNvSpPr/>
          <p:nvPr/>
        </p:nvSpPr>
        <p:spPr>
          <a:xfrm>
            <a:off x="5201445" y="2577018"/>
            <a:ext cx="276465" cy="276465"/>
          </a:xfrm>
          <a:prstGeom prst="ellipse">
            <a:avLst/>
          </a:prstGeom>
          <a:solidFill>
            <a:srgbClr val="EFF6FF"/>
          </a:solidFill>
          <a:ln/>
        </p:spPr>
        <p:txBody>
          <a:bodyPr/>
          <a:lstStyle/>
          <a:p>
            <a:endParaRPr lang="ja-JP" altLang="en-US" sz="1502"/>
          </a:p>
        </p:txBody>
      </p:sp>
      <p:pic>
        <p:nvPicPr>
          <p:cNvPr id="53" name="Image 6" descr="preencoded.png"/>
          <p:cNvPicPr>
            <a:picLocks noChangeAspect="1"/>
          </p:cNvPicPr>
          <p:nvPr/>
        </p:nvPicPr>
        <p:blipFill>
          <a:blip r:embed="rId9"/>
          <a:srcRect l="-837" r="-837"/>
          <a:stretch/>
        </p:blipFill>
        <p:spPr>
          <a:xfrm>
            <a:off x="5270353" y="2655058"/>
            <a:ext cx="138648" cy="121212"/>
          </a:xfrm>
          <a:prstGeom prst="rect">
            <a:avLst/>
          </a:prstGeom>
        </p:spPr>
      </p:pic>
      <p:sp>
        <p:nvSpPr>
          <p:cNvPr id="54" name="Text 45"/>
          <p:cNvSpPr txBox="1"/>
          <p:nvPr/>
        </p:nvSpPr>
        <p:spPr>
          <a:xfrm>
            <a:off x="5564253" y="2626831"/>
            <a:ext cx="495644" cy="181820"/>
          </a:xfrm>
          <a:prstGeom prst="rect">
            <a:avLst/>
          </a:prstGeom>
          <a:noFill/>
          <a:ln/>
        </p:spPr>
        <p:txBody>
          <a:bodyPr wrap="square" lIns="0" tIns="0" rIns="0" bIns="0" rtlCol="0" anchor="ctr"/>
          <a:lstStyle/>
          <a:p>
            <a:r>
              <a:rPr lang="en-US" sz="999" b="1" dirty="0">
                <a:solidFill>
                  <a:srgbClr val="333333"/>
                </a:solidFill>
                <a:latin typeface="Meiryo UI" pitchFamily="34" charset="0"/>
                <a:ea typeface="Meiryo UI" pitchFamily="34" charset="-122"/>
                <a:cs typeface="Meiryo UI" pitchFamily="34" charset="-120"/>
              </a:rPr>
              <a:t>湯別町</a:t>
            </a:r>
            <a:endParaRPr lang="en-US" sz="999" dirty="0"/>
          </a:p>
        </p:txBody>
      </p:sp>
      <p:sp>
        <p:nvSpPr>
          <p:cNvPr id="55" name="Shape 46"/>
          <p:cNvSpPr/>
          <p:nvPr/>
        </p:nvSpPr>
        <p:spPr>
          <a:xfrm>
            <a:off x="6023367" y="2644266"/>
            <a:ext cx="769618" cy="172687"/>
          </a:xfrm>
          <a:prstGeom prst="roundRect">
            <a:avLst>
              <a:gd name="adj" fmla="val 192308"/>
            </a:avLst>
          </a:prstGeom>
          <a:solidFill>
            <a:srgbClr val="F3F4F6"/>
          </a:solidFill>
          <a:ln/>
        </p:spPr>
        <p:txBody>
          <a:bodyPr/>
          <a:lstStyle/>
          <a:p>
            <a:endParaRPr lang="ja-JP" altLang="en-US" sz="1502"/>
          </a:p>
        </p:txBody>
      </p:sp>
      <p:sp>
        <p:nvSpPr>
          <p:cNvPr id="56" name="Text 47"/>
          <p:cNvSpPr txBox="1"/>
          <p:nvPr/>
        </p:nvSpPr>
        <p:spPr>
          <a:xfrm>
            <a:off x="6074841" y="2661700"/>
            <a:ext cx="737239" cy="138648"/>
          </a:xfrm>
          <a:prstGeom prst="rect">
            <a:avLst/>
          </a:prstGeom>
          <a:noFill/>
          <a:ln/>
        </p:spPr>
        <p:txBody>
          <a:bodyPr wrap="square" lIns="0" tIns="0" rIns="0" bIns="0" rtlCol="0" anchor="ctr"/>
          <a:lstStyle/>
          <a:p>
            <a:r>
              <a:rPr lang="en-US" sz="726" dirty="0">
                <a:solidFill>
                  <a:srgbClr val="666666"/>
                </a:solidFill>
                <a:latin typeface="Meiryo UI" pitchFamily="34" charset="0"/>
                <a:ea typeface="Meiryo UI" pitchFamily="34" charset="-122"/>
                <a:cs typeface="Meiryo UI" pitchFamily="34" charset="-120"/>
              </a:rPr>
              <a:t>北海道・自治体</a:t>
            </a:r>
            <a:endParaRPr lang="en-US" sz="726" dirty="0"/>
          </a:p>
        </p:txBody>
      </p:sp>
      <p:sp>
        <p:nvSpPr>
          <p:cNvPr id="57" name="Text 48"/>
          <p:cNvSpPr txBox="1"/>
          <p:nvPr/>
        </p:nvSpPr>
        <p:spPr>
          <a:xfrm>
            <a:off x="5305223" y="3000432"/>
            <a:ext cx="4010814" cy="337902"/>
          </a:xfrm>
          <a:prstGeom prst="rect">
            <a:avLst/>
          </a:prstGeom>
          <a:noFill/>
          <a:ln/>
        </p:spPr>
        <p:txBody>
          <a:bodyPr wrap="square" lIns="0" tIns="0" rIns="0" bIns="0" rtlCol="0" anchor="ctr"/>
          <a:lstStyle/>
          <a:p>
            <a:r>
              <a:rPr lang="en-US" sz="817" i="1" dirty="0" err="1">
                <a:solidFill>
                  <a:srgbClr val="555555"/>
                </a:solidFill>
                <a:latin typeface="Meiryo UI" pitchFamily="34" charset="0"/>
                <a:ea typeface="Meiryo UI" pitchFamily="34" charset="-122"/>
                <a:cs typeface="Meiryo UI" pitchFamily="34" charset="-120"/>
              </a:rPr>
              <a:t>庁内グループウェアで予約・共有管理。音声品質が悪くても高精度に文字起こしでき</a:t>
            </a:r>
            <a:r>
              <a:rPr lang="en-US" sz="817" i="1" dirty="0">
                <a:solidFill>
                  <a:srgbClr val="555555"/>
                </a:solidFill>
                <a:latin typeface="Meiryo UI" pitchFamily="34" charset="0"/>
                <a:ea typeface="Meiryo UI" pitchFamily="34" charset="-122"/>
                <a:cs typeface="Meiryo UI" pitchFamily="34" charset="-120"/>
              </a:rPr>
              <a:t>、</a:t>
            </a:r>
          </a:p>
          <a:p>
            <a:r>
              <a:rPr lang="en-US" sz="817" i="1" dirty="0" err="1">
                <a:solidFill>
                  <a:srgbClr val="555555"/>
                </a:solidFill>
                <a:latin typeface="Meiryo UI" pitchFamily="34" charset="0"/>
                <a:ea typeface="Meiryo UI" pitchFamily="34" charset="-122"/>
                <a:cs typeface="Meiryo UI" pitchFamily="34" charset="-120"/>
              </a:rPr>
              <a:t>作業時間短縮と品質向上を同時実現</a:t>
            </a:r>
            <a:r>
              <a:rPr lang="en-US" sz="817" i="1" dirty="0">
                <a:solidFill>
                  <a:srgbClr val="555555"/>
                </a:solidFill>
                <a:latin typeface="Meiryo UI" pitchFamily="34" charset="0"/>
                <a:ea typeface="Meiryo UI" pitchFamily="34" charset="-122"/>
                <a:cs typeface="Meiryo UI" pitchFamily="34" charset="-120"/>
              </a:rPr>
              <a:t>。</a:t>
            </a:r>
            <a:endParaRPr lang="en-US" sz="817" dirty="0"/>
          </a:p>
        </p:txBody>
      </p:sp>
      <p:sp>
        <p:nvSpPr>
          <p:cNvPr id="58" name="Shape 49"/>
          <p:cNvSpPr/>
          <p:nvPr/>
        </p:nvSpPr>
        <p:spPr>
          <a:xfrm>
            <a:off x="5201445" y="3407242"/>
            <a:ext cx="1435458" cy="199254"/>
          </a:xfrm>
          <a:prstGeom prst="roundRect">
            <a:avLst>
              <a:gd name="adj" fmla="val 72464"/>
            </a:avLst>
          </a:prstGeom>
          <a:solidFill>
            <a:srgbClr val="ECFDF5"/>
          </a:solidFill>
          <a:ln/>
        </p:spPr>
        <p:txBody>
          <a:bodyPr/>
          <a:lstStyle/>
          <a:p>
            <a:endParaRPr lang="ja-JP" altLang="en-US" sz="1502"/>
          </a:p>
        </p:txBody>
      </p:sp>
      <p:pic>
        <p:nvPicPr>
          <p:cNvPr id="59" name="Image 7" descr="preencoded.png"/>
          <p:cNvPicPr>
            <a:picLocks noChangeAspect="1"/>
          </p:cNvPicPr>
          <p:nvPr/>
        </p:nvPicPr>
        <p:blipFill>
          <a:blip r:embed="rId10"/>
          <a:srcRect l="-783" r="-783"/>
          <a:stretch/>
        </p:blipFill>
        <p:spPr>
          <a:xfrm>
            <a:off x="5270353" y="3457055"/>
            <a:ext cx="121212" cy="95476"/>
          </a:xfrm>
          <a:prstGeom prst="rect">
            <a:avLst/>
          </a:prstGeom>
        </p:spPr>
      </p:pic>
      <p:sp>
        <p:nvSpPr>
          <p:cNvPr id="60" name="Text 50"/>
          <p:cNvSpPr txBox="1"/>
          <p:nvPr/>
        </p:nvSpPr>
        <p:spPr>
          <a:xfrm>
            <a:off x="5426436" y="3432979"/>
            <a:ext cx="1212958" cy="147780"/>
          </a:xfrm>
          <a:prstGeom prst="rect">
            <a:avLst/>
          </a:prstGeom>
          <a:noFill/>
          <a:ln/>
        </p:spPr>
        <p:txBody>
          <a:bodyPr wrap="square" lIns="0" tIns="0" rIns="0" bIns="0" rtlCol="0" anchor="ctr"/>
          <a:lstStyle/>
          <a:p>
            <a:r>
              <a:rPr lang="en-US" sz="726" b="1" dirty="0">
                <a:solidFill>
                  <a:srgbClr val="047857"/>
                </a:solidFill>
                <a:latin typeface="Meiryo UI" pitchFamily="34" charset="0"/>
                <a:ea typeface="Meiryo UI" pitchFamily="34" charset="-122"/>
                <a:cs typeface="Meiryo UI" pitchFamily="34" charset="-120"/>
              </a:rPr>
              <a:t>庁内シェアでコスト最適化</a:t>
            </a:r>
            <a:endParaRPr lang="en-US" sz="726" dirty="0"/>
          </a:p>
        </p:txBody>
      </p:sp>
      <p:sp>
        <p:nvSpPr>
          <p:cNvPr id="71" name="Text 61"/>
          <p:cNvSpPr txBox="1"/>
          <p:nvPr/>
        </p:nvSpPr>
        <p:spPr>
          <a:xfrm>
            <a:off x="7096016" y="561234"/>
            <a:ext cx="2033447" cy="126194"/>
          </a:xfrm>
          <a:prstGeom prst="rect">
            <a:avLst/>
          </a:prstGeom>
          <a:noFill/>
          <a:ln/>
        </p:spPr>
        <p:txBody>
          <a:bodyPr wrap="square" lIns="0" tIns="0" rIns="0" bIns="0" rtlCol="0" anchor="ctr"/>
          <a:lstStyle/>
          <a:p>
            <a:pPr algn="r"/>
            <a:r>
              <a:rPr lang="en-US" sz="1100" b="1" dirty="0">
                <a:solidFill>
                  <a:srgbClr val="0056B3"/>
                </a:solidFill>
                <a:latin typeface="Meiryo UI" pitchFamily="34" charset="0"/>
                <a:ea typeface="Meiryo UI" pitchFamily="34" charset="-122"/>
                <a:cs typeface="Meiryo UI" pitchFamily="34" charset="-120"/>
                <a:hlinkClick r:id="rId11"/>
              </a:rPr>
              <a:t>導入事例の詳細はこちら</a:t>
            </a:r>
            <a:endParaRPr lang="en-US" sz="1100" dirty="0"/>
          </a:p>
        </p:txBody>
      </p:sp>
      <p:pic>
        <p:nvPicPr>
          <p:cNvPr id="73" name="図 72" descr="黒い背景と白い文字&#10;&#10;AI 生成コンテンツは誤りを含む可能性があります。">
            <a:extLst>
              <a:ext uri="{FF2B5EF4-FFF2-40B4-BE49-F238E27FC236}">
                <a16:creationId xmlns:a16="http://schemas.microsoft.com/office/drawing/2014/main" id="{250D91A5-BD6E-6B61-ABBE-E9380B01780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0123" y="4015336"/>
            <a:ext cx="1160935" cy="417718"/>
          </a:xfrm>
          <a:prstGeom prst="rect">
            <a:avLst/>
          </a:prstGeom>
        </p:spPr>
      </p:pic>
      <p:pic>
        <p:nvPicPr>
          <p:cNvPr id="74" name="図 73">
            <a:extLst>
              <a:ext uri="{FF2B5EF4-FFF2-40B4-BE49-F238E27FC236}">
                <a16:creationId xmlns:a16="http://schemas.microsoft.com/office/drawing/2014/main" id="{EC869D58-2572-8ED4-9B13-754C70E6643C}"/>
              </a:ext>
            </a:extLst>
          </p:cNvPr>
          <p:cNvPicPr>
            <a:picLocks noChangeAspect="1"/>
          </p:cNvPicPr>
          <p:nvPr/>
        </p:nvPicPr>
        <p:blipFill>
          <a:blip r:embed="rId13"/>
          <a:stretch>
            <a:fillRect/>
          </a:stretch>
        </p:blipFill>
        <p:spPr>
          <a:xfrm>
            <a:off x="5186485" y="4560792"/>
            <a:ext cx="1951606" cy="461848"/>
          </a:xfrm>
          <a:prstGeom prst="rect">
            <a:avLst/>
          </a:prstGeom>
        </p:spPr>
      </p:pic>
      <p:pic>
        <p:nvPicPr>
          <p:cNvPr id="75" name="図 74">
            <a:extLst>
              <a:ext uri="{FF2B5EF4-FFF2-40B4-BE49-F238E27FC236}">
                <a16:creationId xmlns:a16="http://schemas.microsoft.com/office/drawing/2014/main" id="{7C181C6B-FED6-C1EA-CA49-EE721AFFE072}"/>
              </a:ext>
            </a:extLst>
          </p:cNvPr>
          <p:cNvPicPr>
            <a:picLocks noChangeAspect="1"/>
          </p:cNvPicPr>
          <p:nvPr/>
        </p:nvPicPr>
        <p:blipFill>
          <a:blip r:embed="rId14"/>
          <a:stretch>
            <a:fillRect/>
          </a:stretch>
        </p:blipFill>
        <p:spPr>
          <a:xfrm>
            <a:off x="6533591" y="3928991"/>
            <a:ext cx="1584644" cy="529423"/>
          </a:xfrm>
          <a:prstGeom prst="rect">
            <a:avLst/>
          </a:prstGeom>
        </p:spPr>
      </p:pic>
      <p:pic>
        <p:nvPicPr>
          <p:cNvPr id="76" name="図 75">
            <a:extLst>
              <a:ext uri="{FF2B5EF4-FFF2-40B4-BE49-F238E27FC236}">
                <a16:creationId xmlns:a16="http://schemas.microsoft.com/office/drawing/2014/main" id="{DFD54F38-9321-0BB4-A97D-FFC18C270314}"/>
              </a:ext>
            </a:extLst>
          </p:cNvPr>
          <p:cNvPicPr>
            <a:picLocks noChangeAspect="1"/>
          </p:cNvPicPr>
          <p:nvPr/>
        </p:nvPicPr>
        <p:blipFill>
          <a:blip r:embed="rId15"/>
          <a:stretch>
            <a:fillRect/>
          </a:stretch>
        </p:blipFill>
        <p:spPr>
          <a:xfrm>
            <a:off x="628617" y="5715476"/>
            <a:ext cx="1771651" cy="469297"/>
          </a:xfrm>
          <a:prstGeom prst="rect">
            <a:avLst/>
          </a:prstGeom>
        </p:spPr>
      </p:pic>
      <p:pic>
        <p:nvPicPr>
          <p:cNvPr id="77" name="図 76">
            <a:extLst>
              <a:ext uri="{FF2B5EF4-FFF2-40B4-BE49-F238E27FC236}">
                <a16:creationId xmlns:a16="http://schemas.microsoft.com/office/drawing/2014/main" id="{F1C347DC-F0C5-DBE4-869B-1CA24EC4F178}"/>
              </a:ext>
            </a:extLst>
          </p:cNvPr>
          <p:cNvPicPr>
            <a:picLocks noChangeAspect="1"/>
          </p:cNvPicPr>
          <p:nvPr/>
        </p:nvPicPr>
        <p:blipFill>
          <a:blip r:embed="rId16"/>
          <a:stretch>
            <a:fillRect/>
          </a:stretch>
        </p:blipFill>
        <p:spPr>
          <a:xfrm>
            <a:off x="2356812" y="5264272"/>
            <a:ext cx="1694937" cy="438961"/>
          </a:xfrm>
          <a:prstGeom prst="rect">
            <a:avLst/>
          </a:prstGeom>
        </p:spPr>
      </p:pic>
      <p:pic>
        <p:nvPicPr>
          <p:cNvPr id="78" name="Picture 4" descr="株式会社常陽銀行様">
            <a:extLst>
              <a:ext uri="{FF2B5EF4-FFF2-40B4-BE49-F238E27FC236}">
                <a16:creationId xmlns:a16="http://schemas.microsoft.com/office/drawing/2014/main" id="{52F28C0F-A335-7C4F-ABEC-394A6E82961B}"/>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414" t="31585" r="5702" b="30747"/>
          <a:stretch/>
        </p:blipFill>
        <p:spPr bwMode="auto">
          <a:xfrm>
            <a:off x="527120" y="5305199"/>
            <a:ext cx="1840154" cy="467904"/>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a:extLst>
              <a:ext uri="{FF2B5EF4-FFF2-40B4-BE49-F238E27FC236}">
                <a16:creationId xmlns:a16="http://schemas.microsoft.com/office/drawing/2014/main" id="{645CF143-2192-4503-E13F-BE4C195B31A5}"/>
              </a:ext>
            </a:extLst>
          </p:cNvPr>
          <p:cNvPicPr>
            <a:picLocks noChangeAspect="1"/>
          </p:cNvPicPr>
          <p:nvPr/>
        </p:nvPicPr>
        <p:blipFill>
          <a:blip r:embed="rId18"/>
          <a:srcRect l="23849" t="19024" r="22874" b="19325"/>
          <a:stretch/>
        </p:blipFill>
        <p:spPr>
          <a:xfrm>
            <a:off x="2787564" y="5749768"/>
            <a:ext cx="702603" cy="4878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620267" y="847659"/>
            <a:ext cx="8673355" cy="17434"/>
          </a:xfrm>
          <a:prstGeom prst="rect">
            <a:avLst/>
          </a:prstGeom>
          <a:solidFill>
            <a:srgbClr val="0056B3"/>
          </a:solidFill>
          <a:ln/>
        </p:spPr>
        <p:txBody>
          <a:bodyPr/>
          <a:lstStyle/>
          <a:p>
            <a:endParaRPr lang="ja-JP" altLang="en-US" sz="1502"/>
          </a:p>
        </p:txBody>
      </p:sp>
      <p:sp>
        <p:nvSpPr>
          <p:cNvPr id="4" name="Text 2"/>
          <p:cNvSpPr txBox="1"/>
          <p:nvPr/>
        </p:nvSpPr>
        <p:spPr>
          <a:xfrm>
            <a:off x="620266" y="354506"/>
            <a:ext cx="3623930" cy="398508"/>
          </a:xfrm>
          <a:prstGeom prst="rect">
            <a:avLst/>
          </a:prstGeom>
          <a:noFill/>
          <a:ln/>
        </p:spPr>
        <p:txBody>
          <a:bodyPr wrap="square" lIns="0" tIns="0" rIns="0" bIns="0" rtlCol="0" anchor="ctr"/>
          <a:lstStyle/>
          <a:p>
            <a:r>
              <a:rPr lang="en-US" sz="2088" b="1" dirty="0">
                <a:solidFill>
                  <a:srgbClr val="0056B3"/>
                </a:solidFill>
                <a:latin typeface="Meiryo UI" pitchFamily="34" charset="0"/>
                <a:ea typeface="Meiryo UI" pitchFamily="34" charset="-122"/>
                <a:cs typeface="Meiryo UI" pitchFamily="34" charset="-120"/>
              </a:rPr>
              <a:t>AutoMemoが選ばれる理由</a:t>
            </a:r>
            <a:endParaRPr lang="en-US" sz="2088" dirty="0"/>
          </a:p>
        </p:txBody>
      </p:sp>
      <p:sp>
        <p:nvSpPr>
          <p:cNvPr id="5" name="Shape 3"/>
          <p:cNvSpPr/>
          <p:nvPr/>
        </p:nvSpPr>
        <p:spPr>
          <a:xfrm>
            <a:off x="620266" y="1080953"/>
            <a:ext cx="4229164" cy="2611886"/>
          </a:xfrm>
          <a:prstGeom prst="roundRect">
            <a:avLst>
              <a:gd name="adj" fmla="val 1263"/>
            </a:avLst>
          </a:prstGeom>
          <a:solidFill>
            <a:srgbClr val="FFFFFF"/>
          </a:solidFill>
          <a:ln w="63497">
            <a:solidFill>
              <a:srgbClr val="0056B3"/>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6" name="Shape 4"/>
          <p:cNvSpPr/>
          <p:nvPr/>
        </p:nvSpPr>
        <p:spPr>
          <a:xfrm>
            <a:off x="802086" y="1296811"/>
            <a:ext cx="415112" cy="415112"/>
          </a:xfrm>
          <a:prstGeom prst="ellipse">
            <a:avLst/>
          </a:prstGeom>
          <a:solidFill>
            <a:srgbClr val="EFF6FF"/>
          </a:solidFill>
          <a:ln/>
        </p:spPr>
        <p:txBody>
          <a:bodyPr/>
          <a:lstStyle/>
          <a:p>
            <a:endParaRPr lang="ja-JP" altLang="en-US" sz="1502"/>
          </a:p>
        </p:txBody>
      </p:sp>
      <p:pic>
        <p:nvPicPr>
          <p:cNvPr id="7" name="Image 0" descr="preencoded.png"/>
          <p:cNvPicPr>
            <a:picLocks noChangeAspect="1"/>
          </p:cNvPicPr>
          <p:nvPr/>
        </p:nvPicPr>
        <p:blipFill>
          <a:blip r:embed="rId3"/>
          <a:srcRect/>
          <a:stretch/>
        </p:blipFill>
        <p:spPr>
          <a:xfrm>
            <a:off x="901713" y="1418024"/>
            <a:ext cx="215858" cy="172687"/>
          </a:xfrm>
          <a:prstGeom prst="rect">
            <a:avLst/>
          </a:prstGeom>
        </p:spPr>
      </p:pic>
      <p:sp>
        <p:nvSpPr>
          <p:cNvPr id="8" name="Text 5"/>
          <p:cNvSpPr txBox="1"/>
          <p:nvPr/>
        </p:nvSpPr>
        <p:spPr>
          <a:xfrm>
            <a:off x="1346713" y="1316736"/>
            <a:ext cx="649236"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REASON 01</a:t>
            </a:r>
            <a:endParaRPr lang="en-US" sz="726" dirty="0"/>
          </a:p>
        </p:txBody>
      </p:sp>
      <p:sp>
        <p:nvSpPr>
          <p:cNvPr id="9" name="Text 6"/>
          <p:cNvSpPr txBox="1"/>
          <p:nvPr/>
        </p:nvSpPr>
        <p:spPr>
          <a:xfrm>
            <a:off x="1346713" y="1472819"/>
            <a:ext cx="1673732"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どんなシーンにも対応</a:t>
            </a:r>
            <a:endParaRPr lang="en-US" sz="1180" dirty="0"/>
          </a:p>
        </p:txBody>
      </p:sp>
      <p:sp>
        <p:nvSpPr>
          <p:cNvPr id="10" name="Text 7"/>
          <p:cNvSpPr txBox="1"/>
          <p:nvPr/>
        </p:nvSpPr>
        <p:spPr>
          <a:xfrm>
            <a:off x="974772" y="1815702"/>
            <a:ext cx="3723557" cy="355336"/>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充実のラインナップ専用端末・スマホアプリ・ブラウザ版を使い分け</a:t>
            </a:r>
            <a:endParaRPr lang="en-US" sz="908" dirty="0"/>
          </a:p>
        </p:txBody>
      </p:sp>
      <p:sp>
        <p:nvSpPr>
          <p:cNvPr id="11" name="Text 8"/>
          <p:cNvSpPr txBox="1"/>
          <p:nvPr/>
        </p:nvSpPr>
        <p:spPr>
          <a:xfrm>
            <a:off x="974772" y="2248249"/>
            <a:ext cx="3723557" cy="355336"/>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対面・オンライン・ハイブリッドあらゆる会議形態で最適な録音が可能</a:t>
            </a:r>
            <a:endParaRPr lang="en-US" sz="908" dirty="0"/>
          </a:p>
        </p:txBody>
      </p:sp>
      <p:sp>
        <p:nvSpPr>
          <p:cNvPr id="12" name="Text 9"/>
          <p:cNvSpPr txBox="1"/>
          <p:nvPr/>
        </p:nvSpPr>
        <p:spPr>
          <a:xfrm>
            <a:off x="974772" y="2680796"/>
            <a:ext cx="3757596" cy="355336"/>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少人数から大規模会議までボイスレコーダーやPCマイク併用で柔軟に対応</a:t>
            </a:r>
            <a:endParaRPr lang="en-US" sz="908" dirty="0"/>
          </a:p>
        </p:txBody>
      </p:sp>
      <p:sp>
        <p:nvSpPr>
          <p:cNvPr id="13" name="Shape 10"/>
          <p:cNvSpPr/>
          <p:nvPr/>
        </p:nvSpPr>
        <p:spPr>
          <a:xfrm>
            <a:off x="5062797" y="1080953"/>
            <a:ext cx="4229164" cy="2611886"/>
          </a:xfrm>
          <a:prstGeom prst="roundRect">
            <a:avLst>
              <a:gd name="adj" fmla="val 1263"/>
            </a:avLst>
          </a:prstGeom>
          <a:solidFill>
            <a:srgbClr val="FFFFFF"/>
          </a:solidFill>
          <a:ln w="63497">
            <a:solidFill>
              <a:srgbClr val="059669"/>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14" name="Shape 11"/>
          <p:cNvSpPr/>
          <p:nvPr/>
        </p:nvSpPr>
        <p:spPr>
          <a:xfrm>
            <a:off x="5244616" y="1296811"/>
            <a:ext cx="415112" cy="415112"/>
          </a:xfrm>
          <a:prstGeom prst="ellipse">
            <a:avLst/>
          </a:prstGeom>
          <a:solidFill>
            <a:srgbClr val="ECFDF5"/>
          </a:solidFill>
          <a:ln/>
        </p:spPr>
        <p:txBody>
          <a:bodyPr/>
          <a:lstStyle/>
          <a:p>
            <a:endParaRPr lang="ja-JP" altLang="en-US" sz="1502"/>
          </a:p>
        </p:txBody>
      </p:sp>
      <p:pic>
        <p:nvPicPr>
          <p:cNvPr id="15" name="Image 1" descr="preencoded.png"/>
          <p:cNvPicPr>
            <a:picLocks noChangeAspect="1"/>
          </p:cNvPicPr>
          <p:nvPr/>
        </p:nvPicPr>
        <p:blipFill>
          <a:blip r:embed="rId4"/>
          <a:srcRect/>
          <a:stretch/>
        </p:blipFill>
        <p:spPr>
          <a:xfrm>
            <a:off x="5344243" y="1418024"/>
            <a:ext cx="215858" cy="172687"/>
          </a:xfrm>
          <a:prstGeom prst="rect">
            <a:avLst/>
          </a:prstGeom>
        </p:spPr>
      </p:pic>
      <p:sp>
        <p:nvSpPr>
          <p:cNvPr id="16" name="Text 12"/>
          <p:cNvSpPr txBox="1"/>
          <p:nvPr/>
        </p:nvSpPr>
        <p:spPr>
          <a:xfrm>
            <a:off x="5789244" y="1316736"/>
            <a:ext cx="649236"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REASON 02</a:t>
            </a:r>
            <a:endParaRPr lang="en-US" sz="726" dirty="0"/>
          </a:p>
        </p:txBody>
      </p:sp>
      <p:sp>
        <p:nvSpPr>
          <p:cNvPr id="17" name="Text 13"/>
          <p:cNvSpPr txBox="1"/>
          <p:nvPr/>
        </p:nvSpPr>
        <p:spPr>
          <a:xfrm>
            <a:off x="5789244" y="1472819"/>
            <a:ext cx="2010804"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文字起こし精度 99%(※注)</a:t>
            </a:r>
            <a:endParaRPr lang="en-US" sz="1180" dirty="0"/>
          </a:p>
        </p:txBody>
      </p:sp>
      <p:sp>
        <p:nvSpPr>
          <p:cNvPr id="18" name="Text 14"/>
          <p:cNvSpPr txBox="1"/>
          <p:nvPr/>
        </p:nvSpPr>
        <p:spPr>
          <a:xfrm>
            <a:off x="5417303" y="1815702"/>
            <a:ext cx="3749293" cy="355336"/>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OpenAI「Whisper」採用小さな音や騒音環境でも高精度にテキスト化</a:t>
            </a:r>
            <a:endParaRPr lang="en-US" sz="908" dirty="0"/>
          </a:p>
        </p:txBody>
      </p:sp>
      <p:sp>
        <p:nvSpPr>
          <p:cNvPr id="19" name="Text 15"/>
          <p:cNvSpPr txBox="1"/>
          <p:nvPr/>
        </p:nvSpPr>
        <p:spPr>
          <a:xfrm>
            <a:off x="5417303" y="2248248"/>
            <a:ext cx="2875898" cy="173517"/>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話者分離機能「誰が」話したかを自動で判別し整理</a:t>
            </a:r>
            <a:endParaRPr lang="en-US" sz="908" dirty="0"/>
          </a:p>
        </p:txBody>
      </p:sp>
      <p:sp>
        <p:nvSpPr>
          <p:cNvPr id="20" name="Text 16"/>
          <p:cNvSpPr txBox="1"/>
          <p:nvPr/>
        </p:nvSpPr>
        <p:spPr>
          <a:xfrm>
            <a:off x="5417303" y="2498976"/>
            <a:ext cx="3420525" cy="173517"/>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フィラー自動除去「えー」「あー」などの不要語を自動で削除</a:t>
            </a:r>
            <a:endParaRPr lang="en-US" sz="908" dirty="0"/>
          </a:p>
        </p:txBody>
      </p:sp>
      <p:sp>
        <p:nvSpPr>
          <p:cNvPr id="21" name="Shape 17"/>
          <p:cNvSpPr/>
          <p:nvPr/>
        </p:nvSpPr>
        <p:spPr>
          <a:xfrm>
            <a:off x="5244616" y="3289350"/>
            <a:ext cx="3865525" cy="8302"/>
          </a:xfrm>
          <a:prstGeom prst="rect">
            <a:avLst/>
          </a:prstGeom>
          <a:solidFill>
            <a:srgbClr val="E2E8F0"/>
          </a:solidFill>
          <a:ln/>
        </p:spPr>
        <p:txBody>
          <a:bodyPr/>
          <a:lstStyle/>
          <a:p>
            <a:endParaRPr lang="ja-JP" altLang="en-US" sz="1502"/>
          </a:p>
        </p:txBody>
      </p:sp>
      <p:sp>
        <p:nvSpPr>
          <p:cNvPr id="22" name="Text 18"/>
          <p:cNvSpPr txBox="1"/>
          <p:nvPr/>
        </p:nvSpPr>
        <p:spPr>
          <a:xfrm>
            <a:off x="5244616" y="3366561"/>
            <a:ext cx="3582419" cy="138648"/>
          </a:xfrm>
          <a:prstGeom prst="rect">
            <a:avLst/>
          </a:prstGeom>
          <a:noFill/>
          <a:ln/>
        </p:spPr>
        <p:txBody>
          <a:bodyPr wrap="square" lIns="0" tIns="0" rIns="0" bIns="0" rtlCol="0" anchor="ctr"/>
          <a:lstStyle/>
          <a:p>
            <a:r>
              <a:rPr lang="en-US" sz="726" dirty="0">
                <a:solidFill>
                  <a:srgbClr val="94A3B8"/>
                </a:solidFill>
                <a:latin typeface="Meiryo UI" pitchFamily="34" charset="0"/>
                <a:ea typeface="Meiryo UI" pitchFamily="34" charset="-122"/>
                <a:cs typeface="Meiryo UI" pitchFamily="34" charset="-120"/>
              </a:rPr>
              <a:t>※環境音が約40dbの会議室、5名会話の検証値（ソースネクスト調べ 2025年6月）</a:t>
            </a:r>
            <a:endParaRPr lang="en-US" sz="726" dirty="0"/>
          </a:p>
        </p:txBody>
      </p:sp>
      <p:sp>
        <p:nvSpPr>
          <p:cNvPr id="23" name="Shape 19"/>
          <p:cNvSpPr/>
          <p:nvPr/>
        </p:nvSpPr>
        <p:spPr>
          <a:xfrm>
            <a:off x="620266" y="3907867"/>
            <a:ext cx="4229164" cy="2611886"/>
          </a:xfrm>
          <a:prstGeom prst="roundRect">
            <a:avLst>
              <a:gd name="adj" fmla="val 1263"/>
            </a:avLst>
          </a:prstGeom>
          <a:solidFill>
            <a:srgbClr val="FFFFFF"/>
          </a:solidFill>
          <a:ln w="63497">
            <a:solidFill>
              <a:srgbClr val="D97706"/>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24" name="Shape 20"/>
          <p:cNvSpPr/>
          <p:nvPr/>
        </p:nvSpPr>
        <p:spPr>
          <a:xfrm>
            <a:off x="802086" y="4123726"/>
            <a:ext cx="415112" cy="415112"/>
          </a:xfrm>
          <a:prstGeom prst="ellipse">
            <a:avLst/>
          </a:prstGeom>
          <a:solidFill>
            <a:srgbClr val="FFFBEB"/>
          </a:solidFill>
          <a:ln/>
        </p:spPr>
        <p:txBody>
          <a:bodyPr/>
          <a:lstStyle/>
          <a:p>
            <a:endParaRPr lang="ja-JP" altLang="en-US" sz="1502"/>
          </a:p>
        </p:txBody>
      </p:sp>
      <p:pic>
        <p:nvPicPr>
          <p:cNvPr id="25" name="Image 2" descr="preencoded.png"/>
          <p:cNvPicPr>
            <a:picLocks noChangeAspect="1"/>
          </p:cNvPicPr>
          <p:nvPr/>
        </p:nvPicPr>
        <p:blipFill>
          <a:blip r:embed="rId5"/>
          <a:srcRect/>
          <a:stretch/>
        </p:blipFill>
        <p:spPr>
          <a:xfrm>
            <a:off x="923298" y="4244938"/>
            <a:ext cx="172687" cy="172687"/>
          </a:xfrm>
          <a:prstGeom prst="rect">
            <a:avLst/>
          </a:prstGeom>
        </p:spPr>
      </p:pic>
      <p:sp>
        <p:nvSpPr>
          <p:cNvPr id="26" name="Text 21"/>
          <p:cNvSpPr txBox="1"/>
          <p:nvPr/>
        </p:nvSpPr>
        <p:spPr>
          <a:xfrm>
            <a:off x="1346713" y="4143651"/>
            <a:ext cx="649236"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REASON 03</a:t>
            </a:r>
            <a:endParaRPr lang="en-US" sz="726" dirty="0"/>
          </a:p>
        </p:txBody>
      </p:sp>
      <p:sp>
        <p:nvSpPr>
          <p:cNvPr id="27" name="Text 22"/>
          <p:cNvSpPr txBox="1"/>
          <p:nvPr/>
        </p:nvSpPr>
        <p:spPr>
          <a:xfrm>
            <a:off x="1346713" y="4298903"/>
            <a:ext cx="1820682"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安心安全なセキュリティ</a:t>
            </a:r>
            <a:endParaRPr lang="en-US" sz="1180" dirty="0"/>
          </a:p>
        </p:txBody>
      </p:sp>
      <p:sp>
        <p:nvSpPr>
          <p:cNvPr id="28" name="Text 23"/>
          <p:cNvSpPr txBox="1"/>
          <p:nvPr/>
        </p:nvSpPr>
        <p:spPr>
          <a:xfrm>
            <a:off x="974772" y="4642616"/>
            <a:ext cx="3714425" cy="355336"/>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データ学習への不利用お客様のデータはAIの学習には一切使用されません</a:t>
            </a:r>
            <a:endParaRPr lang="en-US" sz="908" dirty="0"/>
          </a:p>
        </p:txBody>
      </p:sp>
      <p:sp>
        <p:nvSpPr>
          <p:cNvPr id="29" name="Text 24"/>
          <p:cNvSpPr txBox="1"/>
          <p:nvPr/>
        </p:nvSpPr>
        <p:spPr>
          <a:xfrm>
            <a:off x="974772" y="5075163"/>
            <a:ext cx="3222101" cy="173517"/>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国際規格認証取得ISO/IEC 27001（ISMS）認証を取得済み</a:t>
            </a:r>
            <a:endParaRPr lang="en-US" sz="908" dirty="0"/>
          </a:p>
        </p:txBody>
      </p:sp>
      <p:sp>
        <p:nvSpPr>
          <p:cNvPr id="30" name="Text 25"/>
          <p:cNvSpPr txBox="1"/>
          <p:nvPr/>
        </p:nvSpPr>
        <p:spPr>
          <a:xfrm>
            <a:off x="974772" y="5325891"/>
            <a:ext cx="3602344" cy="173517"/>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堅牢な暗号化通信経路およびデータベース保存時の暗号化を徹底</a:t>
            </a:r>
            <a:endParaRPr lang="en-US" sz="908" dirty="0"/>
          </a:p>
        </p:txBody>
      </p:sp>
      <p:sp>
        <p:nvSpPr>
          <p:cNvPr id="31" name="Shape 26"/>
          <p:cNvSpPr/>
          <p:nvPr/>
        </p:nvSpPr>
        <p:spPr>
          <a:xfrm>
            <a:off x="5062797" y="3907867"/>
            <a:ext cx="4229164" cy="2611886"/>
          </a:xfrm>
          <a:prstGeom prst="roundRect">
            <a:avLst>
              <a:gd name="adj" fmla="val 1263"/>
            </a:avLst>
          </a:prstGeom>
          <a:solidFill>
            <a:srgbClr val="FFFFFF"/>
          </a:solidFill>
          <a:ln w="63497">
            <a:solidFill>
              <a:srgbClr val="7C3AED"/>
            </a:solidFill>
            <a:prstDash val="solid"/>
          </a:ln>
          <a:effectLst>
            <a:outerShdw blurRad="63500" dist="38100" dir="5400000" algn="bl" rotWithShape="0">
              <a:srgbClr val="000000">
                <a:alpha val="5000"/>
              </a:srgbClr>
            </a:outerShdw>
          </a:effectLst>
        </p:spPr>
        <p:txBody>
          <a:bodyPr/>
          <a:lstStyle/>
          <a:p>
            <a:endParaRPr lang="ja-JP" altLang="en-US" sz="1502"/>
          </a:p>
        </p:txBody>
      </p:sp>
      <p:sp>
        <p:nvSpPr>
          <p:cNvPr id="32" name="Shape 27"/>
          <p:cNvSpPr/>
          <p:nvPr/>
        </p:nvSpPr>
        <p:spPr>
          <a:xfrm>
            <a:off x="5244616" y="4123726"/>
            <a:ext cx="415112" cy="415112"/>
          </a:xfrm>
          <a:prstGeom prst="ellipse">
            <a:avLst/>
          </a:prstGeom>
          <a:solidFill>
            <a:srgbClr val="F5F3FF"/>
          </a:solidFill>
          <a:ln/>
        </p:spPr>
        <p:txBody>
          <a:bodyPr/>
          <a:lstStyle/>
          <a:p>
            <a:endParaRPr lang="ja-JP" altLang="en-US" sz="1502"/>
          </a:p>
        </p:txBody>
      </p:sp>
      <p:pic>
        <p:nvPicPr>
          <p:cNvPr id="33" name="Image 3" descr="preencoded.png"/>
          <p:cNvPicPr>
            <a:picLocks noChangeAspect="1"/>
          </p:cNvPicPr>
          <p:nvPr/>
        </p:nvPicPr>
        <p:blipFill>
          <a:blip r:embed="rId6"/>
          <a:srcRect/>
          <a:stretch/>
        </p:blipFill>
        <p:spPr>
          <a:xfrm>
            <a:off x="5365829" y="4244938"/>
            <a:ext cx="172687" cy="172687"/>
          </a:xfrm>
          <a:prstGeom prst="rect">
            <a:avLst/>
          </a:prstGeom>
        </p:spPr>
      </p:pic>
      <p:sp>
        <p:nvSpPr>
          <p:cNvPr id="34" name="Text 28"/>
          <p:cNvSpPr txBox="1"/>
          <p:nvPr/>
        </p:nvSpPr>
        <p:spPr>
          <a:xfrm>
            <a:off x="5789244" y="4143651"/>
            <a:ext cx="649236" cy="147780"/>
          </a:xfrm>
          <a:prstGeom prst="rect">
            <a:avLst/>
          </a:prstGeom>
          <a:noFill/>
          <a:ln/>
        </p:spPr>
        <p:txBody>
          <a:bodyPr wrap="square" lIns="0" tIns="0" rIns="0" bIns="0" rtlCol="0" anchor="ctr"/>
          <a:lstStyle/>
          <a:p>
            <a:r>
              <a:rPr lang="en-US" sz="726" b="1" dirty="0">
                <a:solidFill>
                  <a:srgbClr val="64748B"/>
                </a:solidFill>
                <a:latin typeface="Meiryo UI" pitchFamily="34" charset="0"/>
                <a:ea typeface="Meiryo UI" pitchFamily="34" charset="-122"/>
                <a:cs typeface="Meiryo UI" pitchFamily="34" charset="-120"/>
              </a:rPr>
              <a:t>REASON 04</a:t>
            </a:r>
            <a:endParaRPr lang="en-US" sz="726" dirty="0"/>
          </a:p>
        </p:txBody>
      </p:sp>
      <p:sp>
        <p:nvSpPr>
          <p:cNvPr id="35" name="Text 29"/>
          <p:cNvSpPr txBox="1"/>
          <p:nvPr/>
        </p:nvSpPr>
        <p:spPr>
          <a:xfrm>
            <a:off x="5789243" y="4298903"/>
            <a:ext cx="2296401" cy="224990"/>
          </a:xfrm>
          <a:prstGeom prst="rect">
            <a:avLst/>
          </a:prstGeom>
          <a:noFill/>
          <a:ln/>
        </p:spPr>
        <p:txBody>
          <a:bodyPr wrap="square" lIns="0" tIns="0" rIns="0" bIns="0" rtlCol="0" anchor="ctr"/>
          <a:lstStyle/>
          <a:p>
            <a:r>
              <a:rPr lang="en-US" sz="1180" b="1" dirty="0">
                <a:solidFill>
                  <a:srgbClr val="1E293B"/>
                </a:solidFill>
                <a:latin typeface="Meiryo UI" pitchFamily="34" charset="0"/>
                <a:ea typeface="Meiryo UI" pitchFamily="34" charset="-122"/>
                <a:cs typeface="Meiryo UI" pitchFamily="34" charset="-120"/>
              </a:rPr>
              <a:t>データは自動連携、共有もラク</a:t>
            </a:r>
            <a:endParaRPr lang="en-US" sz="1180" dirty="0"/>
          </a:p>
        </p:txBody>
      </p:sp>
      <p:sp>
        <p:nvSpPr>
          <p:cNvPr id="36" name="Text 30"/>
          <p:cNvSpPr txBox="1"/>
          <p:nvPr/>
        </p:nvSpPr>
        <p:spPr>
          <a:xfrm>
            <a:off x="5417303" y="4642616"/>
            <a:ext cx="3723557" cy="173517"/>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クラウド自動保存録音データは即座にクラウドへ。紛失リスクなし</a:t>
            </a:r>
            <a:endParaRPr lang="en-US" sz="908" dirty="0"/>
          </a:p>
        </p:txBody>
      </p:sp>
      <p:sp>
        <p:nvSpPr>
          <p:cNvPr id="37" name="Text 31"/>
          <p:cNvSpPr txBox="1"/>
          <p:nvPr/>
        </p:nvSpPr>
        <p:spPr>
          <a:xfrm>
            <a:off x="5417303" y="4893344"/>
            <a:ext cx="3161495" cy="173517"/>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多様な連携先OneDrive, Google Drive, Dropbox, kintone</a:t>
            </a:r>
            <a:endParaRPr lang="en-US" sz="908" dirty="0"/>
          </a:p>
        </p:txBody>
      </p:sp>
      <p:sp>
        <p:nvSpPr>
          <p:cNvPr id="38" name="Text 32"/>
          <p:cNvSpPr txBox="1"/>
          <p:nvPr/>
        </p:nvSpPr>
        <p:spPr>
          <a:xfrm>
            <a:off x="5417303" y="5144071"/>
            <a:ext cx="3584909" cy="173517"/>
          </a:xfrm>
          <a:prstGeom prst="rect">
            <a:avLst/>
          </a:prstGeom>
          <a:noFill/>
          <a:ln/>
        </p:spPr>
        <p:txBody>
          <a:bodyPr wrap="square" lIns="0" tIns="0" rIns="0" bIns="0" rtlCol="0" anchor="ctr"/>
          <a:lstStyle/>
          <a:p>
            <a:r>
              <a:rPr lang="en-US" sz="908" dirty="0">
                <a:solidFill>
                  <a:srgbClr val="475569"/>
                </a:solidFill>
                <a:latin typeface="Meiryo UI" pitchFamily="34" charset="0"/>
                <a:ea typeface="Meiryo UI" pitchFamily="34" charset="-122"/>
                <a:cs typeface="Meiryo UI" pitchFamily="34" charset="-120"/>
              </a:rPr>
              <a:t>URL共有機能アカウントを持たない人へも閲覧用URLで簡単共有</a:t>
            </a:r>
            <a:endParaRPr lang="en-US" sz="908" dirty="0"/>
          </a:p>
        </p:txBody>
      </p:sp>
    </p:spTree>
  </p:cSld>
  <p:clrMapOvr>
    <a:masterClrMapping/>
  </p:clrMapOvr>
</p:sld>
</file>

<file path=ppt/theme/theme1.xml><?xml version="1.0" encoding="utf-8"?>
<a:theme xmlns:a="http://schemas.openxmlformats.org/drawingml/2006/main" name="6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HGP創英角ｺﾞｼｯｸUB"/>
        <a:ea typeface="HGP創英角ｺﾞｼｯｸUB"/>
        <a:cs typeface=""/>
      </a:majorFont>
      <a:minorFont>
        <a:latin typeface="HGPｺﾞｼｯｸ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0F0"/>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400" b="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5000" b="1"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square" rtlCol="0">
        <a:spAutoFit/>
      </a:bodyPr>
      <a:lstStyle>
        <a:defPPr algn="l">
          <a:defRPr kumimoji="1" sz="1000" dirty="0" smtClean="0">
            <a:solidFill>
              <a:schemeClr val="tx1"/>
            </a:solidFill>
            <a:latin typeface="+mj-ea"/>
            <a:ea typeface="+mj-ea"/>
          </a:defRPr>
        </a:defPPr>
      </a:lstStyle>
    </a:tx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標準デザイン 13">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f6853ee-d876-4837-94e3-2f35069a32de" xsi:nil="true"/>
    <lcf76f155ced4ddcb4097134ff3c332f xmlns="e675d737-aea0-46e4-b068-92545d244ab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4C273AB4EFC5A46B9E3EC6E2485CD0F" ma:contentTypeVersion="13" ma:contentTypeDescription="新しいドキュメントを作成します。" ma:contentTypeScope="" ma:versionID="7bf178057357726693fd17e5c1d3c33a">
  <xsd:schema xmlns:xsd="http://www.w3.org/2001/XMLSchema" xmlns:xs="http://www.w3.org/2001/XMLSchema" xmlns:p="http://schemas.microsoft.com/office/2006/metadata/properties" xmlns:ns2="e675d737-aea0-46e4-b068-92545d244ab7" xmlns:ns3="2f6853ee-d876-4837-94e3-2f35069a32de" targetNamespace="http://schemas.microsoft.com/office/2006/metadata/properties" ma:root="true" ma:fieldsID="65ee5e0b519cc2c1cc148b4147ed5165" ns2:_="" ns3:_="">
    <xsd:import namespace="e675d737-aea0-46e4-b068-92545d244ab7"/>
    <xsd:import namespace="2f6853ee-d876-4837-94e3-2f35069a32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5d737-aea0-46e4-b068-92545d244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a060797-c7fa-4faf-8455-be568014893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6853ee-d876-4837-94e3-2f35069a32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3e3dccf-d745-4da7-9658-47b18fcacf0b}" ma:internalName="TaxCatchAll" ma:showField="CatchAllData" ma:web="2f6853ee-d876-4837-94e3-2f35069a32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0B064-A9B3-4E7B-A0BF-95D285D580E7}">
  <ds:schemaRefs>
    <ds:schemaRef ds:uri="http://schemas.microsoft.com/sharepoint/v3/contenttype/forms"/>
  </ds:schemaRefs>
</ds:datastoreItem>
</file>

<file path=customXml/itemProps2.xml><?xml version="1.0" encoding="utf-8"?>
<ds:datastoreItem xmlns:ds="http://schemas.openxmlformats.org/officeDocument/2006/customXml" ds:itemID="{8251479E-D949-42E6-B08E-F1DDAF841245}">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2f6853ee-d876-4837-94e3-2f35069a32de"/>
    <ds:schemaRef ds:uri="e675d737-aea0-46e4-b068-92545d244ab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5B2AB84-12FD-4611-BA18-028413927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75d737-aea0-46e4-b068-92545d244ab7"/>
    <ds:schemaRef ds:uri="2f6853ee-d876-4837-94e3-2f35069a32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12885</TotalTime>
  <Words>3321</Words>
  <Application>Microsoft Office PowerPoint</Application>
  <PresentationFormat>A4 210 x 297 mm</PresentationFormat>
  <Paragraphs>753</Paragraphs>
  <Slides>27</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HGPｺﾞｼｯｸE</vt:lpstr>
      <vt:lpstr>HGP創英角ｺﾞｼｯｸUB</vt:lpstr>
      <vt:lpstr>Meiryo UI</vt:lpstr>
      <vt:lpstr>Noto Sans JP</vt:lpstr>
      <vt:lpstr>メイリオ</vt:lpstr>
      <vt:lpstr>游ゴシック Medium</vt:lpstr>
      <vt:lpstr>游ゴシック Medium</vt:lpstr>
      <vt:lpstr>Arial</vt:lpstr>
      <vt:lpstr>6_標準デザイン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Fujioka, Takashi</dc:creator>
  <cp:lastModifiedBy>Mitsuyasu, Kyosuke</cp:lastModifiedBy>
  <cp:revision>1649</cp:revision>
  <cp:lastPrinted>2024-07-31T02:31:43Z</cp:lastPrinted>
  <dcterms:created xsi:type="dcterms:W3CDTF">2020-11-11T04:51:53Z</dcterms:created>
  <dcterms:modified xsi:type="dcterms:W3CDTF">2025-12-04T03:39:54Z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0x01010064C273AB4EFC5A46B9E3EC6E2485CD0F</vt:lpwstr>
  </property>
  <property fmtid="{D5CDD505-2E9C-101B-9397-08002B2CF9AE}" pid="3" name="MediaServiceImageTags">
    <vt:lpwstr/>
  </property>
</Properties>
</file>